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bg>
      <p:bgPr>
        <a:solidFill>
          <a:srgbClr val="003462"/>
        </a:solidFill>
      </p:bgPr>
    </p:bg>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47162"/>
            <a:ext cx="21971003" cy="636979"/>
          </a:xfrm>
          <a:prstGeom prst="rect">
            <a:avLst/>
          </a:prstGeom>
        </p:spPr>
        <p:txBody>
          <a:bodyPr lIns="45719" tIns="45719" rIns="45719" bIns="45719"/>
          <a:lstStyle>
            <a:lvl1pPr marL="0" indent="0" defTabSz="825500">
              <a:lnSpc>
                <a:spcPct val="100000"/>
              </a:lnSpc>
              <a:spcBef>
                <a:spcPts val="0"/>
              </a:spcBef>
              <a:buSzTx/>
              <a:buNone/>
              <a:defRPr b="1" sz="3600">
                <a:solidFill>
                  <a:srgbClr val="FFFFFF"/>
                </a:solidFill>
              </a:defRPr>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solidFill>
                  <a:srgbClr val="FFFFFF"/>
                </a:solidFill>
              </a:defRPr>
            </a:lvl1pPr>
          </a:lstStyle>
          <a:p>
            <a:pPr/>
            <a:r>
              <a:t>Presentation Title</a:t>
            </a:r>
          </a:p>
        </p:txBody>
      </p:sp>
      <p:sp>
        <p:nvSpPr>
          <p:cNvPr id="13" name="Body Level One…"/>
          <p:cNvSpPr txBox="1"/>
          <p:nvPr>
            <p:ph type="body" sz="quarter" idx="1" hasCustomPrompt="1"/>
          </p:nvPr>
        </p:nvSpPr>
        <p:spPr>
          <a:xfrm>
            <a:off x="1201342" y="7210490"/>
            <a:ext cx="21971001" cy="1905001"/>
          </a:xfrm>
          <a:prstGeom prst="rect">
            <a:avLst/>
          </a:prstGeom>
        </p:spPr>
        <p:txBody>
          <a:bodyPr/>
          <a:lstStyle>
            <a:lvl1pPr marL="0" indent="0" defTabSz="825500">
              <a:lnSpc>
                <a:spcPct val="100000"/>
              </a:lnSpc>
              <a:spcBef>
                <a:spcPts val="0"/>
              </a:spcBef>
              <a:buSzTx/>
              <a:buNone/>
              <a:defRPr b="1" sz="5500">
                <a:solidFill>
                  <a:schemeClr val="accent1"/>
                </a:solidFill>
              </a:defRPr>
            </a:lvl1pPr>
            <a:lvl2pPr marL="0" indent="457200" defTabSz="825500">
              <a:lnSpc>
                <a:spcPct val="100000"/>
              </a:lnSpc>
              <a:spcBef>
                <a:spcPts val="0"/>
              </a:spcBef>
              <a:buSzTx/>
              <a:buNone/>
              <a:defRPr b="1" sz="5500">
                <a:solidFill>
                  <a:schemeClr val="accent1"/>
                </a:solidFill>
              </a:defRPr>
            </a:lvl2pPr>
            <a:lvl3pPr marL="0" indent="914400" defTabSz="825500">
              <a:lnSpc>
                <a:spcPct val="100000"/>
              </a:lnSpc>
              <a:spcBef>
                <a:spcPts val="0"/>
              </a:spcBef>
              <a:buSzTx/>
              <a:buNone/>
              <a:defRPr b="1" sz="5500">
                <a:solidFill>
                  <a:schemeClr val="accent1"/>
                </a:solidFill>
              </a:defRPr>
            </a:lvl3pPr>
            <a:lvl4pPr marL="0" indent="1371600" defTabSz="825500">
              <a:lnSpc>
                <a:spcPct val="100000"/>
              </a:lnSpc>
              <a:spcBef>
                <a:spcPts val="0"/>
              </a:spcBef>
              <a:buSzTx/>
              <a:buNone/>
              <a:defRPr b="1" sz="5500">
                <a:solidFill>
                  <a:schemeClr val="accent1"/>
                </a:solidFill>
              </a:defRPr>
            </a:lvl4pPr>
            <a:lvl5pPr marL="0" indent="1828800" defTabSz="825500">
              <a:lnSpc>
                <a:spcPct val="100000"/>
              </a:lnSpc>
              <a:spcBef>
                <a:spcPts val="0"/>
              </a:spcBef>
              <a:buSzTx/>
              <a:buNone/>
              <a:defRPr b="1" sz="5500">
                <a:solidFill>
                  <a:schemeClr val="accent1"/>
                </a:solidFill>
              </a:defRPr>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solidFill>
                  <a:schemeClr val="accent1">
                    <a:hueOff val="114395"/>
                    <a:lumOff val="-24975"/>
                  </a:schemeClr>
                </a:solidFill>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solidFill>
                  <a:schemeClr val="accent1">
                    <a:hueOff val="114395"/>
                    <a:lumOff val="-24975"/>
                  </a:schemeClr>
                </a:solidFill>
              </a:defRPr>
            </a:lvl1pPr>
            <a:lvl2pPr marL="0" indent="457200" algn="ctr">
              <a:lnSpc>
                <a:spcPct val="80000"/>
              </a:lnSpc>
              <a:spcBef>
                <a:spcPts val="0"/>
              </a:spcBef>
              <a:buSzTx/>
              <a:buNone/>
              <a:defRPr b="1" spc="-250" sz="25000">
                <a:solidFill>
                  <a:schemeClr val="accent1">
                    <a:hueOff val="114395"/>
                    <a:lumOff val="-24975"/>
                  </a:schemeClr>
                </a:solidFill>
              </a:defRPr>
            </a:lvl2pPr>
            <a:lvl3pPr marL="0" indent="914400" algn="ctr">
              <a:lnSpc>
                <a:spcPct val="80000"/>
              </a:lnSpc>
              <a:spcBef>
                <a:spcPts val="0"/>
              </a:spcBef>
              <a:buSzTx/>
              <a:buNone/>
              <a:defRPr b="1" spc="-250" sz="25000">
                <a:solidFill>
                  <a:schemeClr val="accent1">
                    <a:hueOff val="114395"/>
                    <a:lumOff val="-24975"/>
                  </a:schemeClr>
                </a:solidFill>
              </a:defRPr>
            </a:lvl3pPr>
            <a:lvl4pPr marL="0" indent="1371600" algn="ctr">
              <a:lnSpc>
                <a:spcPct val="80000"/>
              </a:lnSpc>
              <a:spcBef>
                <a:spcPts val="0"/>
              </a:spcBef>
              <a:buSzTx/>
              <a:buNone/>
              <a:defRPr b="1" spc="-250" sz="25000">
                <a:solidFill>
                  <a:schemeClr val="accent1">
                    <a:hueOff val="114395"/>
                    <a:lumOff val="-24975"/>
                  </a:schemeClr>
                </a:solidFill>
              </a:defRPr>
            </a:lvl4pPr>
            <a:lvl5pPr marL="0" indent="1828800" algn="ctr">
              <a:lnSpc>
                <a:spcPct val="80000"/>
              </a:lnSpc>
              <a:spcBef>
                <a:spcPts val="0"/>
              </a:spcBef>
              <a:buSzTx/>
              <a:buNone/>
              <a:defRPr b="1" spc="-250" sz="25000">
                <a:solidFill>
                  <a:schemeClr val="accent1">
                    <a:hueOff val="114395"/>
                    <a:lumOff val="-24975"/>
                  </a:schemeClr>
                </a:solidFill>
              </a:defRPr>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1pPr>
            <a:lvl2pPr marL="638923" indent="-12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2pPr>
            <a:lvl3pPr marL="638923" indent="4445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3pPr>
            <a:lvl4pPr marL="638923" indent="9017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4pPr>
            <a:lvl5pPr marL="638923" indent="1358900">
              <a:spcBef>
                <a:spcPts val="0"/>
              </a:spcBef>
              <a:buSzTx/>
              <a:buNone/>
              <a:defRPr spc="-170" sz="8500">
                <a:solidFill>
                  <a:schemeClr val="accent1">
                    <a:hueOff val="114395"/>
                    <a:lumOff val="-24975"/>
                  </a:schemeClr>
                </a:solidFill>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Hot air balloons viewed from below against a blue sky"/>
          <p:cNvSpPr/>
          <p:nvPr>
            <p:ph type="pic" sz="quarter" idx="21"/>
          </p:nvPr>
        </p:nvSpPr>
        <p:spPr>
          <a:xfrm>
            <a:off x="15436504" y="1270000"/>
            <a:ext cx="8167167" cy="5422900"/>
          </a:xfrm>
          <a:prstGeom prst="rect">
            <a:avLst/>
          </a:prstGeom>
        </p:spPr>
        <p:txBody>
          <a:bodyPr lIns="91439" tIns="45719" rIns="91439" bIns="45719">
            <a:noAutofit/>
          </a:bodyPr>
          <a:lstStyle/>
          <a:p>
            <a:pPr/>
          </a:p>
        </p:txBody>
      </p:sp>
      <p:sp>
        <p:nvSpPr>
          <p:cNvPr id="125" name="Close-up of the top of a hot air balloon viewed from above"/>
          <p:cNvSpPr/>
          <p:nvPr>
            <p:ph type="pic" sz="quarter" idx="22"/>
          </p:nvPr>
        </p:nvSpPr>
        <p:spPr>
          <a:xfrm>
            <a:off x="15461772" y="7085972"/>
            <a:ext cx="8148414" cy="5432276"/>
          </a:xfrm>
          <a:prstGeom prst="rect">
            <a:avLst/>
          </a:prstGeom>
        </p:spPr>
        <p:txBody>
          <a:bodyPr lIns="91439" tIns="45719" rIns="91439" bIns="45719">
            <a:noAutofit/>
          </a:bodyPr>
          <a:lstStyle/>
          <a:p>
            <a:pPr/>
          </a:p>
        </p:txBody>
      </p:sp>
      <p:sp>
        <p:nvSpPr>
          <p:cNvPr id="126" name="Hot air balloons viewed from below against a blue sky"/>
          <p:cNvSpPr/>
          <p:nvPr>
            <p:ph type="pic" idx="23"/>
          </p:nvPr>
        </p:nvSpPr>
        <p:spPr>
          <a:xfrm>
            <a:off x="-124635" y="1270000"/>
            <a:ext cx="16859219" cy="11239479"/>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Hot air balloons viewed from below against a blue sky"/>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Close-up of the top of a hot air balloon viewed from above"/>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solidFill>
                  <a:srgbClr val="FFFFFF"/>
                </a:solidFill>
              </a:defRPr>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solidFill>
                  <a:srgbClr val="FFFFFF"/>
                </a:solidFill>
              </a:defRPr>
            </a:lvl1pPr>
            <a:lvl2pPr marL="0" indent="457200" defTabSz="825500">
              <a:lnSpc>
                <a:spcPct val="100000"/>
              </a:lnSpc>
              <a:spcBef>
                <a:spcPts val="0"/>
              </a:spcBef>
              <a:buSzTx/>
              <a:buNone/>
              <a:defRPr b="1" sz="5500">
                <a:solidFill>
                  <a:srgbClr val="FFFFFF"/>
                </a:solidFill>
              </a:defRPr>
            </a:lvl2pPr>
            <a:lvl3pPr marL="0" indent="914400" defTabSz="825500">
              <a:lnSpc>
                <a:spcPct val="100000"/>
              </a:lnSpc>
              <a:spcBef>
                <a:spcPts val="0"/>
              </a:spcBef>
              <a:buSzTx/>
              <a:buNone/>
              <a:defRPr b="1" sz="5500">
                <a:solidFill>
                  <a:srgbClr val="FFFFFF"/>
                </a:solidFill>
              </a:defRPr>
            </a:lvl3pPr>
            <a:lvl4pPr marL="0" indent="1371600" defTabSz="825500">
              <a:lnSpc>
                <a:spcPct val="100000"/>
              </a:lnSpc>
              <a:spcBef>
                <a:spcPts val="0"/>
              </a:spcBef>
              <a:buSzTx/>
              <a:buNone/>
              <a:defRPr b="1" sz="5500">
                <a:solidFill>
                  <a:srgbClr val="FFFFFF"/>
                </a:solidFill>
              </a:defRPr>
            </a:lvl4pPr>
            <a:lvl5pPr marL="0" indent="1828800" defTabSz="825500">
              <a:lnSpc>
                <a:spcPct val="100000"/>
              </a:lnSpc>
              <a:spcBef>
                <a:spcPts val="0"/>
              </a:spcBef>
              <a:buSzTx/>
              <a:buNone/>
              <a:defRPr b="1" sz="5500">
                <a:solidFill>
                  <a:srgbClr val="FFFFFF"/>
                </a:solidFill>
              </a:defRPr>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Close-up of a hot air balloon viewed from below"/>
          <p:cNvSpPr/>
          <p:nvPr>
            <p:ph type="pic" idx="21"/>
          </p:nvPr>
        </p:nvSpPr>
        <p:spPr>
          <a:xfrm>
            <a:off x="9226574" y="1270000"/>
            <a:ext cx="16840152" cy="11184435"/>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247900"/>
            <a:ext cx="9779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Hot air balloons viewed from below against a blue sky"/>
          <p:cNvSpPr/>
          <p:nvPr>
            <p:ph type="pic" idx="22"/>
          </p:nvPr>
        </p:nvSpPr>
        <p:spPr>
          <a:xfrm>
            <a:off x="8432800" y="1263848"/>
            <a:ext cx="16850011" cy="11188205"/>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952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bg>
      <p:bgPr>
        <a:solidFill>
          <a:srgbClr val="003462"/>
        </a:solidFill>
      </p:bgPr>
    </p:bg>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solidFill>
                  <a:srgbClr val="FFFFFF"/>
                </a:solidFill>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952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952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247900"/>
            <a:ext cx="21971000" cy="934779"/>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chemeClr val="accent1">
              <a:hueOff val="114395"/>
              <a:lumOff val="-24975"/>
            </a:schemeClr>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matthew.vowels@unil.ch"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47.png"/><Relationship Id="rId8" Type="http://schemas.openxmlformats.org/officeDocument/2006/relationships/image" Target="../media/image2.png"/></Relationships>

</file>

<file path=ppt/slides/_rels/slide10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6.png"/></Relationships>

</file>

<file path=ppt/slides/_rels/slide10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7.png"/><Relationship Id="rId3" Type="http://schemas.openxmlformats.org/officeDocument/2006/relationships/image" Target="../media/image2.png"/></Relationships>

</file>

<file path=ppt/slides/_rels/slide10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0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0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11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1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11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1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 Id="rId3" Type="http://schemas.openxmlformats.org/officeDocument/2006/relationships/image" Target="../media/image61.png"/></Relationships>

</file>

<file path=ppt/slides/_rels/slide11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0.png"/></Relationships>

</file>

<file path=ppt/slides/_rels/slide1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8.png"/></Relationships>

</file>

<file path=ppt/slides/_rels/slide1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3.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jpeg"/></Relationships>

</file>

<file path=ppt/slides/_rels/slide13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47.png"/></Relationships>

</file>

<file path=ppt/slides/_rels/slide1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4.png"/></Relationships>

</file>

<file path=ppt/slides/_rels/slide1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4.png"/></Relationships>

</file>

<file path=ppt/slides/_rels/slide134.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1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69.png"/><Relationship Id="rId3" Type="http://schemas.openxmlformats.org/officeDocument/2006/relationships/image" Target="../media/image2.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3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4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2.png"/></Relationships>

</file>

<file path=ppt/slides/_rels/slide14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0.png"/><Relationship Id="rId3" Type="http://schemas.openxmlformats.org/officeDocument/2006/relationships/image" Target="../media/image2.png"/></Relationships>

</file>

<file path=ppt/slides/_rels/slide14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71.png"/></Relationships>

</file>

<file path=ppt/slides/_rels/slide1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s>

</file>

<file path=ppt/slides/_rels/slide1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2.png"/><Relationship Id="rId3" Type="http://schemas.openxmlformats.org/officeDocument/2006/relationships/image" Target="../media/image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jpeg"/><Relationship Id="rId3" Type="http://schemas.openxmlformats.org/officeDocument/2006/relationships/image" Target="../media/image2.png"/></Relationships>

</file>

<file path=ppt/slides/_rels/slide1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73.png"/><Relationship Id="rId3" Type="http://schemas.openxmlformats.org/officeDocument/2006/relationships/image" Target="../media/image2.png"/></Relationships>

</file>

<file path=ppt/slides/_rels/slide1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5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5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15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15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5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jpeg"/></Relationships>

</file>

<file path=ppt/slides/_rels/slide16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16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16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1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jpeg"/></Relationships>

</file>

<file path=ppt/slides/_rels/slide170.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jpeg"/><Relationship Id="rId3" Type="http://schemas.openxmlformats.org/officeDocument/2006/relationships/image" Target="../media/image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1.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2.png"/><Relationship Id="rId4" Type="http://schemas.openxmlformats.org/officeDocument/2006/relationships/image" Target="../media/image14.png"/><Relationship Id="rId5" Type="http://schemas.openxmlformats.org/officeDocument/2006/relationships/image" Target="../media/image2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hyperlink" Target="https://www.cuso.ch/activity/?p=1017&amp;uid=6474" TargetMode="Externa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4.png"/><Relationship Id="rId4" Type="http://schemas.openxmlformats.org/officeDocument/2006/relationships/image" Target="../media/image2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 Id="rId3" Type="http://schemas.openxmlformats.org/officeDocument/2006/relationships/image" Target="../media/image34.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35.png"/></Relationships>

</file>

<file path=ppt/slides/_rels/slide62.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 Id="rId3" Type="http://schemas.openxmlformats.org/officeDocument/2006/relationships/image" Target="../media/image2.png"/></Relationships>

</file>

<file path=ppt/slides/_rels/slide64.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6.png"/><Relationship Id="rId3" Type="http://schemas.openxmlformats.org/officeDocument/2006/relationships/image" Target="../media/image2.png"/></Relationships>

</file>

<file path=ppt/slides/_rels/slide6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dagitty.net/" TargetMode="External"/><Relationship Id="rId6" Type="http://schemas.openxmlformats.org/officeDocument/2006/relationships/hyperlink" Target="https://journals.sagepub.com/doi/10.1177/2515245917745629" TargetMode="External"/><Relationship Id="rId7" Type="http://schemas.openxmlformats.org/officeDocument/2006/relationships/hyperlink" Target="https://journals.sagepub.com/doi/10.1177/1745691620921521" TargetMode="External"/><Relationship Id="rId8" Type="http://schemas.openxmlformats.org/officeDocument/2006/relationships/hyperlink" Target="https://www.ncbi.nlm.nih.gov/pmc/articles/PMC3064910/" TargetMode="External"/><Relationship Id="rId9" Type="http://schemas.openxmlformats.org/officeDocument/2006/relationships/image" Target="../media/image2.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7.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8.png"/><Relationship Id="rId3" Type="http://schemas.openxmlformats.org/officeDocument/2006/relationships/image" Target="../media/image39.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9.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3.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0.png"/><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hyperlink" Target="https://psycnet.apa.org/doiLanding?doi=10.1037%2Fmet0000429" TargetMode="External"/><Relationship Id="rId6" Type="http://schemas.openxmlformats.org/officeDocument/2006/relationships/hyperlink" Target="https://arxiv.org/abs/2206.05175" TargetMode="External"/><Relationship Id="rId7" Type="http://schemas.openxmlformats.org/officeDocument/2006/relationships/image" Target="../media/image11.png"/><Relationship Id="rId8" Type="http://schemas.openxmlformats.org/officeDocument/2006/relationships/hyperlink" Target="https://www.youtube.com/c/BradyNealCausalInference" TargetMode="External"/><Relationship Id="rId9" Type="http://schemas.openxmlformats.org/officeDocument/2006/relationships/hyperlink" Target="http://bayes.cs.ucla.edu/PRIMER/" TargetMode="External"/><Relationship Id="rId10" Type="http://schemas.openxmlformats.org/officeDocument/2006/relationships/image" Target="../media/image2.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s>

</file>

<file path=ppt/slides/_rels/slide8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 Id="rId3" Type="http://schemas.openxmlformats.org/officeDocument/2006/relationships/image" Target="../media/image42.png"/></Relationships>

</file>

<file path=ppt/slides/_rels/slide8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s>

</file>

<file path=ppt/slides/_rels/slide8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s>

</file>

<file path=ppt/slides/_rels/slide8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 Id="rId3" Type="http://schemas.openxmlformats.org/officeDocument/2006/relationships/image" Target="../media/image28.png"/><Relationship Id="rId4" Type="http://schemas.openxmlformats.org/officeDocument/2006/relationships/image" Target="../media/image2.png"/><Relationship Id="rId5" Type="http://schemas.openxmlformats.org/officeDocument/2006/relationships/image" Target="../media/image43.png"/></Relationships>

</file>

<file path=ppt/slides/_rels/slide8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3.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 Id="rId3" Type="http://schemas.openxmlformats.org/officeDocument/2006/relationships/image" Target="../media/image3.png"/></Relationships>

</file>

<file path=ppt/slides/_rels/slide8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 Id="rId3" Type="http://schemas.openxmlformats.org/officeDocument/2006/relationships/image" Target="../media/image2.png"/></Relationships>

</file>

<file path=ppt/slides/_rels/slide8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 Id="rId3" Type="http://schemas.openxmlformats.org/officeDocument/2006/relationships/image" Target="../media/image2.png"/></Relationships>

</file>

<file path=ppt/slides/_rels/slide8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jpeg"/></Relationships>

</file>

<file path=ppt/slides/_rels/slide90.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1.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2.png"/></Relationships>

</file>

<file path=ppt/slides/_rels/slide9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2.png"/></Relationships>

</file>

<file path=ppt/slides/_rels/slide9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3.png"/></Relationships>

</file>

<file path=ppt/slides/_rels/slide9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3.png"/></Relationships>

</file>

<file path=ppt/slides/_rels/slide9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8.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2.png"/></Relationships>

</file>

<file path=ppt/slides/_rels/slide9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50.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2.png"/></Relationships>

</file>

<file path=ppt/slides/_rels/slide9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49.png"/><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Matthew Vowels…"/>
          <p:cNvSpPr txBox="1"/>
          <p:nvPr>
            <p:ph type="body" idx="21"/>
          </p:nvPr>
        </p:nvSpPr>
        <p:spPr>
          <a:xfrm>
            <a:off x="1201340" y="11433637"/>
            <a:ext cx="5445683" cy="1050504"/>
          </a:xfrm>
          <a:prstGeom prst="rect">
            <a:avLst/>
          </a:prstGeom>
          <a:extLst>
            <a:ext uri="{C572A759-6A51-4108-AA02-DFA0A04FC94B}">
              <ma14:wrappingTextBoxFlag xmlns:ma14="http://schemas.microsoft.com/office/mac/drawingml/2011/main" val="1"/>
            </a:ext>
          </a:extLst>
        </p:spPr>
        <p:txBody>
          <a:bodyPr/>
          <a:lstStyle/>
          <a:p>
            <a:pPr defTabSz="709930">
              <a:defRPr sz="3096"/>
            </a:pPr>
            <a:r>
              <a:t>Matthew Vowels</a:t>
            </a:r>
          </a:p>
          <a:p>
            <a:pPr defTabSz="709930">
              <a:defRPr sz="3096"/>
            </a:pPr>
            <a:r>
              <a:t>PhD, MS, MSc, BMus (Hons)</a:t>
            </a:r>
          </a:p>
        </p:txBody>
      </p:sp>
      <p:sp>
        <p:nvSpPr>
          <p:cNvPr id="152" name="Causality for Social Science"/>
          <p:cNvSpPr txBox="1"/>
          <p:nvPr>
            <p:ph type="ctrTitle"/>
          </p:nvPr>
        </p:nvSpPr>
        <p:spPr>
          <a:prstGeom prst="rect">
            <a:avLst/>
          </a:prstGeom>
        </p:spPr>
        <p:txBody>
          <a:bodyPr/>
          <a:lstStyle/>
          <a:p>
            <a:pPr/>
            <a:r>
              <a:t>Causality for Social Science</a:t>
            </a:r>
          </a:p>
        </p:txBody>
      </p:sp>
      <p:sp>
        <p:nvSpPr>
          <p:cNvPr id="153" name="Causal inference, DAGs, and Machine Learning"/>
          <p:cNvSpPr txBox="1"/>
          <p:nvPr>
            <p:ph type="subTitle" sz="quarter" idx="1"/>
          </p:nvPr>
        </p:nvSpPr>
        <p:spPr>
          <a:prstGeom prst="rect">
            <a:avLst/>
          </a:prstGeom>
        </p:spPr>
        <p:txBody>
          <a:bodyPr/>
          <a:lstStyle/>
          <a:p>
            <a:pPr/>
            <a:r>
              <a:t>Causal inference, DAGs, and Machine Learning</a:t>
            </a:r>
          </a:p>
        </p:txBody>
      </p:sp>
      <p:sp>
        <p:nvSpPr>
          <p:cNvPr id="154" name="@matt_vowels"/>
          <p:cNvSpPr txBox="1"/>
          <p:nvPr/>
        </p:nvSpPr>
        <p:spPr>
          <a:xfrm>
            <a:off x="20102548" y="11919305"/>
            <a:ext cx="404963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600">
                <a:solidFill>
                  <a:srgbClr val="FFFFFF"/>
                </a:solidFill>
              </a:defRPr>
            </a:lvl1pPr>
          </a:lstStyle>
          <a:p>
            <a:pPr/>
            <a:r>
              <a:t>@matt_vowels</a:t>
            </a:r>
          </a:p>
        </p:txBody>
      </p:sp>
      <p:sp>
        <p:nvSpPr>
          <p:cNvPr id="155" name="Twitter"/>
          <p:cNvSpPr txBox="1"/>
          <p:nvPr/>
        </p:nvSpPr>
        <p:spPr>
          <a:xfrm>
            <a:off x="20102546" y="11318121"/>
            <a:ext cx="4049631"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600">
                <a:solidFill>
                  <a:srgbClr val="FFFFFF"/>
                </a:solidFill>
              </a:defRPr>
            </a:lvl1pPr>
          </a:lstStyle>
          <a:p>
            <a:pPr/>
            <a:r>
              <a:t>Twitter</a:t>
            </a:r>
          </a:p>
        </p:txBody>
      </p:sp>
      <p:sp>
        <p:nvSpPr>
          <p:cNvPr id="156" name="matthew.vowels@unil.ch"/>
          <p:cNvSpPr txBox="1"/>
          <p:nvPr/>
        </p:nvSpPr>
        <p:spPr>
          <a:xfrm>
            <a:off x="9810288" y="11847162"/>
            <a:ext cx="6565395"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600" u="sng">
                <a:solidFill>
                  <a:srgbClr val="FFFFFF"/>
                </a:solidFill>
                <a:hlinkClick r:id="rId2" invalidUrl="" action="" tgtFrame="" tooltip="" history="1" highlightClick="0" endSnd="0"/>
              </a:defRPr>
            </a:lvl1pPr>
          </a:lstStyle>
          <a:p>
            <a:pPr>
              <a:defRPr u="none"/>
            </a:pPr>
            <a:r>
              <a:rPr u="sng">
                <a:hlinkClick r:id="rId2" invalidUrl="" action="" tgtFrame="" tooltip="" history="1" highlightClick="0" endSnd="0"/>
              </a:rPr>
              <a:t>matthew.vowels@unil.ch</a:t>
            </a:r>
          </a:p>
        </p:txBody>
      </p:sp>
      <p:sp>
        <p:nvSpPr>
          <p:cNvPr id="157" name="Email"/>
          <p:cNvSpPr txBox="1"/>
          <p:nvPr/>
        </p:nvSpPr>
        <p:spPr>
          <a:xfrm>
            <a:off x="9786239" y="11318121"/>
            <a:ext cx="4049630"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600">
                <a:solidFill>
                  <a:srgbClr val="FFFFFF"/>
                </a:solidFill>
              </a:defRPr>
            </a:lvl1pPr>
          </a:lstStyle>
          <a:p>
            <a:pPr/>
            <a:r>
              <a:t>Email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This Course"/>
          <p:cNvSpPr txBox="1"/>
          <p:nvPr>
            <p:ph type="title"/>
          </p:nvPr>
        </p:nvSpPr>
        <p:spPr>
          <a:xfrm>
            <a:off x="990073" y="759575"/>
            <a:ext cx="21971001" cy="1435101"/>
          </a:xfrm>
          <a:prstGeom prst="rect">
            <a:avLst/>
          </a:prstGeom>
        </p:spPr>
        <p:txBody>
          <a:bodyPr/>
          <a:lstStyle/>
          <a:p>
            <a:pPr/>
            <a:r>
              <a:t>This Course</a:t>
            </a:r>
          </a:p>
        </p:txBody>
      </p:sp>
      <p:pic>
        <p:nvPicPr>
          <p:cNvPr id="236" name="Screenshot 2022-05-28 at 21.43.02.png" descr="Screenshot 2022-05-28 at 21.43.02.png"/>
          <p:cNvPicPr>
            <a:picLocks noChangeAspect="1"/>
          </p:cNvPicPr>
          <p:nvPr/>
        </p:nvPicPr>
        <p:blipFill>
          <a:blip r:embed="rId2">
            <a:alphaModFix amt="32985"/>
            <a:extLst/>
          </a:blip>
          <a:stretch>
            <a:fillRect/>
          </a:stretch>
        </p:blipFill>
        <p:spPr>
          <a:xfrm>
            <a:off x="14243451" y="9191270"/>
            <a:ext cx="14475283" cy="11068058"/>
          </a:xfrm>
          <a:prstGeom prst="rect">
            <a:avLst/>
          </a:prstGeom>
          <a:ln w="12700">
            <a:miter lim="400000"/>
          </a:ln>
        </p:spPr>
      </p:pic>
      <p:sp>
        <p:nvSpPr>
          <p:cNvPr id="237" name="Causality"/>
          <p:cNvSpPr txBox="1"/>
          <p:nvPr/>
        </p:nvSpPr>
        <p:spPr>
          <a:xfrm>
            <a:off x="2742674" y="7388975"/>
            <a:ext cx="7008912"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19" sz="6000">
                <a:solidFill>
                  <a:schemeClr val="accent1">
                    <a:hueOff val="114395"/>
                    <a:lumOff val="-24975"/>
                  </a:schemeClr>
                </a:solidFill>
              </a:defRPr>
            </a:lvl1pPr>
          </a:lstStyle>
          <a:p>
            <a:pPr/>
            <a:r>
              <a:t>Causality</a:t>
            </a:r>
          </a:p>
        </p:txBody>
      </p:sp>
      <p:sp>
        <p:nvSpPr>
          <p:cNvPr id="238" name="Theory"/>
          <p:cNvSpPr txBox="1"/>
          <p:nvPr/>
        </p:nvSpPr>
        <p:spPr>
          <a:xfrm>
            <a:off x="9563100" y="3096375"/>
            <a:ext cx="3798094"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19" sz="6000">
                <a:solidFill>
                  <a:schemeClr val="accent1">
                    <a:hueOff val="114395"/>
                    <a:lumOff val="-24975"/>
                  </a:schemeClr>
                </a:solidFill>
              </a:defRPr>
            </a:lvl1pPr>
          </a:lstStyle>
          <a:p>
            <a:pPr/>
            <a:r>
              <a:t>Theory</a:t>
            </a:r>
          </a:p>
        </p:txBody>
      </p:sp>
      <p:sp>
        <p:nvSpPr>
          <p:cNvPr id="239" name="Machine Learning"/>
          <p:cNvSpPr txBox="1"/>
          <p:nvPr/>
        </p:nvSpPr>
        <p:spPr>
          <a:xfrm>
            <a:off x="14829701" y="7388975"/>
            <a:ext cx="8289628"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19" sz="6000">
                <a:solidFill>
                  <a:schemeClr val="accent1">
                    <a:hueOff val="114395"/>
                    <a:lumOff val="-24975"/>
                  </a:schemeClr>
                </a:solidFill>
              </a:defRPr>
            </a:lvl1pPr>
          </a:lstStyle>
          <a:p>
            <a:pPr/>
            <a:r>
              <a:t>Machine Learning</a:t>
            </a:r>
          </a:p>
        </p:txBody>
      </p:sp>
      <p:sp>
        <p:nvSpPr>
          <p:cNvPr id="240" name="Tools for deriving causation from correlation/association."/>
          <p:cNvSpPr txBox="1"/>
          <p:nvPr/>
        </p:nvSpPr>
        <p:spPr>
          <a:xfrm>
            <a:off x="1542561" y="8854471"/>
            <a:ext cx="6849763" cy="2740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spcBef>
                <a:spcPts val="1800"/>
              </a:spcBef>
              <a:defRPr b="1" spc="-29" sz="3000">
                <a:solidFill>
                  <a:srgbClr val="000000"/>
                </a:solidFill>
              </a:defRPr>
            </a:lvl1pPr>
          </a:lstStyle>
          <a:p>
            <a:pPr/>
            <a:r>
              <a:t>Tools for deriving causation from correlation/association.</a:t>
            </a:r>
          </a:p>
        </p:txBody>
      </p:sp>
      <p:sp>
        <p:nvSpPr>
          <p:cNvPr id="241" name="Tools for estimating quantities with minimal assumptions about the functional or parametric form."/>
          <p:cNvSpPr txBox="1"/>
          <p:nvPr/>
        </p:nvSpPr>
        <p:spPr>
          <a:xfrm>
            <a:off x="14692518" y="8854471"/>
            <a:ext cx="7415806" cy="27402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spcBef>
                <a:spcPts val="1800"/>
              </a:spcBef>
              <a:defRPr b="1" spc="-29" sz="3000">
                <a:solidFill>
                  <a:srgbClr val="000000"/>
                </a:solidFill>
              </a:defRPr>
            </a:lvl1pPr>
          </a:lstStyle>
          <a:p>
            <a:pPr/>
            <a:r>
              <a:t>Tools for estimating quantities with minimal assumptions about the functional or parametric form.</a:t>
            </a:r>
          </a:p>
        </p:txBody>
      </p:sp>
      <p:sp>
        <p:nvSpPr>
          <p:cNvPr id="242" name="Specifying a world model/process which helps us to understand natural phenomena."/>
          <p:cNvSpPr txBox="1"/>
          <p:nvPr/>
        </p:nvSpPr>
        <p:spPr>
          <a:xfrm>
            <a:off x="8767119" y="4268695"/>
            <a:ext cx="6849762" cy="16728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defTabSz="825500">
              <a:spcBef>
                <a:spcPts val="1800"/>
              </a:spcBef>
              <a:defRPr b="1" spc="-29" sz="3000">
                <a:solidFill>
                  <a:srgbClr val="000000"/>
                </a:solidFill>
              </a:defRPr>
            </a:lvl1pPr>
          </a:lstStyle>
          <a:p>
            <a:pPr/>
            <a:r>
              <a:t>Specifying a world model/process which helps us to understand natural phenomena.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4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2" fill="hold">
                                  <p:stCondLst>
                                    <p:cond delay="0"/>
                                  </p:stCondLst>
                                  <p:iterate type="el" backwards="0">
                                    <p:tmAbs val="0"/>
                                  </p:iterate>
                                  <p:childTnLst>
                                    <p:set>
                                      <p:cBhvr>
                                        <p:cTn id="12" fill="hold"/>
                                        <p:tgtEl>
                                          <p:spTgt spid="241">
                                            <p:bg/>
                                          </p:spTgt>
                                        </p:tgtEl>
                                        <p:attrNameLst>
                                          <p:attrName>style.visibility</p:attrName>
                                        </p:attrNameLst>
                                      </p:cBhvr>
                                      <p:to>
                                        <p:strVal val="visible"/>
                                      </p:to>
                                    </p:set>
                                  </p:childTnLst>
                                </p:cTn>
                              </p:par>
                              <p:par>
                                <p:cTn id="13" presetClass="entr" nodeType="withEffect" presetSubtype="0" presetID="1" grpId="2" fill="hold">
                                  <p:stCondLst>
                                    <p:cond delay="0"/>
                                  </p:stCondLst>
                                  <p:iterate type="el" backwards="0">
                                    <p:tmAbs val="0"/>
                                  </p:iterate>
                                  <p:childTnLst>
                                    <p:set>
                                      <p:cBhvr>
                                        <p:cTn id="14" fill="hold"/>
                                        <p:tgtEl>
                                          <p:spTgt spid="24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3" fill="hold">
                                  <p:stCondLst>
                                    <p:cond delay="0"/>
                                  </p:stCondLst>
                                  <p:iterate type="el" backwards="0">
                                    <p:tmAbs val="0"/>
                                  </p:iterate>
                                  <p:childTnLst>
                                    <p:set>
                                      <p:cBhvr>
                                        <p:cTn id="18" fill="hold"/>
                                        <p:tgtEl>
                                          <p:spTgt spid="242">
                                            <p:bg/>
                                          </p:spTgt>
                                        </p:tgtEl>
                                        <p:attrNameLst>
                                          <p:attrName>style.visibility</p:attrName>
                                        </p:attrNameLst>
                                      </p:cBhvr>
                                      <p:to>
                                        <p:strVal val="visible"/>
                                      </p:to>
                                    </p:set>
                                  </p:childTnLst>
                                </p:cTn>
                              </p:par>
                              <p:par>
                                <p:cTn id="19" presetClass="entr" nodeType="withEffect" presetSubtype="0" presetID="1" grpId="3" fill="hold">
                                  <p:stCondLst>
                                    <p:cond delay="0"/>
                                  </p:stCondLst>
                                  <p:iterate type="el" backwards="0">
                                    <p:tmAbs val="0"/>
                                  </p:iterate>
                                  <p:childTnLst>
                                    <p:set>
                                      <p:cBhvr>
                                        <p:cTn id="20" fill="hold"/>
                                        <p:tgtEl>
                                          <p:spTgt spid="242">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42" grpId="3"/>
      <p:bldP build="p" bldLvl="5" animBg="1" rev="0" advAuto="0" spid="240" grpId="1"/>
      <p:bldP build="p" bldLvl="5" animBg="1" rev="0" advAuto="0" spid="241" grpId="2"/>
    </p:bldLst>
  </p:timing>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Reflection"/>
          <p:cNvSpPr txBox="1"/>
          <p:nvPr>
            <p:ph type="title"/>
          </p:nvPr>
        </p:nvSpPr>
        <p:spPr>
          <a:xfrm>
            <a:off x="1206498" y="757661"/>
            <a:ext cx="21971004" cy="4648201"/>
          </a:xfrm>
          <a:prstGeom prst="rect">
            <a:avLst/>
          </a:prstGeom>
        </p:spPr>
        <p:txBody>
          <a:bodyPr/>
          <a:lstStyle/>
          <a:p>
            <a:pPr/>
            <a:r>
              <a:t>Reflection</a:t>
            </a:r>
          </a:p>
        </p:txBody>
      </p:sp>
      <p:sp>
        <p:nvSpPr>
          <p:cNvPr id="1135" name="In combination with Rules 1 (chain) and 2 (fork) it should be clear that we need to be careful about which variables we control for! We will speak more about this in the next lecture!"/>
          <p:cNvSpPr txBox="1"/>
          <p:nvPr/>
        </p:nvSpPr>
        <p:spPr>
          <a:xfrm>
            <a:off x="4926302" y="7115346"/>
            <a:ext cx="15529787" cy="17270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solidFill>
                  <a:srgbClr val="FFFFFF"/>
                </a:solidFill>
              </a:defRPr>
            </a:lvl1pPr>
          </a:lstStyle>
          <a:p>
            <a:pPr/>
            <a:r>
              <a:t>In combination with Rules 1 (chain) and 2 (fork) it should be clear that we need to be careful about which variables we control for! We will speak more about this in the next lecture!</a:t>
            </a:r>
          </a:p>
        </p:txBody>
      </p:sp>
    </p:spTree>
  </p:cSld>
  <p:clrMapOvr>
    <a:masterClrMapping/>
  </p:clrMapOvr>
  <p:transition xmlns:p14="http://schemas.microsoft.com/office/powerpoint/2010/main" spd="med" advClick="1"/>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7" name="DAGs - RULE SUMMARY"/>
          <p:cNvSpPr txBox="1"/>
          <p:nvPr>
            <p:ph type="title"/>
          </p:nvPr>
        </p:nvSpPr>
        <p:spPr>
          <a:xfrm>
            <a:off x="990073" y="759575"/>
            <a:ext cx="21971001" cy="1435101"/>
          </a:xfrm>
          <a:prstGeom prst="rect">
            <a:avLst/>
          </a:prstGeom>
        </p:spPr>
        <p:txBody>
          <a:bodyPr/>
          <a:lstStyle/>
          <a:p>
            <a:pPr/>
            <a:r>
              <a:t>DAGs - RULE SUMMARY</a:t>
            </a:r>
          </a:p>
        </p:txBody>
      </p:sp>
      <p:pic>
        <p:nvPicPr>
          <p:cNvPr id="1138" name="Image" descr="Image"/>
          <p:cNvPicPr>
            <a:picLocks noChangeAspect="1"/>
          </p:cNvPicPr>
          <p:nvPr/>
        </p:nvPicPr>
        <p:blipFill>
          <a:blip r:embed="rId2">
            <a:extLst/>
          </a:blip>
          <a:stretch>
            <a:fillRect/>
          </a:stretch>
        </p:blipFill>
        <p:spPr>
          <a:xfrm>
            <a:off x="2706674" y="3952088"/>
            <a:ext cx="11149825" cy="6999890"/>
          </a:xfrm>
          <a:prstGeom prst="rect">
            <a:avLst/>
          </a:prstGeom>
          <a:ln w="12700">
            <a:miter lim="400000"/>
          </a:ln>
        </p:spPr>
      </p:pic>
      <p:pic>
        <p:nvPicPr>
          <p:cNvPr id="1139" name="Image" descr="Image"/>
          <p:cNvPicPr>
            <a:picLocks noChangeAspect="1"/>
          </p:cNvPicPr>
          <p:nvPr/>
        </p:nvPicPr>
        <p:blipFill>
          <a:blip r:embed="rId3">
            <a:extLst/>
          </a:blip>
          <a:stretch>
            <a:fillRect/>
          </a:stretch>
        </p:blipFill>
        <p:spPr>
          <a:xfrm>
            <a:off x="13649900" y="9107842"/>
            <a:ext cx="3563510" cy="1516388"/>
          </a:xfrm>
          <a:prstGeom prst="rect">
            <a:avLst/>
          </a:prstGeom>
          <a:ln w="12700">
            <a:miter lim="400000"/>
          </a:ln>
        </p:spPr>
      </p:pic>
      <p:pic>
        <p:nvPicPr>
          <p:cNvPr id="1140" name="Image" descr="Image"/>
          <p:cNvPicPr>
            <a:picLocks noChangeAspect="1"/>
          </p:cNvPicPr>
          <p:nvPr/>
        </p:nvPicPr>
        <p:blipFill>
          <a:blip r:embed="rId4">
            <a:extLst/>
          </a:blip>
          <a:stretch>
            <a:fillRect/>
          </a:stretch>
        </p:blipFill>
        <p:spPr>
          <a:xfrm>
            <a:off x="14499127" y="9432696"/>
            <a:ext cx="839539" cy="779572"/>
          </a:xfrm>
          <a:prstGeom prst="rect">
            <a:avLst/>
          </a:prstGeom>
          <a:ln w="12700">
            <a:miter lim="400000"/>
          </a:ln>
        </p:spPr>
      </p:pic>
      <p:pic>
        <p:nvPicPr>
          <p:cNvPr id="1141" name="Image" descr="Image"/>
          <p:cNvPicPr>
            <a:picLocks noChangeAspect="1"/>
          </p:cNvPicPr>
          <p:nvPr/>
        </p:nvPicPr>
        <p:blipFill>
          <a:blip r:embed="rId5">
            <a:extLst/>
          </a:blip>
          <a:stretch>
            <a:fillRect/>
          </a:stretch>
        </p:blipFill>
        <p:spPr>
          <a:xfrm>
            <a:off x="13790352" y="6771067"/>
            <a:ext cx="3282606" cy="1361933"/>
          </a:xfrm>
          <a:prstGeom prst="rect">
            <a:avLst/>
          </a:prstGeom>
          <a:ln w="12700">
            <a:miter lim="400000"/>
          </a:ln>
        </p:spPr>
      </p:pic>
      <p:pic>
        <p:nvPicPr>
          <p:cNvPr id="1142" name="Image" descr="Image"/>
          <p:cNvPicPr>
            <a:picLocks noChangeAspect="1"/>
          </p:cNvPicPr>
          <p:nvPr/>
        </p:nvPicPr>
        <p:blipFill>
          <a:blip r:embed="rId6">
            <a:extLst/>
          </a:blip>
          <a:stretch>
            <a:fillRect/>
          </a:stretch>
        </p:blipFill>
        <p:spPr>
          <a:xfrm>
            <a:off x="13703913" y="4566065"/>
            <a:ext cx="3372486" cy="1435101"/>
          </a:xfrm>
          <a:prstGeom prst="rect">
            <a:avLst/>
          </a:prstGeom>
          <a:ln w="12700">
            <a:miter lim="400000"/>
          </a:ln>
        </p:spPr>
      </p:pic>
      <p:pic>
        <p:nvPicPr>
          <p:cNvPr id="1143" name="Image" descr="Image"/>
          <p:cNvPicPr>
            <a:picLocks noChangeAspect="1"/>
          </p:cNvPicPr>
          <p:nvPr/>
        </p:nvPicPr>
        <p:blipFill>
          <a:blip r:embed="rId7">
            <a:extLst/>
          </a:blip>
          <a:stretch>
            <a:fillRect/>
          </a:stretch>
        </p:blipFill>
        <p:spPr>
          <a:xfrm>
            <a:off x="14625001" y="7090135"/>
            <a:ext cx="711981" cy="582529"/>
          </a:xfrm>
          <a:prstGeom prst="rect">
            <a:avLst/>
          </a:prstGeom>
          <a:ln w="12700">
            <a:miter lim="400000"/>
          </a:ln>
        </p:spPr>
      </p:pic>
      <p:pic>
        <p:nvPicPr>
          <p:cNvPr id="1144" name="Image" descr="Image"/>
          <p:cNvPicPr>
            <a:picLocks noChangeAspect="1"/>
          </p:cNvPicPr>
          <p:nvPr/>
        </p:nvPicPr>
        <p:blipFill>
          <a:blip r:embed="rId7">
            <a:extLst/>
          </a:blip>
          <a:stretch>
            <a:fillRect/>
          </a:stretch>
        </p:blipFill>
        <p:spPr>
          <a:xfrm>
            <a:off x="14528813" y="4888841"/>
            <a:ext cx="711981" cy="582529"/>
          </a:xfrm>
          <a:prstGeom prst="rect">
            <a:avLst/>
          </a:prstGeom>
          <a:ln w="12700">
            <a:miter lim="400000"/>
          </a:ln>
        </p:spPr>
      </p:pic>
      <p:sp>
        <p:nvSpPr>
          <p:cNvPr id="1145" name="(Plus descendants of B)"/>
          <p:cNvSpPr txBox="1"/>
          <p:nvPr/>
        </p:nvSpPr>
        <p:spPr>
          <a:xfrm>
            <a:off x="17415502" y="9505078"/>
            <a:ext cx="61705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(Plus descendants of B)</a:t>
            </a:r>
          </a:p>
        </p:txBody>
      </p:sp>
      <p:pic>
        <p:nvPicPr>
          <p:cNvPr id="1146" name="Screenshot 2022-05-28 at 21.43.02.png" descr="Screenshot 2022-05-28 at 21.43.02.png"/>
          <p:cNvPicPr>
            <a:picLocks noChangeAspect="1"/>
          </p:cNvPicPr>
          <p:nvPr/>
        </p:nvPicPr>
        <p:blipFill>
          <a:blip r:embed="rId8">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8" name="DAGs - Bonus"/>
          <p:cNvSpPr txBox="1"/>
          <p:nvPr>
            <p:ph type="title"/>
          </p:nvPr>
        </p:nvSpPr>
        <p:spPr>
          <a:xfrm>
            <a:off x="990073" y="759575"/>
            <a:ext cx="21971001" cy="1435101"/>
          </a:xfrm>
          <a:prstGeom prst="rect">
            <a:avLst/>
          </a:prstGeom>
        </p:spPr>
        <p:txBody>
          <a:bodyPr/>
          <a:lstStyle/>
          <a:p>
            <a:pPr/>
            <a:r>
              <a:t>DAGs - Bonus</a:t>
            </a:r>
          </a:p>
        </p:txBody>
      </p:sp>
      <p:sp>
        <p:nvSpPr>
          <p:cNvPr id="1149" name="In linear models (e.g. path diagrams and SEMs) we can multiply and sum causal coefficients to get total effects"/>
          <p:cNvSpPr txBox="1"/>
          <p:nvPr/>
        </p:nvSpPr>
        <p:spPr>
          <a:xfrm>
            <a:off x="1498392" y="4147662"/>
            <a:ext cx="22215286" cy="16512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In linear models (e.g. path diagrams and SEMs) we can multiply and sum causal coefficients to get total effects </a:t>
            </a:r>
          </a:p>
          <a:p>
            <a:pPr algn="l">
              <a:defRPr sz="3500"/>
            </a:pPr>
          </a:p>
        </p:txBody>
      </p:sp>
      <p:sp>
        <p:nvSpPr>
          <p:cNvPr id="1150" name="Line"/>
          <p:cNvSpPr/>
          <p:nvPr/>
        </p:nvSpPr>
        <p:spPr>
          <a:xfrm>
            <a:off x="4603013" y="8097517"/>
            <a:ext cx="5719148" cy="1"/>
          </a:xfrm>
          <a:prstGeom prst="line">
            <a:avLst/>
          </a:prstGeom>
          <a:ln w="38100">
            <a:solidFill>
              <a:srgbClr val="000000"/>
            </a:solidFill>
            <a:miter lim="400000"/>
            <a:tailEnd type="triangle"/>
          </a:ln>
        </p:spPr>
        <p:txBody>
          <a:bodyPr lIns="50800" tIns="50800" rIns="50800" bIns="50800" anchor="ctr"/>
          <a:lstStyle/>
          <a:p>
            <a:pPr/>
          </a:p>
        </p:txBody>
      </p:sp>
      <p:sp>
        <p:nvSpPr>
          <p:cNvPr id="1151" name="e.g."/>
          <p:cNvSpPr txBox="1"/>
          <p:nvPr/>
        </p:nvSpPr>
        <p:spPr>
          <a:xfrm>
            <a:off x="1498392" y="6084412"/>
            <a:ext cx="855283"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e.g.</a:t>
            </a:r>
          </a:p>
        </p:txBody>
      </p:sp>
      <p:sp>
        <p:nvSpPr>
          <p:cNvPr id="1152" name="A"/>
          <p:cNvSpPr txBox="1"/>
          <p:nvPr/>
        </p:nvSpPr>
        <p:spPr>
          <a:xfrm>
            <a:off x="4190792" y="7809852"/>
            <a:ext cx="402337"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A</a:t>
            </a:r>
          </a:p>
        </p:txBody>
      </p:sp>
      <p:sp>
        <p:nvSpPr>
          <p:cNvPr id="1153" name="B"/>
          <p:cNvSpPr txBox="1"/>
          <p:nvPr/>
        </p:nvSpPr>
        <p:spPr>
          <a:xfrm>
            <a:off x="10295015" y="5683122"/>
            <a:ext cx="418784"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B</a:t>
            </a:r>
          </a:p>
        </p:txBody>
      </p:sp>
      <p:sp>
        <p:nvSpPr>
          <p:cNvPr id="1154" name="C"/>
          <p:cNvSpPr txBox="1"/>
          <p:nvPr/>
        </p:nvSpPr>
        <p:spPr>
          <a:xfrm>
            <a:off x="10286792" y="7751902"/>
            <a:ext cx="435230"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C</a:t>
            </a:r>
          </a:p>
        </p:txBody>
      </p:sp>
      <p:sp>
        <p:nvSpPr>
          <p:cNvPr id="1155" name="D"/>
          <p:cNvSpPr txBox="1"/>
          <p:nvPr/>
        </p:nvSpPr>
        <p:spPr>
          <a:xfrm>
            <a:off x="16839992" y="7751902"/>
            <a:ext cx="427229"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D</a:t>
            </a:r>
          </a:p>
        </p:txBody>
      </p:sp>
      <p:sp>
        <p:nvSpPr>
          <p:cNvPr id="1156" name="Line"/>
          <p:cNvSpPr/>
          <p:nvPr/>
        </p:nvSpPr>
        <p:spPr>
          <a:xfrm>
            <a:off x="10921433" y="8097517"/>
            <a:ext cx="5719148" cy="1"/>
          </a:xfrm>
          <a:prstGeom prst="line">
            <a:avLst/>
          </a:prstGeom>
          <a:ln w="38100">
            <a:solidFill>
              <a:srgbClr val="000000"/>
            </a:solidFill>
            <a:miter lim="400000"/>
            <a:tailEnd type="triangle"/>
          </a:ln>
        </p:spPr>
        <p:txBody>
          <a:bodyPr lIns="50800" tIns="50800" rIns="50800" bIns="50800" anchor="ctr"/>
          <a:lstStyle/>
          <a:p>
            <a:pPr/>
          </a:p>
        </p:txBody>
      </p:sp>
      <p:sp>
        <p:nvSpPr>
          <p:cNvPr id="1157" name="Line"/>
          <p:cNvSpPr/>
          <p:nvPr/>
        </p:nvSpPr>
        <p:spPr>
          <a:xfrm flipV="1">
            <a:off x="4603012" y="6234560"/>
            <a:ext cx="5484368" cy="1601164"/>
          </a:xfrm>
          <a:prstGeom prst="line">
            <a:avLst/>
          </a:prstGeom>
          <a:ln w="38100">
            <a:solidFill>
              <a:srgbClr val="000000"/>
            </a:solidFill>
            <a:miter lim="400000"/>
            <a:tailEnd type="triangle"/>
          </a:ln>
        </p:spPr>
        <p:txBody>
          <a:bodyPr lIns="50800" tIns="50800" rIns="50800" bIns="50800" anchor="ctr"/>
          <a:lstStyle/>
          <a:p>
            <a:pPr/>
          </a:p>
        </p:txBody>
      </p:sp>
      <p:sp>
        <p:nvSpPr>
          <p:cNvPr id="1158" name="Line"/>
          <p:cNvSpPr/>
          <p:nvPr/>
        </p:nvSpPr>
        <p:spPr>
          <a:xfrm>
            <a:off x="10749813" y="6159323"/>
            <a:ext cx="6067252" cy="1594590"/>
          </a:xfrm>
          <a:prstGeom prst="line">
            <a:avLst/>
          </a:prstGeom>
          <a:ln w="38100">
            <a:solidFill>
              <a:srgbClr val="000000"/>
            </a:solidFill>
            <a:miter lim="400000"/>
            <a:tailEnd type="triangle"/>
          </a:ln>
        </p:spPr>
        <p:txBody>
          <a:bodyPr lIns="50800" tIns="50800" rIns="50800" bIns="50800" anchor="ctr"/>
          <a:lstStyle/>
          <a:p>
            <a:pPr/>
          </a:p>
        </p:txBody>
      </p:sp>
      <p:sp>
        <p:nvSpPr>
          <p:cNvPr id="1159" name="0.5"/>
          <p:cNvSpPr txBox="1"/>
          <p:nvPr/>
        </p:nvSpPr>
        <p:spPr>
          <a:xfrm>
            <a:off x="7238792" y="6292722"/>
            <a:ext cx="732156"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0.5</a:t>
            </a:r>
          </a:p>
        </p:txBody>
      </p:sp>
      <p:sp>
        <p:nvSpPr>
          <p:cNvPr id="1160" name="0.2"/>
          <p:cNvSpPr txBox="1"/>
          <p:nvPr/>
        </p:nvSpPr>
        <p:spPr>
          <a:xfrm>
            <a:off x="13766592" y="6462267"/>
            <a:ext cx="732156"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0.2</a:t>
            </a:r>
          </a:p>
        </p:txBody>
      </p:sp>
      <p:sp>
        <p:nvSpPr>
          <p:cNvPr id="1161" name="0.5"/>
          <p:cNvSpPr txBox="1"/>
          <p:nvPr/>
        </p:nvSpPr>
        <p:spPr>
          <a:xfrm>
            <a:off x="13414930" y="8134350"/>
            <a:ext cx="732156"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0.5</a:t>
            </a:r>
          </a:p>
        </p:txBody>
      </p:sp>
      <p:sp>
        <p:nvSpPr>
          <p:cNvPr id="1162" name="0.3"/>
          <p:cNvSpPr txBox="1"/>
          <p:nvPr/>
        </p:nvSpPr>
        <p:spPr>
          <a:xfrm>
            <a:off x="6976449" y="8134350"/>
            <a:ext cx="732156"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0.3</a:t>
            </a:r>
          </a:p>
        </p:txBody>
      </p:sp>
      <p:sp>
        <p:nvSpPr>
          <p:cNvPr id="1163" name="The effect of A on D is (0.5 * 0.2) + (0.3 * 0.5) = 0.25"/>
          <p:cNvSpPr txBox="1"/>
          <p:nvPr/>
        </p:nvSpPr>
        <p:spPr>
          <a:xfrm>
            <a:off x="5613192" y="9975978"/>
            <a:ext cx="10275571"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The effect of A on D is (0.5 * 0.2) + (0.3 * 0.5) = 0.25</a:t>
            </a:r>
          </a:p>
        </p:txBody>
      </p:sp>
      <p:sp>
        <p:nvSpPr>
          <p:cNvPr id="1164" name="i.e. each causal path’s contributions are multiplied, and then the different paths are summed"/>
          <p:cNvSpPr txBox="1"/>
          <p:nvPr/>
        </p:nvSpPr>
        <p:spPr>
          <a:xfrm>
            <a:off x="3835192" y="10835444"/>
            <a:ext cx="18355248"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i.e. each causal path’s contributions are multiplied, and then the different paths are summed</a:t>
            </a:r>
          </a:p>
        </p:txBody>
      </p:sp>
      <p:sp>
        <p:nvSpPr>
          <p:cNvPr id="1165" name="But… maybe we won’t spend forever in linear-land"/>
          <p:cNvSpPr txBox="1"/>
          <p:nvPr/>
        </p:nvSpPr>
        <p:spPr>
          <a:xfrm>
            <a:off x="3835192" y="12588044"/>
            <a:ext cx="10150222"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But… maybe we won’t spend forever in linear-land</a:t>
            </a:r>
          </a:p>
        </p:txBody>
      </p:sp>
    </p:spTree>
  </p:cSld>
  <p:clrMapOvr>
    <a:masterClrMapping/>
  </p:clrMapOvr>
  <p:transition xmlns:p14="http://schemas.microsoft.com/office/powerpoint/2010/main" spd="med" advClick="1"/>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7" name="DAGs - Bonus"/>
          <p:cNvSpPr txBox="1"/>
          <p:nvPr>
            <p:ph type="title"/>
          </p:nvPr>
        </p:nvSpPr>
        <p:spPr>
          <a:xfrm>
            <a:off x="990073" y="759575"/>
            <a:ext cx="21971001" cy="1435101"/>
          </a:xfrm>
          <a:prstGeom prst="rect">
            <a:avLst/>
          </a:prstGeom>
        </p:spPr>
        <p:txBody>
          <a:bodyPr/>
          <a:lstStyle/>
          <a:p>
            <a:pPr/>
            <a:r>
              <a:t>DAGs - Bonus</a:t>
            </a:r>
          </a:p>
        </p:txBody>
      </p:sp>
      <p:sp>
        <p:nvSpPr>
          <p:cNvPr id="1168" name="But… maybe we won’t spend forever in linear-land"/>
          <p:cNvSpPr txBox="1"/>
          <p:nvPr/>
        </p:nvSpPr>
        <p:spPr>
          <a:xfrm>
            <a:off x="13868192" y="6517444"/>
            <a:ext cx="10150222" cy="11305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But… maybe we won’t spend forever in linear-land</a:t>
            </a:r>
          </a:p>
        </p:txBody>
      </p:sp>
      <p:pic>
        <p:nvPicPr>
          <p:cNvPr id="1169" name="DALL·E 2022-10-07 10.18.37 - Art depicting a dystopian world  where everything is simple and linear..png" descr="DALL·E 2022-10-07 10.18.37 - Art depicting a dystopian world  where everything is simple and linear..png"/>
          <p:cNvPicPr>
            <a:picLocks noChangeAspect="1"/>
          </p:cNvPicPr>
          <p:nvPr/>
        </p:nvPicPr>
        <p:blipFill>
          <a:blip r:embed="rId2">
            <a:extLst/>
          </a:blip>
          <a:stretch>
            <a:fillRect/>
          </a:stretch>
        </p:blipFill>
        <p:spPr>
          <a:xfrm>
            <a:off x="264715" y="355600"/>
            <a:ext cx="13004801" cy="13004800"/>
          </a:xfrm>
          <a:prstGeom prst="rect">
            <a:avLst/>
          </a:prstGeom>
          <a:ln w="12700">
            <a:miter lim="400000"/>
          </a:ln>
        </p:spPr>
      </p:pic>
    </p:spTree>
  </p:cSld>
  <p:clrMapOvr>
    <a:masterClrMapping/>
  </p:clrMapOvr>
  <p:transition xmlns:p14="http://schemas.microsoft.com/office/powerpoint/2010/main" spd="med" advClick="1"/>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1" name="We need a graph to know which variables to control for and which to not control for…"/>
          <p:cNvSpPr txBox="1"/>
          <p:nvPr/>
        </p:nvSpPr>
        <p:spPr>
          <a:xfrm>
            <a:off x="3962192" y="3677762"/>
            <a:ext cx="18837721" cy="58422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123000"/>
              <a:buChar char="•"/>
              <a:defRPr sz="3500"/>
            </a:pPr>
            <a:r>
              <a:t>We need a graph to know which variables to control for and which to not control for</a:t>
            </a:r>
          </a:p>
          <a:p>
            <a:pPr lvl="1" marL="1054100" indent="-444500" algn="l">
              <a:buSzPct val="123000"/>
              <a:buChar char="•"/>
              <a:defRPr sz="3500"/>
            </a:pPr>
            <a:r>
              <a:t>‘Good and bad controls’ We need a research question relating to something in that graph</a:t>
            </a:r>
          </a:p>
          <a:p>
            <a:pPr marL="444500" indent="-444500" algn="l">
              <a:buSzPct val="123000"/>
              <a:buChar char="•"/>
              <a:defRPr sz="3500"/>
            </a:pPr>
            <a:r>
              <a:t>If we don’t get this right, the coefficient estimates will be </a:t>
            </a:r>
            <a:r>
              <a:rPr b="1"/>
              <a:t>arbitrarily wrong</a:t>
            </a:r>
            <a:r>
              <a:t> !</a:t>
            </a:r>
          </a:p>
          <a:p>
            <a:pPr algn="l">
              <a:defRPr sz="3500"/>
            </a:pPr>
          </a:p>
          <a:p>
            <a:pPr marL="444500" indent="-444500" algn="l">
              <a:buSzPct val="123000"/>
              <a:buChar char="•"/>
              <a:defRPr sz="3500"/>
            </a:pPr>
            <a:r>
              <a:t>We should not be interpreting control variable coefficients</a:t>
            </a:r>
          </a:p>
          <a:p>
            <a:pPr algn="l">
              <a:defRPr sz="3500"/>
            </a:pPr>
          </a:p>
          <a:p>
            <a:pPr algn="l">
              <a:defRPr sz="3500"/>
            </a:pPr>
          </a:p>
          <a:p>
            <a:pPr algn="l">
              <a:defRPr sz="3500"/>
            </a:pPr>
          </a:p>
          <a:p>
            <a:pPr algn="l">
              <a:defRPr sz="3500"/>
            </a:pPr>
            <a:r>
              <a:t>   Sometimes identifying the right controls is tricky!</a:t>
            </a:r>
          </a:p>
          <a:p>
            <a:pPr algn="l">
              <a:defRPr sz="3500"/>
            </a:pPr>
          </a:p>
        </p:txBody>
      </p:sp>
      <p:pic>
        <p:nvPicPr>
          <p:cNvPr id="1172" name="Screenshot 2022-09-20 at 10.19.02.png" descr="Screenshot 2022-09-20 at 10.19.02.png"/>
          <p:cNvPicPr>
            <a:picLocks noChangeAspect="1"/>
          </p:cNvPicPr>
          <p:nvPr/>
        </p:nvPicPr>
        <p:blipFill>
          <a:blip r:embed="rId2">
            <a:extLst/>
          </a:blip>
          <a:stretch>
            <a:fillRect/>
          </a:stretch>
        </p:blipFill>
        <p:spPr>
          <a:xfrm>
            <a:off x="5364843" y="9366510"/>
            <a:ext cx="13654314" cy="3557526"/>
          </a:xfrm>
          <a:prstGeom prst="rect">
            <a:avLst/>
          </a:prstGeom>
          <a:ln w="12700">
            <a:miter lim="400000"/>
          </a:ln>
        </p:spPr>
      </p:pic>
      <p:sp>
        <p:nvSpPr>
          <p:cNvPr id="1173" name="DAGs - SUMMARY"/>
          <p:cNvSpPr txBox="1"/>
          <p:nvPr>
            <p:ph type="title"/>
          </p:nvPr>
        </p:nvSpPr>
        <p:spPr>
          <a:xfrm>
            <a:off x="990073" y="759575"/>
            <a:ext cx="21971001" cy="1435101"/>
          </a:xfrm>
          <a:prstGeom prst="rect">
            <a:avLst/>
          </a:prstGeom>
        </p:spPr>
        <p:txBody>
          <a:bodyPr/>
          <a:lstStyle/>
          <a:p>
            <a:pPr/>
            <a:r>
              <a:t>DAGs - SUMMARY</a:t>
            </a:r>
          </a:p>
        </p:txBody>
      </p:sp>
      <p:pic>
        <p:nvPicPr>
          <p:cNvPr id="1174"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6" name="03 Causal Identification and Backdoor Criterion"/>
          <p:cNvSpPr txBox="1"/>
          <p:nvPr>
            <p:ph type="title"/>
          </p:nvPr>
        </p:nvSpPr>
        <p:spPr>
          <a:xfrm>
            <a:off x="1206496" y="3196061"/>
            <a:ext cx="21971004" cy="4648201"/>
          </a:xfrm>
          <a:prstGeom prst="rect">
            <a:avLst/>
          </a:prstGeom>
        </p:spPr>
        <p:txBody>
          <a:bodyPr/>
          <a:lstStyle/>
          <a:p>
            <a:pPr/>
            <a:r>
              <a:t>03 Causal Identification and Backdoor Criterion</a:t>
            </a:r>
          </a:p>
        </p:txBody>
      </p:sp>
      <p:pic>
        <p:nvPicPr>
          <p:cNvPr id="1177" name="Line Line" descr="Line Line"/>
          <p:cNvPicPr>
            <a:picLocks noChangeAspect="0"/>
          </p:cNvPicPr>
          <p:nvPr/>
        </p:nvPicPr>
        <p:blipFill>
          <a:blip r:embed="rId2">
            <a:extLst/>
          </a:blip>
          <a:stretch>
            <a:fillRect/>
          </a:stretch>
        </p:blipFill>
        <p:spPr>
          <a:xfrm>
            <a:off x="1405905" y="7610118"/>
            <a:ext cx="19720013" cy="342901"/>
          </a:xfrm>
          <a:prstGeom prst="rect">
            <a:avLst/>
          </a:prstGeom>
        </p:spPr>
      </p:pic>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0" name="Last time we were already doing what we need to cover today…"/>
          <p:cNvSpPr txBox="1"/>
          <p:nvPr/>
        </p:nvSpPr>
        <p:spPr>
          <a:xfrm>
            <a:off x="3252619" y="3313088"/>
            <a:ext cx="17445910" cy="8991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Last time we were already doing what we need to cover today </a:t>
            </a:r>
          </a:p>
          <a:p>
            <a:pPr lvl="1" marL="1054100" indent="-444500" algn="l">
              <a:buSzPct val="123000"/>
              <a:buChar char="•"/>
              <a:defRPr sz="3500"/>
            </a:pPr>
            <a:r>
              <a:t>Specifying the graph</a:t>
            </a:r>
          </a:p>
          <a:p>
            <a:pPr lvl="1" marL="1054100" indent="-444500" algn="l">
              <a:buSzPct val="123000"/>
              <a:buChar char="•"/>
              <a:defRPr sz="3500"/>
            </a:pPr>
            <a:r>
              <a:t>Observing that controlling for certain variables can have a big effect on our estimates</a:t>
            </a:r>
          </a:p>
          <a:p>
            <a:pPr lvl="1" marL="1054100" indent="-444500" algn="l">
              <a:buSzPct val="123000"/>
              <a:buChar char="•"/>
              <a:defRPr sz="3500"/>
            </a:pPr>
            <a:r>
              <a:t>We know three rules</a:t>
            </a:r>
          </a:p>
          <a:p>
            <a:pPr lvl="2" marL="1663700" indent="-444500" algn="l">
              <a:buSzPct val="123000"/>
              <a:buChar char="•"/>
              <a:defRPr sz="3500"/>
            </a:pPr>
            <a:r>
              <a:t>A -&gt; B -&gt; C (chain), controlling for B blocks statistical dependence between A and C [think about the bone length and height example] </a:t>
            </a:r>
          </a:p>
          <a:p>
            <a:pPr lvl="2" marL="1663700" indent="-444500" algn="l">
              <a:buSzPct val="123000"/>
              <a:buChar char="•"/>
              <a:defRPr sz="3500"/>
            </a:pPr>
            <a:r>
              <a:t>A &lt;- B -&gt; C (fork), controlling for B </a:t>
            </a:r>
            <a:r>
              <a:rPr b="1"/>
              <a:t>also</a:t>
            </a:r>
            <a:r>
              <a:t> blocks statistical dependence between A and C</a:t>
            </a:r>
          </a:p>
          <a:p>
            <a:pPr lvl="2" marL="1663700" indent="-444500" algn="l">
              <a:buSzPct val="123000"/>
              <a:buChar char="•"/>
              <a:defRPr sz="3500"/>
            </a:pPr>
            <a:r>
              <a:t>A -&gt; B &lt;- C (collider), there is no statistical dependence between A and C, but controlling for B </a:t>
            </a:r>
            <a:r>
              <a:rPr b="1"/>
              <a:t>induces </a:t>
            </a:r>
            <a:r>
              <a:t>dependence</a:t>
            </a:r>
          </a:p>
          <a:p>
            <a:pPr algn="l">
              <a:defRPr sz="3500"/>
            </a:pPr>
          </a:p>
          <a:p>
            <a:pPr marL="444500" indent="-444500" algn="l">
              <a:buSzPct val="123000"/>
              <a:buChar char="•"/>
              <a:defRPr sz="3500"/>
            </a:pPr>
            <a:r>
              <a:t>We went through some examples showing the impact of controlling/not controlling</a:t>
            </a:r>
          </a:p>
          <a:p>
            <a:pPr algn="l">
              <a:defRPr sz="3500"/>
            </a:pPr>
          </a:p>
          <a:p>
            <a:pPr marL="444500" indent="-444500" algn="l">
              <a:buSzPct val="123000"/>
              <a:buChar char="•"/>
              <a:defRPr sz="3500"/>
            </a:pPr>
            <a:r>
              <a:t>Today, we will cover this a little bit more formally</a:t>
            </a:r>
          </a:p>
          <a:p>
            <a:pPr algn="l">
              <a:defRPr sz="3500"/>
            </a:pPr>
          </a:p>
        </p:txBody>
      </p:sp>
      <p:sp>
        <p:nvSpPr>
          <p:cNvPr id="1181" name="Recap"/>
          <p:cNvSpPr txBox="1"/>
          <p:nvPr>
            <p:ph type="title"/>
          </p:nvPr>
        </p:nvSpPr>
        <p:spPr>
          <a:xfrm>
            <a:off x="990073" y="759575"/>
            <a:ext cx="21971001" cy="1435101"/>
          </a:xfrm>
          <a:prstGeom prst="rect">
            <a:avLst/>
          </a:prstGeom>
        </p:spPr>
        <p:txBody>
          <a:bodyPr/>
          <a:lstStyle/>
          <a:p>
            <a:pPr/>
            <a:r>
              <a:t>Recap</a:t>
            </a:r>
          </a:p>
        </p:txBody>
      </p:sp>
      <p:pic>
        <p:nvPicPr>
          <p:cNvPr id="1182"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8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18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18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18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18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18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118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18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1180">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1180">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1180">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1180">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 fill="hold">
                                  <p:stCondLst>
                                    <p:cond delay="0"/>
                                  </p:stCondLst>
                                  <p:iterate type="el" backwards="0">
                                    <p:tmAbs val="0"/>
                                  </p:iterate>
                                  <p:childTnLst>
                                    <p:set>
                                      <p:cBhvr>
                                        <p:cTn id="52" fill="hold"/>
                                        <p:tgtEl>
                                          <p:spTgt spid="1180">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 fill="hold">
                                  <p:stCondLst>
                                    <p:cond delay="0"/>
                                  </p:stCondLst>
                                  <p:iterate type="el" backwards="0">
                                    <p:tmAbs val="0"/>
                                  </p:iterate>
                                  <p:childTnLst>
                                    <p:set>
                                      <p:cBhvr>
                                        <p:cTn id="56" fill="hold"/>
                                        <p:tgtEl>
                                          <p:spTgt spid="1180">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180" grpId="1"/>
    </p:bldLst>
  </p:timing>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4" name="Questions?"/>
          <p:cNvSpPr txBox="1"/>
          <p:nvPr>
            <p:ph type="title"/>
          </p:nvPr>
        </p:nvSpPr>
        <p:spPr>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6" name="Reflection"/>
          <p:cNvSpPr txBox="1"/>
          <p:nvPr>
            <p:ph type="title"/>
          </p:nvPr>
        </p:nvSpPr>
        <p:spPr>
          <a:xfrm>
            <a:off x="1206498" y="757661"/>
            <a:ext cx="21971004" cy="4648201"/>
          </a:xfrm>
          <a:prstGeom prst="rect">
            <a:avLst/>
          </a:prstGeom>
        </p:spPr>
        <p:txBody>
          <a:bodyPr/>
          <a:lstStyle/>
          <a:p>
            <a:pPr/>
            <a:r>
              <a:t>Reflection</a:t>
            </a:r>
          </a:p>
        </p:txBody>
      </p:sp>
      <p:sp>
        <p:nvSpPr>
          <p:cNvPr id="1187" name="How many times do you think our effect sizes are meaningful in general practice?…"/>
          <p:cNvSpPr txBox="1"/>
          <p:nvPr/>
        </p:nvSpPr>
        <p:spPr>
          <a:xfrm>
            <a:off x="4116799" y="6661246"/>
            <a:ext cx="15529788" cy="22731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500">
                <a:solidFill>
                  <a:srgbClr val="FFFFFF"/>
                </a:solidFill>
              </a:defRPr>
            </a:pPr>
            <a:r>
              <a:t>How many times do you think our effect sizes are meaningful in general practice?</a:t>
            </a:r>
          </a:p>
          <a:p>
            <a:pPr>
              <a:defRPr b="1" sz="3500">
                <a:solidFill>
                  <a:srgbClr val="FFFFFF"/>
                </a:solidFill>
              </a:defRPr>
            </a:pPr>
          </a:p>
          <a:p>
            <a:pPr>
              <a:defRPr b="1" sz="3500">
                <a:solidFill>
                  <a:srgbClr val="FFFFFF"/>
                </a:solidFill>
              </a:defRPr>
            </a:pPr>
            <a:r>
              <a:t>Why?</a:t>
            </a:r>
          </a:p>
        </p:txBody>
      </p:sp>
    </p:spTree>
  </p:cSld>
  <p:clrMapOvr>
    <a:masterClrMapping/>
  </p:clrMapOvr>
  <p:transition xmlns:p14="http://schemas.microsoft.com/office/powerpoint/2010/main" spd="med" advClick="1"/>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9" name="DAGs - Backdoor Paths"/>
          <p:cNvSpPr txBox="1"/>
          <p:nvPr>
            <p:ph type="title"/>
          </p:nvPr>
        </p:nvSpPr>
        <p:spPr>
          <a:xfrm>
            <a:off x="990073" y="759575"/>
            <a:ext cx="21971001" cy="1435101"/>
          </a:xfrm>
          <a:prstGeom prst="rect">
            <a:avLst/>
          </a:prstGeom>
        </p:spPr>
        <p:txBody>
          <a:bodyPr/>
          <a:lstStyle/>
          <a:p>
            <a:pPr/>
            <a:r>
              <a:t>DAGs - Backdoor Paths</a:t>
            </a:r>
          </a:p>
        </p:txBody>
      </p:sp>
      <p:pic>
        <p:nvPicPr>
          <p:cNvPr id="1190" name="Image" descr="Image"/>
          <p:cNvPicPr>
            <a:picLocks noChangeAspect="1"/>
          </p:cNvPicPr>
          <p:nvPr/>
        </p:nvPicPr>
        <p:blipFill>
          <a:blip r:embed="rId2">
            <a:extLst/>
          </a:blip>
          <a:stretch>
            <a:fillRect/>
          </a:stretch>
        </p:blipFill>
        <p:spPr>
          <a:xfrm>
            <a:off x="15051682" y="3019274"/>
            <a:ext cx="7643546" cy="9030206"/>
          </a:xfrm>
          <a:prstGeom prst="rect">
            <a:avLst/>
          </a:prstGeom>
          <a:ln w="12700">
            <a:miter lim="400000"/>
          </a:ln>
        </p:spPr>
      </p:pic>
      <p:sp>
        <p:nvSpPr>
          <p:cNvPr id="1191" name="Think about the real-world phenomenon…"/>
          <p:cNvSpPr txBox="1"/>
          <p:nvPr/>
        </p:nvSpPr>
        <p:spPr>
          <a:xfrm>
            <a:off x="1451137" y="5590680"/>
            <a:ext cx="11829757" cy="4305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48229" indent="-648229" algn="l">
              <a:buSzPct val="100000"/>
              <a:buAutoNum type="arabicPeriod" startAt="1"/>
              <a:defRPr sz="3500">
                <a:solidFill>
                  <a:schemeClr val="accent1">
                    <a:lumOff val="-13575"/>
                  </a:schemeClr>
                </a:solidFill>
              </a:defRPr>
            </a:pPr>
            <a:r>
              <a:t>Think about the real-world phenomenon</a:t>
            </a:r>
          </a:p>
          <a:p>
            <a:pPr marL="648229" indent="-648229" algn="l">
              <a:buSzPct val="100000"/>
              <a:buAutoNum type="arabicPeriod" startAt="1"/>
              <a:defRPr sz="3500">
                <a:solidFill>
                  <a:schemeClr val="accent1">
                    <a:lumOff val="-13575"/>
                  </a:schemeClr>
                </a:solidFill>
              </a:defRPr>
            </a:pPr>
            <a:r>
              <a:t>Specify a graph</a:t>
            </a:r>
          </a:p>
          <a:p>
            <a:pPr marL="648229" indent="-648229" algn="l">
              <a:buSzPct val="100000"/>
              <a:buAutoNum type="arabicPeriod" startAt="1"/>
              <a:defRPr sz="3500">
                <a:solidFill>
                  <a:schemeClr val="accent1">
                    <a:lumOff val="-13575"/>
                  </a:schemeClr>
                </a:solidFill>
              </a:defRPr>
            </a:pPr>
            <a:r>
              <a:t>Identify a research question / hypothesis / </a:t>
            </a:r>
            <a:r>
              <a:rPr b="1"/>
              <a:t>estimand</a:t>
            </a:r>
          </a:p>
          <a:p>
            <a:pPr marL="648229" indent="-648229" algn="l">
              <a:buSzPct val="100000"/>
              <a:buAutoNum type="arabicPeriod" startAt="1"/>
              <a:defRPr sz="3500">
                <a:solidFill>
                  <a:schemeClr val="accent1">
                    <a:lumOff val="-13575"/>
                  </a:schemeClr>
                </a:solidFill>
              </a:defRPr>
            </a:pPr>
            <a:r>
              <a:t>Specify your analysis according to this estimand (and </a:t>
            </a:r>
            <a:r>
              <a:rPr b="1"/>
              <a:t>block backdoor paths</a:t>
            </a:r>
            <a:r>
              <a:t>!)</a:t>
            </a:r>
          </a:p>
          <a:p>
            <a:pPr marL="648229" indent="-648229" algn="l">
              <a:buSzPct val="100000"/>
              <a:buAutoNum type="arabicPeriod" startAt="1"/>
              <a:defRPr sz="3500">
                <a:solidFill>
                  <a:schemeClr val="accent1">
                    <a:lumOff val="-13575"/>
                  </a:schemeClr>
                </a:solidFill>
              </a:defRPr>
            </a:pPr>
            <a:r>
              <a:t>Interpret your estimate </a:t>
            </a:r>
          </a:p>
          <a:p>
            <a:pPr algn="l">
              <a:defRPr sz="3500">
                <a:solidFill>
                  <a:schemeClr val="accent1">
                    <a:lumOff val="-13575"/>
                  </a:schemeClr>
                </a:solidFill>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Questions?"/>
          <p:cNvSpPr txBox="1"/>
          <p:nvPr>
            <p:ph type="title"/>
          </p:nvPr>
        </p:nvSpPr>
        <p:spPr>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3" name="DAGs - Backdoor Paths"/>
          <p:cNvSpPr txBox="1"/>
          <p:nvPr>
            <p:ph type="title"/>
          </p:nvPr>
        </p:nvSpPr>
        <p:spPr>
          <a:xfrm>
            <a:off x="990073" y="759575"/>
            <a:ext cx="21971001" cy="1435101"/>
          </a:xfrm>
          <a:prstGeom prst="rect">
            <a:avLst/>
          </a:prstGeom>
        </p:spPr>
        <p:txBody>
          <a:bodyPr/>
          <a:lstStyle/>
          <a:p>
            <a:pPr/>
            <a:r>
              <a:t>DAGs - Backdoor Paths</a:t>
            </a:r>
          </a:p>
        </p:txBody>
      </p:sp>
      <p:pic>
        <p:nvPicPr>
          <p:cNvPr id="1194" name="Image" descr="Image"/>
          <p:cNvPicPr>
            <a:picLocks noChangeAspect="1"/>
          </p:cNvPicPr>
          <p:nvPr/>
        </p:nvPicPr>
        <p:blipFill>
          <a:blip r:embed="rId2">
            <a:extLst/>
          </a:blip>
          <a:stretch>
            <a:fillRect/>
          </a:stretch>
        </p:blipFill>
        <p:spPr>
          <a:xfrm>
            <a:off x="15051682" y="3019274"/>
            <a:ext cx="7643546" cy="9030206"/>
          </a:xfrm>
          <a:prstGeom prst="rect">
            <a:avLst/>
          </a:prstGeom>
          <a:ln w="12700">
            <a:miter lim="400000"/>
          </a:ln>
        </p:spPr>
      </p:pic>
      <p:sp>
        <p:nvSpPr>
          <p:cNvPr id="1195" name="Backdoor paths are non-causal paths that link two variables of interest…"/>
          <p:cNvSpPr txBox="1"/>
          <p:nvPr/>
        </p:nvSpPr>
        <p:spPr>
          <a:xfrm>
            <a:off x="1421622" y="4890763"/>
            <a:ext cx="11829757" cy="6413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solidFill>
                  <a:schemeClr val="accent1">
                    <a:lumOff val="-13575"/>
                  </a:schemeClr>
                </a:solidFill>
              </a:defRPr>
            </a:pPr>
            <a:r>
              <a:t>Backdoor paths are non-causal paths that link two variables of interest </a:t>
            </a:r>
          </a:p>
          <a:p>
            <a:pPr marL="444500" indent="-444500" algn="l">
              <a:buSzPct val="123000"/>
              <a:buChar char="•"/>
              <a:defRPr sz="3500">
                <a:solidFill>
                  <a:schemeClr val="accent1">
                    <a:lumOff val="-13575"/>
                  </a:schemeClr>
                </a:solidFill>
              </a:defRPr>
            </a:pPr>
          </a:p>
          <a:p>
            <a:pPr marL="444500" indent="-444500" algn="l">
              <a:buSzPct val="123000"/>
              <a:buChar char="•"/>
              <a:defRPr sz="3500">
                <a:solidFill>
                  <a:schemeClr val="accent1">
                    <a:lumOff val="-13575"/>
                  </a:schemeClr>
                </a:solidFill>
              </a:defRPr>
            </a:pPr>
            <a:r>
              <a:t>A non-causal path is a path which results in statistical dependence, but which cannot be followed according to the direction of the arrows.</a:t>
            </a:r>
          </a:p>
          <a:p>
            <a:pPr algn="l">
              <a:defRPr sz="3500">
                <a:solidFill>
                  <a:schemeClr val="accent1">
                    <a:lumOff val="-13575"/>
                  </a:schemeClr>
                </a:solidFill>
              </a:defRPr>
            </a:pPr>
          </a:p>
          <a:p>
            <a:pPr marL="444500" indent="-444500" algn="l">
              <a:buSzPct val="123000"/>
              <a:buChar char="•"/>
              <a:defRPr sz="3500">
                <a:solidFill>
                  <a:schemeClr val="accent1">
                    <a:lumOff val="-13575"/>
                  </a:schemeClr>
                </a:solidFill>
              </a:defRPr>
            </a:pPr>
            <a:r>
              <a:t>The </a:t>
            </a:r>
            <a:r>
              <a:rPr b="1"/>
              <a:t>backdoor criterion </a:t>
            </a:r>
            <a:r>
              <a:t>allows us to </a:t>
            </a:r>
            <a:r>
              <a:rPr b="1"/>
              <a:t>identify</a:t>
            </a:r>
            <a:r>
              <a:t> the estimand from </a:t>
            </a:r>
            <a:r>
              <a:rPr b="1"/>
              <a:t>observational data, </a:t>
            </a:r>
            <a:r>
              <a:t>under the assumption that </a:t>
            </a:r>
            <a:r>
              <a:rPr b="1"/>
              <a:t>the graph is correctly specified</a:t>
            </a:r>
          </a:p>
          <a:p>
            <a:pPr algn="l">
              <a:defRPr sz="3500">
                <a:solidFill>
                  <a:schemeClr val="accent1">
                    <a:lumOff val="-13575"/>
                  </a:schemeClr>
                </a:solidFill>
              </a:defRPr>
            </a:pPr>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7" name="DAGs - Backdoor Paths"/>
          <p:cNvSpPr txBox="1"/>
          <p:nvPr>
            <p:ph type="title"/>
          </p:nvPr>
        </p:nvSpPr>
        <p:spPr>
          <a:xfrm>
            <a:off x="990073" y="759575"/>
            <a:ext cx="21971001" cy="1435101"/>
          </a:xfrm>
          <a:prstGeom prst="rect">
            <a:avLst/>
          </a:prstGeom>
        </p:spPr>
        <p:txBody>
          <a:bodyPr/>
          <a:lstStyle/>
          <a:p>
            <a:pPr/>
            <a:r>
              <a:t>DAGs - Backdoor Paths</a:t>
            </a:r>
          </a:p>
        </p:txBody>
      </p:sp>
      <p:sp>
        <p:nvSpPr>
          <p:cNvPr id="1198" name="Said in a different way……"/>
          <p:cNvSpPr txBox="1"/>
          <p:nvPr/>
        </p:nvSpPr>
        <p:spPr>
          <a:xfrm>
            <a:off x="3487690" y="5673939"/>
            <a:ext cx="17817321" cy="3784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chemeClr val="accent1">
                    <a:lumOff val="-13575"/>
                  </a:schemeClr>
                </a:solidFill>
              </a:defRPr>
            </a:pPr>
            <a:r>
              <a:t>Said in a different way…</a:t>
            </a:r>
          </a:p>
          <a:p>
            <a:pPr algn="l">
              <a:defRPr sz="3500">
                <a:solidFill>
                  <a:schemeClr val="accent1">
                    <a:lumOff val="-13575"/>
                  </a:schemeClr>
                </a:solidFill>
              </a:defRPr>
            </a:pPr>
          </a:p>
          <a:p>
            <a:pPr algn="l">
              <a:defRPr sz="3500">
                <a:solidFill>
                  <a:schemeClr val="accent1">
                    <a:lumOff val="-13575"/>
                  </a:schemeClr>
                </a:solidFill>
              </a:defRPr>
            </a:pPr>
            <a:r>
              <a:t>If our graph is correct and we can </a:t>
            </a:r>
            <a:r>
              <a:rPr b="1"/>
              <a:t>block </a:t>
            </a:r>
            <a:r>
              <a:t>the backdoor paths between variables, then we can estimate causal effects from observational data.</a:t>
            </a:r>
          </a:p>
          <a:p>
            <a:pPr algn="l">
              <a:defRPr sz="3500">
                <a:solidFill>
                  <a:schemeClr val="accent1">
                    <a:lumOff val="-13575"/>
                  </a:schemeClr>
                </a:solidFill>
              </a:defRPr>
            </a:pPr>
          </a:p>
          <a:p>
            <a:pPr algn="l">
              <a:defRPr sz="3500">
                <a:solidFill>
                  <a:schemeClr val="accent1">
                    <a:lumOff val="-13575"/>
                  </a:schemeClr>
                </a:solidFill>
              </a:defRPr>
            </a:pPr>
            <a:r>
              <a:t>i.e. </a:t>
            </a:r>
            <a:r>
              <a:rPr b="1"/>
              <a:t>Correlation can be causation</a:t>
            </a:r>
          </a:p>
        </p:txBody>
      </p:sp>
      <p:pic>
        <p:nvPicPr>
          <p:cNvPr id="1199"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1" name="DAGs - Other Variables"/>
          <p:cNvSpPr txBox="1"/>
          <p:nvPr>
            <p:ph type="title"/>
          </p:nvPr>
        </p:nvSpPr>
        <p:spPr>
          <a:xfrm>
            <a:off x="990073" y="759575"/>
            <a:ext cx="21971001" cy="1435101"/>
          </a:xfrm>
          <a:prstGeom prst="rect">
            <a:avLst/>
          </a:prstGeom>
        </p:spPr>
        <p:txBody>
          <a:bodyPr/>
          <a:lstStyle/>
          <a:p>
            <a:pPr/>
            <a:r>
              <a:t>DAGs - Other Variables</a:t>
            </a:r>
          </a:p>
        </p:txBody>
      </p:sp>
      <p:pic>
        <p:nvPicPr>
          <p:cNvPr id="1202" name="Screenshot 2022-09-20 at 12.45.09.png" descr="Screenshot 2022-09-20 at 12.45.09.png"/>
          <p:cNvPicPr>
            <a:picLocks noChangeAspect="1"/>
          </p:cNvPicPr>
          <p:nvPr/>
        </p:nvPicPr>
        <p:blipFill>
          <a:blip r:embed="rId2">
            <a:extLst/>
          </a:blip>
          <a:stretch>
            <a:fillRect/>
          </a:stretch>
        </p:blipFill>
        <p:spPr>
          <a:xfrm>
            <a:off x="4769929" y="3612707"/>
            <a:ext cx="14844142" cy="8370757"/>
          </a:xfrm>
          <a:prstGeom prst="rect">
            <a:avLst/>
          </a:prstGeom>
          <a:ln w="12700">
            <a:miter lim="400000"/>
          </a:ln>
        </p:spPr>
      </p:pic>
      <p:sp>
        <p:nvSpPr>
          <p:cNvPr id="1203" name="These we want to adjust for (to block the backdoor path)"/>
          <p:cNvSpPr txBox="1"/>
          <p:nvPr/>
        </p:nvSpPr>
        <p:spPr>
          <a:xfrm>
            <a:off x="12964314" y="2598764"/>
            <a:ext cx="11351705"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These we want to adjust for (to block the backdoor path)</a:t>
            </a:r>
          </a:p>
        </p:txBody>
      </p:sp>
      <p:sp>
        <p:nvSpPr>
          <p:cNvPr id="1204" name="These we &lt;shouldn’t&gt; adjust for (if we do, we open a backdoor path)"/>
          <p:cNvSpPr txBox="1"/>
          <p:nvPr/>
        </p:nvSpPr>
        <p:spPr>
          <a:xfrm>
            <a:off x="3080858" y="12758311"/>
            <a:ext cx="13827570"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These we &lt;shouldn’t&gt; adjust for (if we do, we </a:t>
            </a:r>
            <a:r>
              <a:rPr b="1"/>
              <a:t>open </a:t>
            </a:r>
            <a:r>
              <a:t>a backdoor path)</a:t>
            </a:r>
          </a:p>
        </p:txBody>
      </p:sp>
      <p:sp>
        <p:nvSpPr>
          <p:cNvPr id="1205" name="Line"/>
          <p:cNvSpPr/>
          <p:nvPr/>
        </p:nvSpPr>
        <p:spPr>
          <a:xfrm flipH="1">
            <a:off x="13223123" y="3412197"/>
            <a:ext cx="2147087" cy="597728"/>
          </a:xfrm>
          <a:prstGeom prst="line">
            <a:avLst/>
          </a:prstGeom>
          <a:ln w="25400">
            <a:solidFill>
              <a:srgbClr val="000000"/>
            </a:solidFill>
            <a:miter lim="400000"/>
            <a:tailEnd type="triangle"/>
          </a:ln>
        </p:spPr>
        <p:txBody>
          <a:bodyPr lIns="50800" tIns="50800" rIns="50800" bIns="50800" anchor="ctr"/>
          <a:lstStyle/>
          <a:p>
            <a:pPr/>
          </a:p>
        </p:txBody>
      </p:sp>
      <p:sp>
        <p:nvSpPr>
          <p:cNvPr id="1206" name="Line"/>
          <p:cNvSpPr/>
          <p:nvPr/>
        </p:nvSpPr>
        <p:spPr>
          <a:xfrm flipV="1">
            <a:off x="9424599" y="11918137"/>
            <a:ext cx="1837258" cy="840230"/>
          </a:xfrm>
          <a:prstGeom prst="line">
            <a:avLst/>
          </a:prstGeom>
          <a:ln w="25400">
            <a:solidFill>
              <a:srgbClr val="000000"/>
            </a:solidFill>
            <a:miter lim="400000"/>
            <a:tailEnd type="triangle"/>
          </a:ln>
        </p:spPr>
        <p:txBody>
          <a:bodyPr lIns="50800" tIns="50800" rIns="50800" bIns="50800" anchor="ctr"/>
          <a:lstStyle/>
          <a:p>
            <a:pPr/>
          </a:p>
        </p:txBody>
      </p:sp>
      <p:sp>
        <p:nvSpPr>
          <p:cNvPr id="1207" name="Rectangle"/>
          <p:cNvSpPr/>
          <p:nvPr/>
        </p:nvSpPr>
        <p:spPr>
          <a:xfrm>
            <a:off x="10498917" y="3625887"/>
            <a:ext cx="2666437" cy="1493284"/>
          </a:xfrm>
          <a:prstGeom prst="rect">
            <a:avLst/>
          </a:prstGeom>
          <a:ln w="508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08" name="Rectangle"/>
          <p:cNvSpPr/>
          <p:nvPr/>
        </p:nvSpPr>
        <p:spPr>
          <a:xfrm>
            <a:off x="10642355" y="10359142"/>
            <a:ext cx="2666438" cy="1493284"/>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09" name="Rectangle"/>
          <p:cNvSpPr/>
          <p:nvPr/>
        </p:nvSpPr>
        <p:spPr>
          <a:xfrm>
            <a:off x="14611012" y="5887916"/>
            <a:ext cx="3096659" cy="1493284"/>
          </a:xfrm>
          <a:prstGeom prst="rect">
            <a:avLst/>
          </a:prstGeom>
          <a:ln w="508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10" name="Rectangle"/>
          <p:cNvSpPr/>
          <p:nvPr/>
        </p:nvSpPr>
        <p:spPr>
          <a:xfrm>
            <a:off x="419066" y="3278735"/>
            <a:ext cx="992987" cy="559055"/>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11" name="Rectangle"/>
          <p:cNvSpPr/>
          <p:nvPr/>
        </p:nvSpPr>
        <p:spPr>
          <a:xfrm>
            <a:off x="419066" y="4093002"/>
            <a:ext cx="992987" cy="559055"/>
          </a:xfrm>
          <a:prstGeom prst="rect">
            <a:avLst/>
          </a:prstGeom>
          <a:ln w="508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12" name="Rectangle"/>
          <p:cNvSpPr/>
          <p:nvPr/>
        </p:nvSpPr>
        <p:spPr>
          <a:xfrm>
            <a:off x="419066" y="4907268"/>
            <a:ext cx="992987" cy="559055"/>
          </a:xfrm>
          <a:prstGeom prst="rect">
            <a:avLst/>
          </a:prstGeom>
          <a:ln w="508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13" name="DON’T control"/>
          <p:cNvSpPr txBox="1"/>
          <p:nvPr/>
        </p:nvSpPr>
        <p:spPr>
          <a:xfrm>
            <a:off x="1779131" y="3255703"/>
            <a:ext cx="296310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DON’T control</a:t>
            </a:r>
          </a:p>
        </p:txBody>
      </p:sp>
      <p:sp>
        <p:nvSpPr>
          <p:cNvPr id="1214" name="DO control"/>
          <p:cNvSpPr txBox="1"/>
          <p:nvPr/>
        </p:nvSpPr>
        <p:spPr>
          <a:xfrm>
            <a:off x="1779131" y="4067602"/>
            <a:ext cx="2263458"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DO control</a:t>
            </a:r>
          </a:p>
        </p:txBody>
      </p:sp>
      <p:sp>
        <p:nvSpPr>
          <p:cNvPr id="1215" name="Optional control"/>
          <p:cNvSpPr txBox="1"/>
          <p:nvPr/>
        </p:nvSpPr>
        <p:spPr>
          <a:xfrm>
            <a:off x="1779131" y="4881868"/>
            <a:ext cx="329247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Optional control</a:t>
            </a:r>
          </a:p>
        </p:txBody>
      </p:sp>
      <p:sp>
        <p:nvSpPr>
          <p:cNvPr id="1216" name="Rectangle"/>
          <p:cNvSpPr/>
          <p:nvPr/>
        </p:nvSpPr>
        <p:spPr>
          <a:xfrm>
            <a:off x="16606094" y="8820112"/>
            <a:ext cx="3534960" cy="2320100"/>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17" name="Rectangle"/>
          <p:cNvSpPr/>
          <p:nvPr/>
        </p:nvSpPr>
        <p:spPr>
          <a:xfrm>
            <a:off x="10424520" y="6579106"/>
            <a:ext cx="2991734" cy="2056143"/>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18" name="Rectangle"/>
          <p:cNvSpPr/>
          <p:nvPr/>
        </p:nvSpPr>
        <p:spPr>
          <a:xfrm>
            <a:off x="4388638" y="8262420"/>
            <a:ext cx="2991734" cy="2056142"/>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219" name="Line"/>
          <p:cNvSpPr/>
          <p:nvPr/>
        </p:nvSpPr>
        <p:spPr>
          <a:xfrm flipH="1">
            <a:off x="16012614" y="5188933"/>
            <a:ext cx="2147088" cy="597728"/>
          </a:xfrm>
          <a:prstGeom prst="line">
            <a:avLst/>
          </a:prstGeom>
          <a:ln w="25400">
            <a:solidFill>
              <a:srgbClr val="000000"/>
            </a:solidFill>
            <a:miter lim="400000"/>
            <a:tailEnd type="triangle"/>
          </a:ln>
        </p:spPr>
        <p:txBody>
          <a:bodyPr lIns="50800" tIns="50800" rIns="50800" bIns="50800" anchor="ctr"/>
          <a:lstStyle/>
          <a:p>
            <a:pPr/>
          </a:p>
        </p:txBody>
      </p:sp>
      <p:sp>
        <p:nvSpPr>
          <p:cNvPr id="1220" name="These can help us tighten our estimates"/>
          <p:cNvSpPr txBox="1"/>
          <p:nvPr/>
        </p:nvSpPr>
        <p:spPr>
          <a:xfrm>
            <a:off x="15443413" y="4517017"/>
            <a:ext cx="8035291"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These can help us tighten our estimates</a:t>
            </a:r>
          </a:p>
        </p:txBody>
      </p:sp>
      <p:sp>
        <p:nvSpPr>
          <p:cNvPr id="1221" name="Line"/>
          <p:cNvSpPr/>
          <p:nvPr/>
        </p:nvSpPr>
        <p:spPr>
          <a:xfrm flipH="1">
            <a:off x="19018532" y="8140667"/>
            <a:ext cx="877361" cy="1264008"/>
          </a:xfrm>
          <a:prstGeom prst="line">
            <a:avLst/>
          </a:prstGeom>
          <a:ln w="25400">
            <a:solidFill>
              <a:srgbClr val="000000"/>
            </a:solidFill>
            <a:miter lim="400000"/>
            <a:tailEnd type="triangle"/>
          </a:ln>
        </p:spPr>
        <p:txBody>
          <a:bodyPr lIns="50800" tIns="50800" rIns="50800" bIns="50800" anchor="ctr"/>
          <a:lstStyle/>
          <a:p>
            <a:pPr/>
          </a:p>
        </p:txBody>
      </p:sp>
      <p:sp>
        <p:nvSpPr>
          <p:cNvPr id="1222" name="These ‘steal’ variance"/>
          <p:cNvSpPr txBox="1"/>
          <p:nvPr/>
        </p:nvSpPr>
        <p:spPr>
          <a:xfrm>
            <a:off x="18465415" y="7449213"/>
            <a:ext cx="559692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These ‘steal’ variance</a:t>
            </a:r>
          </a:p>
        </p:txBody>
      </p:sp>
      <p:sp>
        <p:nvSpPr>
          <p:cNvPr id="1223" name="Line"/>
          <p:cNvSpPr/>
          <p:nvPr/>
        </p:nvSpPr>
        <p:spPr>
          <a:xfrm>
            <a:off x="4573343" y="7518804"/>
            <a:ext cx="540959" cy="935679"/>
          </a:xfrm>
          <a:prstGeom prst="line">
            <a:avLst/>
          </a:prstGeom>
          <a:ln w="25400">
            <a:solidFill>
              <a:srgbClr val="000000"/>
            </a:solidFill>
            <a:miter lim="400000"/>
            <a:tailEnd type="triangle"/>
          </a:ln>
        </p:spPr>
        <p:txBody>
          <a:bodyPr lIns="50800" tIns="50800" rIns="50800" bIns="50800" anchor="ctr"/>
          <a:lstStyle/>
          <a:p>
            <a:pPr/>
          </a:p>
        </p:txBody>
      </p:sp>
      <p:sp>
        <p:nvSpPr>
          <p:cNvPr id="1224" name="These ‘steal’ variance"/>
          <p:cNvSpPr txBox="1"/>
          <p:nvPr/>
        </p:nvSpPr>
        <p:spPr>
          <a:xfrm>
            <a:off x="2697052" y="6869773"/>
            <a:ext cx="559692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These ‘steal’ variance</a:t>
            </a:r>
          </a:p>
        </p:txBody>
      </p:sp>
      <p:sp>
        <p:nvSpPr>
          <p:cNvPr id="1225" name="Line"/>
          <p:cNvSpPr/>
          <p:nvPr/>
        </p:nvSpPr>
        <p:spPr>
          <a:xfrm flipH="1">
            <a:off x="7360218" y="3558014"/>
            <a:ext cx="243798" cy="968919"/>
          </a:xfrm>
          <a:prstGeom prst="line">
            <a:avLst/>
          </a:prstGeom>
          <a:ln w="25400">
            <a:solidFill>
              <a:srgbClr val="000000"/>
            </a:solidFill>
            <a:miter lim="400000"/>
            <a:tailEnd type="triangle"/>
          </a:ln>
        </p:spPr>
        <p:txBody>
          <a:bodyPr lIns="50800" tIns="50800" rIns="50800" bIns="50800" anchor="ctr"/>
          <a:lstStyle/>
          <a:p>
            <a:pPr/>
          </a:p>
        </p:txBody>
      </p:sp>
      <p:sp>
        <p:nvSpPr>
          <p:cNvPr id="1226" name="These are unrelated"/>
          <p:cNvSpPr txBox="1"/>
          <p:nvPr/>
        </p:nvSpPr>
        <p:spPr>
          <a:xfrm>
            <a:off x="5727723" y="2908983"/>
            <a:ext cx="559692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These are unrelated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0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20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20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2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219"/>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22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221"/>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2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1223"/>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0" fill="hold">
                                  <p:stCondLst>
                                    <p:cond delay="0"/>
                                  </p:stCondLst>
                                  <p:iterate type="el" backwards="0">
                                    <p:tmAbs val="0"/>
                                  </p:iterate>
                                  <p:childTnLst>
                                    <p:set>
                                      <p:cBhvr>
                                        <p:cTn id="37" fill="hold"/>
                                        <p:tgtEl>
                                          <p:spTgt spid="122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1" fill="hold">
                                  <p:stCondLst>
                                    <p:cond delay="0"/>
                                  </p:stCondLst>
                                  <p:iterate type="el" backwards="0">
                                    <p:tmAbs val="0"/>
                                  </p:iterate>
                                  <p:childTnLst>
                                    <p:set>
                                      <p:cBhvr>
                                        <p:cTn id="41" fill="hold"/>
                                        <p:tgtEl>
                                          <p:spTgt spid="1225"/>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2" fill="hold">
                                  <p:stCondLst>
                                    <p:cond delay="0"/>
                                  </p:stCondLst>
                                  <p:iterate type="el" backwards="0">
                                    <p:tmAbs val="0"/>
                                  </p:iterate>
                                  <p:childTnLst>
                                    <p:set>
                                      <p:cBhvr>
                                        <p:cTn id="44" fill="hold"/>
                                        <p:tgtEl>
                                          <p:spTgt spid="1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4" grpId="10"/>
      <p:bldP build="whole" bldLvl="1" animBg="1" rev="0" advAuto="0" spid="1222" grpId="8"/>
      <p:bldP build="whole" bldLvl="1" animBg="1" rev="0" advAuto="0" spid="1220" grpId="6"/>
      <p:bldP build="whole" bldLvl="1" animBg="1" rev="0" advAuto="0" spid="1206" grpId="3"/>
      <p:bldP build="whole" bldLvl="1" animBg="1" rev="0" advAuto="0" spid="1203" grpId="1"/>
      <p:bldP build="whole" bldLvl="1" animBg="1" rev="0" advAuto="0" spid="1204" grpId="4"/>
      <p:bldP build="whole" bldLvl="1" animBg="1" rev="0" advAuto="0" spid="1225" grpId="11"/>
      <p:bldP build="whole" bldLvl="1" animBg="1" rev="0" advAuto="0" spid="1223" grpId="9"/>
      <p:bldP build="whole" bldLvl="1" animBg="1" rev="0" advAuto="0" spid="1221" grpId="7"/>
      <p:bldP build="whole" bldLvl="1" animBg="1" rev="0" advAuto="0" spid="1219" grpId="5"/>
      <p:bldP build="whole" bldLvl="1" animBg="1" rev="0" advAuto="0" spid="1205" grpId="2"/>
      <p:bldP build="whole" bldLvl="1" animBg="1" rev="0" advAuto="0" spid="1226" grpId="12"/>
    </p:bldLst>
  </p:timing>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8"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
        <p:nvSpPr>
          <p:cNvPr id="1229" name="Think about the real-world phenomenon…"/>
          <p:cNvSpPr txBox="1"/>
          <p:nvPr/>
        </p:nvSpPr>
        <p:spPr>
          <a:xfrm>
            <a:off x="6616308" y="5302940"/>
            <a:ext cx="11151384" cy="37594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48229" indent="-648229" algn="l">
              <a:buSzPct val="100000"/>
              <a:buAutoNum type="arabicPeriod" startAt="1"/>
              <a:defRPr sz="3500">
                <a:solidFill>
                  <a:srgbClr val="FFFFFF"/>
                </a:solidFill>
              </a:defRPr>
            </a:pPr>
            <a:r>
              <a:t>Think about the real-world phenomenon</a:t>
            </a:r>
          </a:p>
          <a:p>
            <a:pPr marL="648229" indent="-648229" algn="l">
              <a:buSzPct val="100000"/>
              <a:buAutoNum type="arabicPeriod" startAt="1"/>
              <a:defRPr sz="3500">
                <a:solidFill>
                  <a:srgbClr val="FFFFFF"/>
                </a:solidFill>
              </a:defRPr>
            </a:pPr>
            <a:r>
              <a:t>Specify a graph</a:t>
            </a:r>
          </a:p>
          <a:p>
            <a:pPr marL="648229" indent="-648229" algn="l">
              <a:buSzPct val="100000"/>
              <a:buAutoNum type="arabicPeriod" startAt="1"/>
              <a:defRPr sz="3500">
                <a:solidFill>
                  <a:srgbClr val="FFFFFF"/>
                </a:solidFill>
              </a:defRPr>
            </a:pPr>
            <a:r>
              <a:t>Identify a research question / hypothesis / </a:t>
            </a:r>
            <a:r>
              <a:rPr b="1"/>
              <a:t>estimand</a:t>
            </a:r>
          </a:p>
          <a:p>
            <a:pPr marL="648229" indent="-648229" algn="l">
              <a:buSzPct val="100000"/>
              <a:buAutoNum type="arabicPeriod" startAt="1"/>
              <a:defRPr sz="3500">
                <a:solidFill>
                  <a:srgbClr val="FFFFFF"/>
                </a:solidFill>
              </a:defRPr>
            </a:pPr>
            <a:r>
              <a:t>Specify your analysis according to this estimand</a:t>
            </a:r>
          </a:p>
          <a:p>
            <a:pPr marL="648229" indent="-648229" algn="l">
              <a:buSzPct val="100000"/>
              <a:buAutoNum type="arabicPeriod" startAt="1"/>
              <a:defRPr sz="3500">
                <a:solidFill>
                  <a:srgbClr val="FFFFFF"/>
                </a:solidFill>
              </a:defRPr>
            </a:pPr>
            <a:r>
              <a:t>Interpret your estimate </a:t>
            </a:r>
          </a:p>
          <a:p>
            <a:pPr algn="l">
              <a:defRPr sz="3500">
                <a:solidFill>
                  <a:srgbClr val="FFFFFF"/>
                </a:solidFill>
              </a:defRPr>
            </a:pPr>
          </a:p>
        </p:txBody>
      </p:sp>
      <p:sp>
        <p:nvSpPr>
          <p:cNvPr id="1230" name="Exercises…"/>
          <p:cNvSpPr txBox="1"/>
          <p:nvPr>
            <p:ph type="title"/>
          </p:nvPr>
        </p:nvSpPr>
        <p:spPr>
          <a:xfrm>
            <a:off x="1206498" y="-613939"/>
            <a:ext cx="21971004" cy="4648201"/>
          </a:xfrm>
          <a:prstGeom prst="rect">
            <a:avLst/>
          </a:prstGeom>
        </p:spPr>
        <p:txBody>
          <a:bodyPr/>
          <a:lstStyle/>
          <a:p>
            <a:pPr/>
            <a:r>
              <a:t>Exercises…</a:t>
            </a:r>
          </a:p>
        </p:txBody>
      </p:sp>
    </p:spTree>
  </p:cSld>
  <p:clrMapOvr>
    <a:masterClrMapping/>
  </p:clrMapOvr>
  <p:transition xmlns:p14="http://schemas.microsoft.com/office/powerpoint/2010/main" spd="med" advClick="1"/>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2" name="Exercises continued…"/>
          <p:cNvSpPr txBox="1"/>
          <p:nvPr>
            <p:ph type="title"/>
          </p:nvPr>
        </p:nvSpPr>
        <p:spPr>
          <a:xfrm>
            <a:off x="1206498" y="-613939"/>
            <a:ext cx="21971004" cy="4648201"/>
          </a:xfrm>
          <a:prstGeom prst="rect">
            <a:avLst/>
          </a:prstGeom>
        </p:spPr>
        <p:txBody>
          <a:bodyPr/>
          <a:lstStyle/>
          <a:p>
            <a:pPr/>
            <a:r>
              <a:t>Exercises continued…</a:t>
            </a:r>
          </a:p>
        </p:txBody>
      </p:sp>
      <p:sp>
        <p:nvSpPr>
          <p:cNvPr id="1233"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
        <p:nvSpPr>
          <p:cNvPr id="1234" name="Text"/>
          <p:cNvSpPr txBox="1"/>
          <p:nvPr/>
        </p:nvSpPr>
        <p:spPr>
          <a:xfrm>
            <a:off x="6616308" y="629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
        <p:nvSpPr>
          <p:cNvPr id="1235" name="Class Size…"/>
          <p:cNvSpPr txBox="1"/>
          <p:nvPr/>
        </p:nvSpPr>
        <p:spPr>
          <a:xfrm>
            <a:off x="6614044" y="7744545"/>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Class Size</a:t>
            </a: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(CS)</a:t>
            </a:r>
          </a:p>
        </p:txBody>
      </p:sp>
      <p:sp>
        <p:nvSpPr>
          <p:cNvPr id="1236" name="Math Score (MS)"/>
          <p:cNvSpPr txBox="1"/>
          <p:nvPr/>
        </p:nvSpPr>
        <p:spPr>
          <a:xfrm>
            <a:off x="13185864" y="8025316"/>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Math Score (MS)</a:t>
            </a:r>
          </a:p>
        </p:txBody>
      </p:sp>
      <p:sp>
        <p:nvSpPr>
          <p:cNvPr id="1237" name="Text"/>
          <p:cNvSpPr txBox="1"/>
          <p:nvPr/>
        </p:nvSpPr>
        <p:spPr>
          <a:xfrm>
            <a:off x="8972616" y="2418695"/>
            <a:ext cx="4172195"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1238" name="French Lit. Score (FS)"/>
          <p:cNvSpPr txBox="1"/>
          <p:nvPr/>
        </p:nvSpPr>
        <p:spPr>
          <a:xfrm>
            <a:off x="8589647" y="4215562"/>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French Lit. Score (FS)</a:t>
            </a:r>
          </a:p>
        </p:txBody>
      </p:sp>
      <p:sp>
        <p:nvSpPr>
          <p:cNvPr id="1239" name="IQ"/>
          <p:cNvSpPr txBox="1"/>
          <p:nvPr/>
        </p:nvSpPr>
        <p:spPr>
          <a:xfrm>
            <a:off x="13602630" y="5322445"/>
            <a:ext cx="3285278"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IQ</a:t>
            </a:r>
          </a:p>
        </p:txBody>
      </p:sp>
      <p:sp>
        <p:nvSpPr>
          <p:cNvPr id="1240" name="Real-world Phenomenon:"/>
          <p:cNvSpPr txBox="1"/>
          <p:nvPr/>
        </p:nvSpPr>
        <p:spPr>
          <a:xfrm>
            <a:off x="1122286" y="3507196"/>
            <a:ext cx="4805775" cy="1832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Real-world Phenomenon:</a:t>
            </a:r>
          </a:p>
        </p:txBody>
      </p:sp>
    </p:spTree>
  </p:cSld>
  <p:clrMapOvr>
    <a:masterClrMapping/>
  </p:clrMapOvr>
  <p:transition xmlns:p14="http://schemas.microsoft.com/office/powerpoint/2010/main" spd="med" advClick="1"/>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2" name="Exercises continued…"/>
          <p:cNvSpPr txBox="1"/>
          <p:nvPr>
            <p:ph type="title"/>
          </p:nvPr>
        </p:nvSpPr>
        <p:spPr>
          <a:xfrm>
            <a:off x="1206498" y="-613939"/>
            <a:ext cx="21971004" cy="4648201"/>
          </a:xfrm>
          <a:prstGeom prst="rect">
            <a:avLst/>
          </a:prstGeom>
        </p:spPr>
        <p:txBody>
          <a:bodyPr/>
          <a:lstStyle/>
          <a:p>
            <a:pPr/>
            <a:r>
              <a:t>Exercises continued…</a:t>
            </a:r>
          </a:p>
        </p:txBody>
      </p:sp>
      <p:sp>
        <p:nvSpPr>
          <p:cNvPr id="1243"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
        <p:nvSpPr>
          <p:cNvPr id="1244" name="Class Size…"/>
          <p:cNvSpPr txBox="1"/>
          <p:nvPr/>
        </p:nvSpPr>
        <p:spPr>
          <a:xfrm>
            <a:off x="6614044" y="7744545"/>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Class Size</a:t>
            </a: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(CS)</a:t>
            </a:r>
          </a:p>
        </p:txBody>
      </p:sp>
      <p:sp>
        <p:nvSpPr>
          <p:cNvPr id="1245" name="Math Score (MS)"/>
          <p:cNvSpPr txBox="1"/>
          <p:nvPr/>
        </p:nvSpPr>
        <p:spPr>
          <a:xfrm>
            <a:off x="13185864" y="8025316"/>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Math Score (MS)</a:t>
            </a:r>
          </a:p>
        </p:txBody>
      </p:sp>
      <p:sp>
        <p:nvSpPr>
          <p:cNvPr id="1246" name="Text"/>
          <p:cNvSpPr txBox="1"/>
          <p:nvPr/>
        </p:nvSpPr>
        <p:spPr>
          <a:xfrm>
            <a:off x="8972616" y="2418695"/>
            <a:ext cx="4172195"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1247" name="French Lit. Score (FS)"/>
          <p:cNvSpPr txBox="1"/>
          <p:nvPr/>
        </p:nvSpPr>
        <p:spPr>
          <a:xfrm>
            <a:off x="8589647" y="4215562"/>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French Lit. Score (FS)</a:t>
            </a:r>
          </a:p>
        </p:txBody>
      </p:sp>
      <p:sp>
        <p:nvSpPr>
          <p:cNvPr id="1248" name="IQ"/>
          <p:cNvSpPr txBox="1"/>
          <p:nvPr/>
        </p:nvSpPr>
        <p:spPr>
          <a:xfrm>
            <a:off x="13630281" y="5337267"/>
            <a:ext cx="3285278"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IQ</a:t>
            </a:r>
          </a:p>
        </p:txBody>
      </p:sp>
      <p:sp>
        <p:nvSpPr>
          <p:cNvPr id="1249" name="Specify the graph:"/>
          <p:cNvSpPr txBox="1"/>
          <p:nvPr/>
        </p:nvSpPr>
        <p:spPr>
          <a:xfrm>
            <a:off x="1122286" y="4031542"/>
            <a:ext cx="4805775"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Specify the graph:</a:t>
            </a:r>
          </a:p>
        </p:txBody>
      </p:sp>
      <p:sp>
        <p:nvSpPr>
          <p:cNvPr id="1250" name="Line"/>
          <p:cNvSpPr/>
          <p:nvPr/>
        </p:nvSpPr>
        <p:spPr>
          <a:xfrm flipH="1">
            <a:off x="9055430" y="8941442"/>
            <a:ext cx="4006567" cy="1"/>
          </a:xfrm>
          <a:prstGeom prst="line">
            <a:avLst/>
          </a:prstGeom>
          <a:ln w="38100">
            <a:solidFill>
              <a:srgbClr val="FFFFFF"/>
            </a:solidFill>
            <a:miter lim="400000"/>
            <a:headEnd type="triangle"/>
          </a:ln>
        </p:spPr>
        <p:txBody>
          <a:bodyPr lIns="50800" tIns="50800" rIns="50800" bIns="50800" anchor="ctr"/>
          <a:lstStyle/>
          <a:p>
            <a:pPr/>
          </a:p>
        </p:txBody>
      </p:sp>
      <p:sp>
        <p:nvSpPr>
          <p:cNvPr id="1251" name="Line"/>
          <p:cNvSpPr/>
          <p:nvPr/>
        </p:nvSpPr>
        <p:spPr>
          <a:xfrm flipH="1">
            <a:off x="8612701" y="5708381"/>
            <a:ext cx="1487969" cy="2288574"/>
          </a:xfrm>
          <a:prstGeom prst="line">
            <a:avLst/>
          </a:prstGeom>
          <a:ln w="38100">
            <a:solidFill>
              <a:srgbClr val="FFFFFF"/>
            </a:solidFill>
            <a:miter lim="400000"/>
            <a:headEnd type="triangle"/>
          </a:ln>
        </p:spPr>
        <p:txBody>
          <a:bodyPr lIns="50800" tIns="50800" rIns="50800" bIns="50800" anchor="ctr"/>
          <a:lstStyle/>
          <a:p>
            <a:pPr/>
          </a:p>
        </p:txBody>
      </p:sp>
      <p:sp>
        <p:nvSpPr>
          <p:cNvPr id="1252" name="Line"/>
          <p:cNvSpPr/>
          <p:nvPr/>
        </p:nvSpPr>
        <p:spPr>
          <a:xfrm flipV="1">
            <a:off x="14128673" y="6365904"/>
            <a:ext cx="1" cy="1554364"/>
          </a:xfrm>
          <a:prstGeom prst="line">
            <a:avLst/>
          </a:prstGeom>
          <a:ln w="38100">
            <a:solidFill>
              <a:srgbClr val="FFFFFF"/>
            </a:solidFill>
            <a:miter lim="400000"/>
            <a:headEnd type="triangle"/>
          </a:ln>
        </p:spPr>
        <p:txBody>
          <a:bodyPr lIns="50800" tIns="50800" rIns="50800" bIns="50800" anchor="ctr"/>
          <a:lstStyle/>
          <a:p>
            <a:pPr/>
          </a:p>
        </p:txBody>
      </p:sp>
      <p:sp>
        <p:nvSpPr>
          <p:cNvPr id="1253" name="Line"/>
          <p:cNvSpPr/>
          <p:nvPr/>
        </p:nvSpPr>
        <p:spPr>
          <a:xfrm>
            <a:off x="11992517" y="5214432"/>
            <a:ext cx="1457129" cy="472622"/>
          </a:xfrm>
          <a:prstGeom prst="line">
            <a:avLst/>
          </a:prstGeom>
          <a:ln w="38100">
            <a:solidFill>
              <a:srgbClr val="FFFFFF"/>
            </a:solidFill>
            <a:miter lim="400000"/>
            <a:headEnd type="triangle"/>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53"/>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2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52" grpId="3"/>
      <p:bldP build="whole" bldLvl="1" animBg="1" rev="0" advAuto="0" spid="1251" grpId="1"/>
      <p:bldP build="whole" bldLvl="1" animBg="1" rev="0" advAuto="0" spid="1253" grpId="2"/>
    </p:bldLst>
  </p:timing>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5" name="Exercises continued…"/>
          <p:cNvSpPr txBox="1"/>
          <p:nvPr>
            <p:ph type="title"/>
          </p:nvPr>
        </p:nvSpPr>
        <p:spPr>
          <a:xfrm>
            <a:off x="1206498" y="-613939"/>
            <a:ext cx="21971004" cy="4648201"/>
          </a:xfrm>
          <a:prstGeom prst="rect">
            <a:avLst/>
          </a:prstGeom>
        </p:spPr>
        <p:txBody>
          <a:bodyPr/>
          <a:lstStyle/>
          <a:p>
            <a:pPr/>
            <a:r>
              <a:t>Exercises continued…</a:t>
            </a:r>
          </a:p>
        </p:txBody>
      </p:sp>
      <p:sp>
        <p:nvSpPr>
          <p:cNvPr id="1256"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
        <p:nvSpPr>
          <p:cNvPr id="1257" name="Class Size…"/>
          <p:cNvSpPr txBox="1"/>
          <p:nvPr/>
        </p:nvSpPr>
        <p:spPr>
          <a:xfrm>
            <a:off x="6614044" y="7744545"/>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Class Size</a:t>
            </a: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(CS)</a:t>
            </a:r>
          </a:p>
        </p:txBody>
      </p:sp>
      <p:sp>
        <p:nvSpPr>
          <p:cNvPr id="1258" name="Math Score (MS)"/>
          <p:cNvSpPr txBox="1"/>
          <p:nvPr/>
        </p:nvSpPr>
        <p:spPr>
          <a:xfrm>
            <a:off x="13185864" y="8025316"/>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Math Score (MS)</a:t>
            </a:r>
          </a:p>
        </p:txBody>
      </p:sp>
      <p:sp>
        <p:nvSpPr>
          <p:cNvPr id="1259" name="Text"/>
          <p:cNvSpPr txBox="1"/>
          <p:nvPr/>
        </p:nvSpPr>
        <p:spPr>
          <a:xfrm>
            <a:off x="8972616" y="2418695"/>
            <a:ext cx="4172195"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1260" name="French Lit. Score (FS)"/>
          <p:cNvSpPr txBox="1"/>
          <p:nvPr/>
        </p:nvSpPr>
        <p:spPr>
          <a:xfrm>
            <a:off x="8589647" y="4215562"/>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French Lit. Score (FS)</a:t>
            </a:r>
          </a:p>
        </p:txBody>
      </p:sp>
      <p:sp>
        <p:nvSpPr>
          <p:cNvPr id="1261" name="IQ"/>
          <p:cNvSpPr txBox="1"/>
          <p:nvPr/>
        </p:nvSpPr>
        <p:spPr>
          <a:xfrm>
            <a:off x="13573114" y="5394435"/>
            <a:ext cx="3285278"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IQ</a:t>
            </a:r>
          </a:p>
        </p:txBody>
      </p:sp>
      <p:sp>
        <p:nvSpPr>
          <p:cNvPr id="1262" name="Specify the Research Question / Estimand"/>
          <p:cNvSpPr txBox="1"/>
          <p:nvPr/>
        </p:nvSpPr>
        <p:spPr>
          <a:xfrm>
            <a:off x="1122286" y="3654019"/>
            <a:ext cx="4805775" cy="29553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Specify the Research Question / Estimand</a:t>
            </a:r>
          </a:p>
        </p:txBody>
      </p:sp>
      <p:pic>
        <p:nvPicPr>
          <p:cNvPr id="1263" name="Line Line" descr="Line Line"/>
          <p:cNvPicPr>
            <a:picLocks noChangeAspect="0"/>
          </p:cNvPicPr>
          <p:nvPr/>
        </p:nvPicPr>
        <p:blipFill>
          <a:blip r:embed="rId2">
            <a:extLst/>
          </a:blip>
          <a:stretch>
            <a:fillRect/>
          </a:stretch>
        </p:blipFill>
        <p:spPr>
          <a:xfrm rot="10800000">
            <a:off x="8934780" y="8421159"/>
            <a:ext cx="4247867" cy="1039090"/>
          </a:xfrm>
          <a:prstGeom prst="rect">
            <a:avLst/>
          </a:prstGeom>
        </p:spPr>
      </p:pic>
      <p:sp>
        <p:nvSpPr>
          <p:cNvPr id="1265" name="Line"/>
          <p:cNvSpPr/>
          <p:nvPr/>
        </p:nvSpPr>
        <p:spPr>
          <a:xfrm flipH="1">
            <a:off x="8612701" y="5708381"/>
            <a:ext cx="1487969" cy="2288574"/>
          </a:xfrm>
          <a:prstGeom prst="line">
            <a:avLst/>
          </a:prstGeom>
          <a:ln w="38100">
            <a:solidFill>
              <a:srgbClr val="FFFFFF"/>
            </a:solidFill>
            <a:miter lim="400000"/>
            <a:headEnd type="triangle"/>
          </a:ln>
        </p:spPr>
        <p:txBody>
          <a:bodyPr lIns="50800" tIns="50800" rIns="50800" bIns="50800" anchor="ctr"/>
          <a:lstStyle/>
          <a:p>
            <a:pPr/>
          </a:p>
        </p:txBody>
      </p:sp>
      <p:sp>
        <p:nvSpPr>
          <p:cNvPr id="1266" name="Line"/>
          <p:cNvSpPr/>
          <p:nvPr/>
        </p:nvSpPr>
        <p:spPr>
          <a:xfrm flipV="1">
            <a:off x="14128673" y="6365904"/>
            <a:ext cx="1" cy="1554364"/>
          </a:xfrm>
          <a:prstGeom prst="line">
            <a:avLst/>
          </a:prstGeom>
          <a:ln w="38100">
            <a:solidFill>
              <a:srgbClr val="FFFFFF"/>
            </a:solidFill>
            <a:miter lim="400000"/>
            <a:headEnd type="triangle"/>
          </a:ln>
        </p:spPr>
        <p:txBody>
          <a:bodyPr lIns="50800" tIns="50800" rIns="50800" bIns="50800" anchor="ctr"/>
          <a:lstStyle/>
          <a:p>
            <a:pPr/>
          </a:p>
        </p:txBody>
      </p:sp>
      <p:sp>
        <p:nvSpPr>
          <p:cNvPr id="1267" name="Line"/>
          <p:cNvSpPr/>
          <p:nvPr/>
        </p:nvSpPr>
        <p:spPr>
          <a:xfrm>
            <a:off x="11992517" y="5214432"/>
            <a:ext cx="1457129" cy="472622"/>
          </a:xfrm>
          <a:prstGeom prst="line">
            <a:avLst/>
          </a:prstGeom>
          <a:ln w="38100">
            <a:solidFill>
              <a:srgbClr val="FFFFFF"/>
            </a:solidFill>
            <a:miter lim="400000"/>
            <a:headEnd type="triangle"/>
          </a:ln>
        </p:spPr>
        <p:txBody>
          <a:bodyPr lIns="50800" tIns="50800" rIns="50800" bIns="50800" anchor="ctr"/>
          <a:lstStyle/>
          <a:p>
            <a:pPr/>
          </a:p>
        </p:txBody>
      </p:sp>
      <p:sp>
        <p:nvSpPr>
          <p:cNvPr id="1268" name="Equation"/>
          <p:cNvSpPr txBox="1"/>
          <p:nvPr/>
        </p:nvSpPr>
        <p:spPr>
          <a:xfrm>
            <a:off x="5869261" y="11217741"/>
            <a:ext cx="10378906" cy="50235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FEFFFE"/>
                      </a:solidFill>
                      <a:latin typeface="Cambria Math" panose="02040503050406030204" pitchFamily="18" charset="0"/>
                    </a:rPr>
                    <m:t>τ</m:t>
                  </m:r>
                  <m:r>
                    <a:rPr xmlns:a="http://schemas.openxmlformats.org/drawingml/2006/main" sz="4500" i="1">
                      <a:solidFill>
                        <a:srgbClr val="FEFFFE"/>
                      </a:solidFill>
                      <a:latin typeface="Cambria Math" panose="02040503050406030204" pitchFamily="18" charset="0"/>
                    </a:rPr>
                    <m:t>=</m:t>
                  </m:r>
                  <m:r>
                    <m:rPr>
                      <m:sty m:val="p"/>
                      <m:scr m:val="double-struck"/>
                    </m:rPr>
                    <a:rPr xmlns:a="http://schemas.openxmlformats.org/drawingml/2006/main" sz="4500" i="1">
                      <a:solidFill>
                        <a:srgbClr val="FEFFFE"/>
                      </a:solidFill>
                      <a:latin typeface="Cambria Math" panose="02040503050406030204" pitchFamily="18" charset="0"/>
                    </a:rPr>
                    <m:t>E</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M</m:t>
                  </m:r>
                  <m:r>
                    <a:rPr xmlns:a="http://schemas.openxmlformats.org/drawingml/2006/main" sz="4500" i="1">
                      <a:solidFill>
                        <a:srgbClr val="FEFFFE"/>
                      </a:solidFill>
                      <a:latin typeface="Cambria Math" panose="02040503050406030204" pitchFamily="18" charset="0"/>
                    </a:rPr>
                    <m:t>S</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d</m:t>
                  </m:r>
                  <m:r>
                    <a:rPr xmlns:a="http://schemas.openxmlformats.org/drawingml/2006/main" sz="4500" i="1">
                      <a:solidFill>
                        <a:srgbClr val="FEFFFE"/>
                      </a:solidFill>
                      <a:latin typeface="Cambria Math" panose="02040503050406030204" pitchFamily="18" charset="0"/>
                    </a:rPr>
                    <m:t>o</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C</m:t>
                  </m:r>
                  <m:r>
                    <a:rPr xmlns:a="http://schemas.openxmlformats.org/drawingml/2006/main" sz="4500" i="1">
                      <a:solidFill>
                        <a:srgbClr val="FEFFFE"/>
                      </a:solidFill>
                      <a:latin typeface="Cambria Math" panose="02040503050406030204" pitchFamily="18" charset="0"/>
                    </a:rPr>
                    <m:t>S</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1</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m:t>
                  </m:r>
                  <m:r>
                    <m:rPr>
                      <m:sty m:val="p"/>
                      <m:scr m:val="double-struck"/>
                    </m:rPr>
                    <a:rPr xmlns:a="http://schemas.openxmlformats.org/drawingml/2006/main" sz="4500" i="1">
                      <a:solidFill>
                        <a:srgbClr val="FEFFFE"/>
                      </a:solidFill>
                      <a:latin typeface="Cambria Math" panose="02040503050406030204" pitchFamily="18" charset="0"/>
                    </a:rPr>
                    <m:t>E</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M</m:t>
                  </m:r>
                  <m:r>
                    <a:rPr xmlns:a="http://schemas.openxmlformats.org/drawingml/2006/main" sz="4500" i="1">
                      <a:solidFill>
                        <a:srgbClr val="FEFFFE"/>
                      </a:solidFill>
                      <a:latin typeface="Cambria Math" panose="02040503050406030204" pitchFamily="18" charset="0"/>
                    </a:rPr>
                    <m:t>S</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d</m:t>
                  </m:r>
                  <m:r>
                    <a:rPr xmlns:a="http://schemas.openxmlformats.org/drawingml/2006/main" sz="4500" i="1">
                      <a:solidFill>
                        <a:srgbClr val="FEFFFE"/>
                      </a:solidFill>
                      <a:latin typeface="Cambria Math" panose="02040503050406030204" pitchFamily="18" charset="0"/>
                    </a:rPr>
                    <m:t>o</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C</m:t>
                  </m:r>
                  <m:r>
                    <a:rPr xmlns:a="http://schemas.openxmlformats.org/drawingml/2006/main" sz="4500" i="1">
                      <a:solidFill>
                        <a:srgbClr val="FEFFFE"/>
                      </a:solidFill>
                      <a:latin typeface="Cambria Math" panose="02040503050406030204" pitchFamily="18" charset="0"/>
                    </a:rPr>
                    <m:t>S</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0</m:t>
                  </m:r>
                  <m:r>
                    <a:rPr xmlns:a="http://schemas.openxmlformats.org/drawingml/2006/main" sz="4500" i="1">
                      <a:solidFill>
                        <a:srgbClr val="FEFFFE"/>
                      </a:solidFill>
                      <a:latin typeface="Cambria Math" panose="02040503050406030204" pitchFamily="18" charset="0"/>
                    </a:rPr>
                    <m:t>)</m:t>
                  </m:r>
                  <m:r>
                    <a:rPr xmlns:a="http://schemas.openxmlformats.org/drawingml/2006/main" sz="4500" i="1">
                      <a:solidFill>
                        <a:srgbClr val="FEFFFE"/>
                      </a:solidFill>
                      <a:latin typeface="Cambria Math" panose="02040503050406030204" pitchFamily="18" charset="0"/>
                    </a:rPr>
                    <m:t>]</m:t>
                  </m:r>
                </m:oMath>
              </m:oMathPara>
            </a14:m>
            <a:endParaRPr sz="4500">
              <a:solidFill>
                <a:srgbClr val="FFFFFF"/>
              </a:solidFill>
            </a:endParaRPr>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0" name="Exercises continued…"/>
          <p:cNvSpPr txBox="1"/>
          <p:nvPr>
            <p:ph type="title"/>
          </p:nvPr>
        </p:nvSpPr>
        <p:spPr>
          <a:xfrm>
            <a:off x="1206498" y="-613939"/>
            <a:ext cx="21971004" cy="4648201"/>
          </a:xfrm>
          <a:prstGeom prst="rect">
            <a:avLst/>
          </a:prstGeom>
        </p:spPr>
        <p:txBody>
          <a:bodyPr/>
          <a:lstStyle/>
          <a:p>
            <a:pPr/>
            <a:r>
              <a:t>Exercises continued…</a:t>
            </a:r>
          </a:p>
        </p:txBody>
      </p:sp>
      <p:sp>
        <p:nvSpPr>
          <p:cNvPr id="1271"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
        <p:nvSpPr>
          <p:cNvPr id="1272" name="Class Size…"/>
          <p:cNvSpPr txBox="1"/>
          <p:nvPr/>
        </p:nvSpPr>
        <p:spPr>
          <a:xfrm>
            <a:off x="6614044" y="7744545"/>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Class Size</a:t>
            </a: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(CS)</a:t>
            </a:r>
          </a:p>
        </p:txBody>
      </p:sp>
      <p:sp>
        <p:nvSpPr>
          <p:cNvPr id="1273" name="Math Score (MS)"/>
          <p:cNvSpPr txBox="1"/>
          <p:nvPr/>
        </p:nvSpPr>
        <p:spPr>
          <a:xfrm>
            <a:off x="13185864" y="8025316"/>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Math Score (MS)</a:t>
            </a:r>
          </a:p>
        </p:txBody>
      </p:sp>
      <p:sp>
        <p:nvSpPr>
          <p:cNvPr id="1274" name="Text"/>
          <p:cNvSpPr txBox="1"/>
          <p:nvPr/>
        </p:nvSpPr>
        <p:spPr>
          <a:xfrm>
            <a:off x="8972616" y="2418695"/>
            <a:ext cx="4172195"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1275" name="French Lit. Score (FS)"/>
          <p:cNvSpPr txBox="1"/>
          <p:nvPr/>
        </p:nvSpPr>
        <p:spPr>
          <a:xfrm>
            <a:off x="8589647" y="4215562"/>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French Lit. Score (FS)</a:t>
            </a:r>
          </a:p>
        </p:txBody>
      </p:sp>
      <p:sp>
        <p:nvSpPr>
          <p:cNvPr id="1276" name="IQ"/>
          <p:cNvSpPr txBox="1"/>
          <p:nvPr/>
        </p:nvSpPr>
        <p:spPr>
          <a:xfrm>
            <a:off x="13573114" y="5394435"/>
            <a:ext cx="3285278"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IQ</a:t>
            </a:r>
          </a:p>
        </p:txBody>
      </p:sp>
      <p:sp>
        <p:nvSpPr>
          <p:cNvPr id="1277" name="Specify the Analysis"/>
          <p:cNvSpPr txBox="1"/>
          <p:nvPr/>
        </p:nvSpPr>
        <p:spPr>
          <a:xfrm>
            <a:off x="1122286" y="4496334"/>
            <a:ext cx="4805775"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Specify the Analysis</a:t>
            </a:r>
          </a:p>
        </p:txBody>
      </p:sp>
      <p:pic>
        <p:nvPicPr>
          <p:cNvPr id="1278" name="Line Line" descr="Line Line"/>
          <p:cNvPicPr>
            <a:picLocks noChangeAspect="0"/>
          </p:cNvPicPr>
          <p:nvPr/>
        </p:nvPicPr>
        <p:blipFill>
          <a:blip r:embed="rId2">
            <a:extLst/>
          </a:blip>
          <a:stretch>
            <a:fillRect/>
          </a:stretch>
        </p:blipFill>
        <p:spPr>
          <a:xfrm rot="10800000">
            <a:off x="9017330" y="8765075"/>
            <a:ext cx="4082767" cy="352235"/>
          </a:xfrm>
          <a:prstGeom prst="rect">
            <a:avLst/>
          </a:prstGeom>
        </p:spPr>
      </p:pic>
      <p:sp>
        <p:nvSpPr>
          <p:cNvPr id="1280" name="Line"/>
          <p:cNvSpPr/>
          <p:nvPr/>
        </p:nvSpPr>
        <p:spPr>
          <a:xfrm flipH="1">
            <a:off x="8612701" y="5708381"/>
            <a:ext cx="1487969" cy="2288574"/>
          </a:xfrm>
          <a:prstGeom prst="line">
            <a:avLst/>
          </a:prstGeom>
          <a:ln w="38100">
            <a:solidFill>
              <a:srgbClr val="FFFFFF"/>
            </a:solidFill>
            <a:miter lim="400000"/>
            <a:headEnd type="triangle"/>
          </a:ln>
        </p:spPr>
        <p:txBody>
          <a:bodyPr lIns="50800" tIns="50800" rIns="50800" bIns="50800" anchor="ctr"/>
          <a:lstStyle/>
          <a:p>
            <a:pPr/>
          </a:p>
        </p:txBody>
      </p:sp>
      <p:sp>
        <p:nvSpPr>
          <p:cNvPr id="1281" name="Line"/>
          <p:cNvSpPr/>
          <p:nvPr/>
        </p:nvSpPr>
        <p:spPr>
          <a:xfrm flipV="1">
            <a:off x="14128673" y="6365904"/>
            <a:ext cx="1" cy="1554364"/>
          </a:xfrm>
          <a:prstGeom prst="line">
            <a:avLst/>
          </a:prstGeom>
          <a:ln w="38100">
            <a:solidFill>
              <a:srgbClr val="FFFFFF"/>
            </a:solidFill>
            <a:miter lim="400000"/>
            <a:headEnd type="triangle"/>
          </a:ln>
        </p:spPr>
        <p:txBody>
          <a:bodyPr lIns="50800" tIns="50800" rIns="50800" bIns="50800" anchor="ctr"/>
          <a:lstStyle/>
          <a:p>
            <a:pPr/>
          </a:p>
        </p:txBody>
      </p:sp>
      <p:sp>
        <p:nvSpPr>
          <p:cNvPr id="1282" name="Line"/>
          <p:cNvSpPr/>
          <p:nvPr/>
        </p:nvSpPr>
        <p:spPr>
          <a:xfrm>
            <a:off x="11992517" y="5214432"/>
            <a:ext cx="1457129" cy="472622"/>
          </a:xfrm>
          <a:prstGeom prst="line">
            <a:avLst/>
          </a:prstGeom>
          <a:ln w="38100">
            <a:solidFill>
              <a:srgbClr val="FFFFFF"/>
            </a:solidFill>
            <a:miter lim="400000"/>
            <a:headEnd type="triangle"/>
          </a:ln>
        </p:spPr>
        <p:txBody>
          <a:bodyPr lIns="50800" tIns="50800" rIns="50800" bIns="50800" anchor="ctr"/>
          <a:lstStyle/>
          <a:p>
            <a:pPr/>
          </a:p>
        </p:txBody>
      </p:sp>
      <p:sp>
        <p:nvSpPr>
          <p:cNvPr id="1283" name="1. Are there any non-causal statistical paths?"/>
          <p:cNvSpPr txBox="1"/>
          <p:nvPr/>
        </p:nvSpPr>
        <p:spPr>
          <a:xfrm>
            <a:off x="2066774" y="10575724"/>
            <a:ext cx="4805776" cy="23937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1. Are there any non-causal statistical paths?</a:t>
            </a:r>
          </a:p>
        </p:txBody>
      </p:sp>
      <p:sp>
        <p:nvSpPr>
          <p:cNvPr id="1284" name="Line"/>
          <p:cNvSpPr/>
          <p:nvPr/>
        </p:nvSpPr>
        <p:spPr>
          <a:xfrm flipH="1">
            <a:off x="7566637" y="3678283"/>
            <a:ext cx="2787304" cy="3535031"/>
          </a:xfrm>
          <a:prstGeom prst="line">
            <a:avLst/>
          </a:prstGeom>
          <a:ln w="38100">
            <a:solidFill>
              <a:srgbClr val="ED220D"/>
            </a:solidFill>
            <a:custDash>
              <a:ds d="200000" sp="200000"/>
            </a:custDash>
            <a:miter lim="400000"/>
          </a:ln>
        </p:spPr>
        <p:txBody>
          <a:bodyPr lIns="50800" tIns="50800" rIns="50800" bIns="50800" anchor="ctr"/>
          <a:lstStyle/>
          <a:p>
            <a:pPr/>
          </a:p>
        </p:txBody>
      </p:sp>
      <p:sp>
        <p:nvSpPr>
          <p:cNvPr id="1285" name="Line"/>
          <p:cNvSpPr/>
          <p:nvPr/>
        </p:nvSpPr>
        <p:spPr>
          <a:xfrm>
            <a:off x="15201381" y="5394435"/>
            <a:ext cx="1" cy="2811958"/>
          </a:xfrm>
          <a:prstGeom prst="line">
            <a:avLst/>
          </a:prstGeom>
          <a:ln w="38100">
            <a:solidFill>
              <a:srgbClr val="ED220D"/>
            </a:solidFill>
            <a:custDash>
              <a:ds d="200000" sp="200000"/>
            </a:custDash>
            <a:miter lim="400000"/>
          </a:ln>
        </p:spPr>
        <p:txBody>
          <a:bodyPr lIns="50800" tIns="50800" rIns="50800" bIns="50800" anchor="ctr"/>
          <a:lstStyle/>
          <a:p>
            <a:pPr/>
          </a:p>
        </p:txBody>
      </p:sp>
      <p:sp>
        <p:nvSpPr>
          <p:cNvPr id="1286" name="Line"/>
          <p:cNvSpPr/>
          <p:nvPr/>
        </p:nvSpPr>
        <p:spPr>
          <a:xfrm>
            <a:off x="11173300" y="3677298"/>
            <a:ext cx="4028082" cy="1518538"/>
          </a:xfrm>
          <a:prstGeom prst="line">
            <a:avLst/>
          </a:prstGeom>
          <a:ln w="38100">
            <a:solidFill>
              <a:srgbClr val="ED220D"/>
            </a:solidFill>
            <a:custDash>
              <a:ds d="200000" sp="200000"/>
            </a:custDash>
            <a:miter lim="400000"/>
          </a:ln>
        </p:spPr>
        <p:txBody>
          <a:bodyPr lIns="50800" tIns="50800" rIns="50800" bIns="50800" anchor="ctr"/>
          <a:lstStyle/>
          <a:p>
            <a:pPr/>
          </a:p>
        </p:txBody>
      </p:sp>
      <p:pic>
        <p:nvPicPr>
          <p:cNvPr id="1287" name="Line Line" descr="Line Line"/>
          <p:cNvPicPr>
            <a:picLocks noChangeAspect="0"/>
          </p:cNvPicPr>
          <p:nvPr/>
        </p:nvPicPr>
        <p:blipFill>
          <a:blip r:embed="rId3">
            <a:extLst/>
          </a:blip>
          <a:stretch>
            <a:fillRect/>
          </a:stretch>
        </p:blipFill>
        <p:spPr>
          <a:xfrm rot="5400000">
            <a:off x="10136808" y="3603415"/>
            <a:ext cx="1024894" cy="76201"/>
          </a:xfrm>
          <a:prstGeom prst="rect">
            <a:avLst/>
          </a:prstGeom>
        </p:spPr>
      </p:pic>
      <p:pic>
        <p:nvPicPr>
          <p:cNvPr id="1289" name="Line Line" descr="Line Line"/>
          <p:cNvPicPr>
            <a:picLocks noChangeAspect="0"/>
          </p:cNvPicPr>
          <p:nvPr/>
        </p:nvPicPr>
        <p:blipFill>
          <a:blip r:embed="rId3">
            <a:extLst/>
          </a:blip>
          <a:stretch>
            <a:fillRect/>
          </a:stretch>
        </p:blipFill>
        <p:spPr>
          <a:xfrm rot="5400000">
            <a:off x="10430078" y="3603415"/>
            <a:ext cx="1024893" cy="76201"/>
          </a:xfrm>
          <a:prstGeom prst="rect">
            <a:avLst/>
          </a:prstGeom>
        </p:spPr>
      </p:pic>
      <p:sp>
        <p:nvSpPr>
          <p:cNvPr id="1291" name="Answer = Nope!"/>
          <p:cNvSpPr txBox="1"/>
          <p:nvPr/>
        </p:nvSpPr>
        <p:spPr>
          <a:xfrm>
            <a:off x="8539636" y="11137268"/>
            <a:ext cx="4805776"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Answer = Nope!</a:t>
            </a:r>
          </a:p>
        </p:txBody>
      </p:sp>
      <p:sp>
        <p:nvSpPr>
          <p:cNvPr id="1292" name="2. Specify the regression equation"/>
          <p:cNvSpPr txBox="1"/>
          <p:nvPr/>
        </p:nvSpPr>
        <p:spPr>
          <a:xfrm>
            <a:off x="15012499" y="10575724"/>
            <a:ext cx="4805776" cy="23937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2. Specify the regression equation</a:t>
            </a:r>
          </a:p>
        </p:txBody>
      </p:sp>
      <p:sp>
        <p:nvSpPr>
          <p:cNvPr id="1293" name="Answer:…"/>
          <p:cNvSpPr txBox="1"/>
          <p:nvPr/>
        </p:nvSpPr>
        <p:spPr>
          <a:xfrm>
            <a:off x="18156677" y="2250195"/>
            <a:ext cx="4805776" cy="755918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Answer:</a:t>
            </a: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Think about the expectation first…</a:t>
            </a: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14:m>
              <m:oMathPara>
                <m:oMathParaPr>
                  <m:jc m:val="left"/>
                </m:oMathParaPr>
                <m:oMath>
                  <m:r>
                    <m:rPr>
                      <m:sty m:val="p"/>
                      <m:scr m:val="double-struck"/>
                    </m:rPr>
                    <a:rPr xmlns:a="http://schemas.openxmlformats.org/drawingml/2006/main" sz="5000" i="1">
                      <a:solidFill>
                        <a:srgbClr val="FEFFFE"/>
                      </a:solidFill>
                      <a:latin typeface="Cambria Math" panose="02040503050406030204" pitchFamily="18" charset="0"/>
                    </a:rPr>
                    <m:t>E</m:t>
                  </m:r>
                  <m:r>
                    <a:rPr xmlns:a="http://schemas.openxmlformats.org/drawingml/2006/main" sz="5000" i="1">
                      <a:solidFill>
                        <a:srgbClr val="FEFFFE"/>
                      </a:solidFill>
                      <a:latin typeface="Cambria Math" panose="02040503050406030204" pitchFamily="18" charset="0"/>
                    </a:rPr>
                    <m:t>[</m:t>
                  </m:r>
                  <m:r>
                    <a:rPr xmlns:a="http://schemas.openxmlformats.org/drawingml/2006/main" sz="5000" i="1">
                      <a:solidFill>
                        <a:srgbClr val="FEFFFE"/>
                      </a:solidFill>
                      <a:latin typeface="Cambria Math" panose="02040503050406030204" pitchFamily="18" charset="0"/>
                    </a:rPr>
                    <m:t>M</m:t>
                  </m:r>
                  <m:r>
                    <a:rPr xmlns:a="http://schemas.openxmlformats.org/drawingml/2006/main" sz="5000" i="1">
                      <a:solidFill>
                        <a:srgbClr val="FEFFFE"/>
                      </a:solidFill>
                      <a:latin typeface="Cambria Math" panose="02040503050406030204" pitchFamily="18" charset="0"/>
                    </a:rPr>
                    <m:t>S</m:t>
                  </m:r>
                  <m:r>
                    <a:rPr xmlns:a="http://schemas.openxmlformats.org/drawingml/2006/main" sz="5000" i="1">
                      <a:solidFill>
                        <a:srgbClr val="FEFFFE"/>
                      </a:solidFill>
                      <a:latin typeface="Cambria Math" panose="02040503050406030204" pitchFamily="18" charset="0"/>
                    </a:rPr>
                    <m:t>|</m:t>
                  </m:r>
                  <m:r>
                    <a:rPr xmlns:a="http://schemas.openxmlformats.org/drawingml/2006/main" sz="5000" i="1">
                      <a:solidFill>
                        <a:srgbClr val="FEFFFE"/>
                      </a:solidFill>
                      <a:latin typeface="Cambria Math" panose="02040503050406030204" pitchFamily="18" charset="0"/>
                    </a:rPr>
                    <m:t>C</m:t>
                  </m:r>
                  <m:r>
                    <a:rPr xmlns:a="http://schemas.openxmlformats.org/drawingml/2006/main" sz="5000" i="1">
                      <a:solidFill>
                        <a:srgbClr val="FEFFFE"/>
                      </a:solidFill>
                      <a:latin typeface="Cambria Math" panose="02040503050406030204" pitchFamily="18" charset="0"/>
                    </a:rPr>
                    <m:t>S</m:t>
                  </m:r>
                  <m:r>
                    <a:rPr xmlns:a="http://schemas.openxmlformats.org/drawingml/2006/main" sz="5000" i="1">
                      <a:solidFill>
                        <a:srgbClr val="FEFFFE"/>
                      </a:solidFill>
                      <a:latin typeface="Cambria Math" panose="02040503050406030204" pitchFamily="18" charset="0"/>
                    </a:rPr>
                    <m:t>]</m:t>
                  </m:r>
                </m:oMath>
              </m:oMathPara>
            </a14:m>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Corresponding regression (in R):</a:t>
            </a: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MS ~ CS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84"/>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28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287"/>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28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2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12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8" fill="hold">
                                  <p:stCondLst>
                                    <p:cond delay="0"/>
                                  </p:stCondLst>
                                  <p:iterate type="el" backwards="0">
                                    <p:tmAbs val="0"/>
                                  </p:iterate>
                                  <p:childTnLst>
                                    <p:set>
                                      <p:cBhvr>
                                        <p:cTn id="30" fill="hold"/>
                                        <p:tgtEl>
                                          <p:spTgt spid="129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12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89" grpId="5"/>
      <p:bldP build="whole" bldLvl="1" animBg="1" rev="0" advAuto="0" spid="1292" grpId="8"/>
      <p:bldP build="whole" bldLvl="1" animBg="1" rev="0" advAuto="0" spid="1287" grpId="4"/>
      <p:bldP build="whole" bldLvl="1" animBg="1" rev="0" advAuto="0" spid="1285" grpId="6"/>
      <p:bldP build="whole" bldLvl="1" animBg="1" rev="0" advAuto="0" spid="1286" grpId="3"/>
      <p:bldP build="whole" bldLvl="1" animBg="1" rev="0" advAuto="0" spid="1291" grpId="7"/>
      <p:bldP build="whole" bldLvl="1" animBg="1" rev="0" advAuto="0" spid="1293" grpId="9"/>
      <p:bldP build="whole" bldLvl="1" animBg="1" rev="0" advAuto="0" spid="1284" grpId="2"/>
      <p:bldP build="whole" bldLvl="1" animBg="1" rev="0" advAuto="0" spid="1283" grpId="1"/>
    </p:bldLst>
  </p:timing>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5" name="Exercises continued…"/>
          <p:cNvSpPr txBox="1"/>
          <p:nvPr>
            <p:ph type="title"/>
          </p:nvPr>
        </p:nvSpPr>
        <p:spPr>
          <a:xfrm>
            <a:off x="1206498" y="-613939"/>
            <a:ext cx="21971004" cy="4648201"/>
          </a:xfrm>
          <a:prstGeom prst="rect">
            <a:avLst/>
          </a:prstGeom>
        </p:spPr>
        <p:txBody>
          <a:bodyPr/>
          <a:lstStyle/>
          <a:p>
            <a:pPr/>
            <a:r>
              <a:t>Exercises continued…</a:t>
            </a:r>
          </a:p>
        </p:txBody>
      </p:sp>
      <p:sp>
        <p:nvSpPr>
          <p:cNvPr id="1296"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
        <p:nvSpPr>
          <p:cNvPr id="1297" name="Class Size…"/>
          <p:cNvSpPr txBox="1"/>
          <p:nvPr/>
        </p:nvSpPr>
        <p:spPr>
          <a:xfrm>
            <a:off x="6614044" y="7744545"/>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Class Size</a:t>
            </a: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(CS)</a:t>
            </a:r>
          </a:p>
        </p:txBody>
      </p:sp>
      <p:sp>
        <p:nvSpPr>
          <p:cNvPr id="1298" name="Math Score (MS)"/>
          <p:cNvSpPr txBox="1"/>
          <p:nvPr/>
        </p:nvSpPr>
        <p:spPr>
          <a:xfrm>
            <a:off x="13185864" y="8025316"/>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Math Score (MS)</a:t>
            </a:r>
          </a:p>
        </p:txBody>
      </p:sp>
      <p:sp>
        <p:nvSpPr>
          <p:cNvPr id="1299" name="Text"/>
          <p:cNvSpPr txBox="1"/>
          <p:nvPr/>
        </p:nvSpPr>
        <p:spPr>
          <a:xfrm>
            <a:off x="8972616" y="2418695"/>
            <a:ext cx="4172195"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1300" name="French Lit. Score (FS)"/>
          <p:cNvSpPr txBox="1"/>
          <p:nvPr/>
        </p:nvSpPr>
        <p:spPr>
          <a:xfrm>
            <a:off x="8589647" y="4215562"/>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French Lit. Score (FS)</a:t>
            </a:r>
          </a:p>
        </p:txBody>
      </p:sp>
      <p:sp>
        <p:nvSpPr>
          <p:cNvPr id="1301" name="IQ"/>
          <p:cNvSpPr txBox="1"/>
          <p:nvPr/>
        </p:nvSpPr>
        <p:spPr>
          <a:xfrm>
            <a:off x="13630281" y="5337267"/>
            <a:ext cx="3285278"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IQ</a:t>
            </a:r>
          </a:p>
        </p:txBody>
      </p:sp>
      <p:sp>
        <p:nvSpPr>
          <p:cNvPr id="1302" name="CODE THIS YOURSELF IN R OR PYTHON:"/>
          <p:cNvSpPr txBox="1"/>
          <p:nvPr/>
        </p:nvSpPr>
        <p:spPr>
          <a:xfrm>
            <a:off x="1122286" y="3750770"/>
            <a:ext cx="4805775"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CODE THIS YOURSELF IN R OR PYTHON:</a:t>
            </a:r>
          </a:p>
        </p:txBody>
      </p:sp>
      <p:sp>
        <p:nvSpPr>
          <p:cNvPr id="1303" name="Line"/>
          <p:cNvSpPr/>
          <p:nvPr/>
        </p:nvSpPr>
        <p:spPr>
          <a:xfrm flipH="1">
            <a:off x="9055430" y="8941442"/>
            <a:ext cx="4006567" cy="1"/>
          </a:xfrm>
          <a:prstGeom prst="line">
            <a:avLst/>
          </a:prstGeom>
          <a:ln w="38100">
            <a:solidFill>
              <a:srgbClr val="FFFFFF"/>
            </a:solidFill>
            <a:miter lim="400000"/>
            <a:headEnd type="triangle"/>
          </a:ln>
        </p:spPr>
        <p:txBody>
          <a:bodyPr lIns="50800" tIns="50800" rIns="50800" bIns="50800" anchor="ctr"/>
          <a:lstStyle/>
          <a:p>
            <a:pPr/>
          </a:p>
        </p:txBody>
      </p:sp>
      <p:sp>
        <p:nvSpPr>
          <p:cNvPr id="1304" name="Line"/>
          <p:cNvSpPr/>
          <p:nvPr/>
        </p:nvSpPr>
        <p:spPr>
          <a:xfrm flipH="1">
            <a:off x="8612701" y="5708381"/>
            <a:ext cx="1487969" cy="2288574"/>
          </a:xfrm>
          <a:prstGeom prst="line">
            <a:avLst/>
          </a:prstGeom>
          <a:ln w="38100">
            <a:solidFill>
              <a:srgbClr val="FFFFFF"/>
            </a:solidFill>
            <a:miter lim="400000"/>
            <a:headEnd type="triangle"/>
          </a:ln>
        </p:spPr>
        <p:txBody>
          <a:bodyPr lIns="50800" tIns="50800" rIns="50800" bIns="50800" anchor="ctr"/>
          <a:lstStyle/>
          <a:p>
            <a:pPr/>
          </a:p>
        </p:txBody>
      </p:sp>
      <p:sp>
        <p:nvSpPr>
          <p:cNvPr id="1305" name="Line"/>
          <p:cNvSpPr/>
          <p:nvPr/>
        </p:nvSpPr>
        <p:spPr>
          <a:xfrm flipV="1">
            <a:off x="14128673" y="6365904"/>
            <a:ext cx="1" cy="1554364"/>
          </a:xfrm>
          <a:prstGeom prst="line">
            <a:avLst/>
          </a:prstGeom>
          <a:ln w="38100">
            <a:solidFill>
              <a:srgbClr val="FFFFFF"/>
            </a:solidFill>
            <a:miter lim="400000"/>
            <a:headEnd type="triangle"/>
          </a:ln>
        </p:spPr>
        <p:txBody>
          <a:bodyPr lIns="50800" tIns="50800" rIns="50800" bIns="50800" anchor="ctr"/>
          <a:lstStyle/>
          <a:p>
            <a:pPr/>
          </a:p>
        </p:txBody>
      </p:sp>
      <p:sp>
        <p:nvSpPr>
          <p:cNvPr id="1306" name="Line"/>
          <p:cNvSpPr/>
          <p:nvPr/>
        </p:nvSpPr>
        <p:spPr>
          <a:xfrm>
            <a:off x="11992517" y="5214432"/>
            <a:ext cx="1457129" cy="472622"/>
          </a:xfrm>
          <a:prstGeom prst="line">
            <a:avLst/>
          </a:prstGeom>
          <a:ln w="38100">
            <a:solidFill>
              <a:srgbClr val="FFFFFF"/>
            </a:solidFill>
            <a:miter lim="400000"/>
            <a:headEnd type="triangle"/>
          </a:ln>
        </p:spPr>
        <p:txBody>
          <a:bodyPr lIns="50800" tIns="50800" rIns="50800" bIns="50800" anchor="ctr"/>
          <a:lstStyle/>
          <a:p>
            <a:pPr/>
          </a:p>
        </p:txBody>
      </p:sp>
      <p:sp>
        <p:nvSpPr>
          <p:cNvPr id="1307" name="0.5"/>
          <p:cNvSpPr txBox="1"/>
          <p:nvPr/>
        </p:nvSpPr>
        <p:spPr>
          <a:xfrm>
            <a:off x="12486034" y="4496334"/>
            <a:ext cx="3285279"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0.5</a:t>
            </a:r>
          </a:p>
        </p:txBody>
      </p:sp>
      <p:sp>
        <p:nvSpPr>
          <p:cNvPr id="1308" name="-0.4"/>
          <p:cNvSpPr txBox="1"/>
          <p:nvPr/>
        </p:nvSpPr>
        <p:spPr>
          <a:xfrm>
            <a:off x="7706060" y="6222645"/>
            <a:ext cx="3285279"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-0.4</a:t>
            </a:r>
          </a:p>
        </p:txBody>
      </p:sp>
      <p:sp>
        <p:nvSpPr>
          <p:cNvPr id="1309" name="0.5"/>
          <p:cNvSpPr txBox="1"/>
          <p:nvPr/>
        </p:nvSpPr>
        <p:spPr>
          <a:xfrm>
            <a:off x="14265536" y="6681292"/>
            <a:ext cx="3285279"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0.5</a:t>
            </a:r>
          </a:p>
        </p:txBody>
      </p:sp>
      <p:sp>
        <p:nvSpPr>
          <p:cNvPr id="1310" name="-0.3"/>
          <p:cNvSpPr txBox="1"/>
          <p:nvPr/>
        </p:nvSpPr>
        <p:spPr>
          <a:xfrm>
            <a:off x="10105347" y="9061978"/>
            <a:ext cx="3285279"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-0.3</a:t>
            </a:r>
          </a:p>
        </p:txBody>
      </p:sp>
      <p:sp>
        <p:nvSpPr>
          <p:cNvPr id="1311" name="Assume all exogenous noise is Normally distributed with mean = 0 and var = 1"/>
          <p:cNvSpPr txBox="1"/>
          <p:nvPr/>
        </p:nvSpPr>
        <p:spPr>
          <a:xfrm>
            <a:off x="1122286" y="10010874"/>
            <a:ext cx="5582147" cy="23937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Assume all exogenous noise is Normally distributed with mean = 0 and var = 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0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06" grpId="2"/>
      <p:bldP build="whole" bldLvl="1" animBg="1" rev="0" advAuto="0" spid="1305" grpId="3"/>
      <p:bldP build="whole" bldLvl="1" animBg="1" rev="0" advAuto="0" spid="1304" grpId="1"/>
    </p:bldLst>
  </p:timing>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13" name="DAGs - Collider Exercise"/>
          <p:cNvSpPr txBox="1"/>
          <p:nvPr>
            <p:ph type="title"/>
          </p:nvPr>
        </p:nvSpPr>
        <p:spPr>
          <a:xfrm>
            <a:off x="990073" y="759575"/>
            <a:ext cx="21971001" cy="1435101"/>
          </a:xfrm>
          <a:prstGeom prst="rect">
            <a:avLst/>
          </a:prstGeom>
        </p:spPr>
        <p:txBody>
          <a:bodyPr/>
          <a:lstStyle/>
          <a:p>
            <a:pPr/>
            <a:r>
              <a:t>DAGs - Collider Exercise </a:t>
            </a:r>
          </a:p>
        </p:txBody>
      </p:sp>
      <p:sp>
        <p:nvSpPr>
          <p:cNvPr id="1314" name="Class Size…"/>
          <p:cNvSpPr txBox="1"/>
          <p:nvPr/>
        </p:nvSpPr>
        <p:spPr>
          <a:xfrm>
            <a:off x="14465104" y="8274546"/>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Class Size</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(CS)</a:t>
            </a:r>
          </a:p>
        </p:txBody>
      </p:sp>
      <p:sp>
        <p:nvSpPr>
          <p:cNvPr id="1315" name="Math Score (MS)"/>
          <p:cNvSpPr txBox="1"/>
          <p:nvPr/>
        </p:nvSpPr>
        <p:spPr>
          <a:xfrm>
            <a:off x="21036925" y="8555318"/>
            <a:ext cx="3285278"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Math Score (MS)</a:t>
            </a:r>
          </a:p>
        </p:txBody>
      </p:sp>
      <p:sp>
        <p:nvSpPr>
          <p:cNvPr id="1316" name="Text"/>
          <p:cNvSpPr txBox="1"/>
          <p:nvPr/>
        </p:nvSpPr>
        <p:spPr>
          <a:xfrm>
            <a:off x="16823676" y="2948696"/>
            <a:ext cx="4172196"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1317" name="Line"/>
          <p:cNvSpPr/>
          <p:nvPr/>
        </p:nvSpPr>
        <p:spPr>
          <a:xfrm flipH="1">
            <a:off x="15509092" y="4725284"/>
            <a:ext cx="2773939" cy="3513230"/>
          </a:xfrm>
          <a:prstGeom prst="line">
            <a:avLst/>
          </a:prstGeom>
          <a:ln w="38100">
            <a:solidFill>
              <a:srgbClr val="000000"/>
            </a:solidFill>
            <a:miter lim="400000"/>
            <a:headEnd type="triangle"/>
          </a:ln>
        </p:spPr>
        <p:txBody>
          <a:bodyPr lIns="50800" tIns="50800" rIns="50800" bIns="50800" anchor="ctr"/>
          <a:lstStyle/>
          <a:p>
            <a:pPr/>
          </a:p>
        </p:txBody>
      </p:sp>
      <p:sp>
        <p:nvSpPr>
          <p:cNvPr id="1318" name="Line"/>
          <p:cNvSpPr/>
          <p:nvPr/>
        </p:nvSpPr>
        <p:spPr>
          <a:xfrm>
            <a:off x="19490938" y="4779462"/>
            <a:ext cx="1920914" cy="1174079"/>
          </a:xfrm>
          <a:prstGeom prst="line">
            <a:avLst/>
          </a:prstGeom>
          <a:ln w="38100">
            <a:solidFill>
              <a:srgbClr val="000000"/>
            </a:solidFill>
            <a:miter lim="400000"/>
            <a:headEnd type="triangle"/>
          </a:ln>
        </p:spPr>
        <p:txBody>
          <a:bodyPr lIns="50800" tIns="50800" rIns="50800" bIns="50800" anchor="ctr"/>
          <a:lstStyle/>
          <a:p>
            <a:pPr/>
          </a:p>
        </p:txBody>
      </p:sp>
      <p:sp>
        <p:nvSpPr>
          <p:cNvPr id="1319" name="-0.4"/>
          <p:cNvSpPr txBox="1"/>
          <p:nvPr/>
        </p:nvSpPr>
        <p:spPr>
          <a:xfrm>
            <a:off x="15899589" y="5510423"/>
            <a:ext cx="2353714"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-0.4</a:t>
            </a:r>
          </a:p>
        </p:txBody>
      </p:sp>
      <p:sp>
        <p:nvSpPr>
          <p:cNvPr id="1320" name="Some Simulation in R…"/>
          <p:cNvSpPr txBox="1"/>
          <p:nvPr/>
        </p:nvSpPr>
        <p:spPr>
          <a:xfrm>
            <a:off x="367208" y="3266647"/>
            <a:ext cx="5402371"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Some Simulation in R…</a:t>
            </a:r>
          </a:p>
        </p:txBody>
      </p:sp>
      <p:sp>
        <p:nvSpPr>
          <p:cNvPr id="1321" name="Generate exogenous noise/variation"/>
          <p:cNvSpPr txBox="1"/>
          <p:nvPr/>
        </p:nvSpPr>
        <p:spPr>
          <a:xfrm>
            <a:off x="6199282" y="4532121"/>
            <a:ext cx="5402371"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exogenous noise/variation</a:t>
            </a:r>
          </a:p>
        </p:txBody>
      </p:sp>
      <p:sp>
        <p:nvSpPr>
          <p:cNvPr id="1322" name="Generate data (linear) according to graph"/>
          <p:cNvSpPr txBox="1"/>
          <p:nvPr/>
        </p:nvSpPr>
        <p:spPr>
          <a:xfrm>
            <a:off x="5977132" y="8000121"/>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data (linear) according to graph</a:t>
            </a:r>
          </a:p>
        </p:txBody>
      </p:sp>
      <p:sp>
        <p:nvSpPr>
          <p:cNvPr id="1323" name="Run linear model with only CS and MS variables"/>
          <p:cNvSpPr txBox="1"/>
          <p:nvPr/>
        </p:nvSpPr>
        <p:spPr>
          <a:xfrm>
            <a:off x="5311564" y="10476852"/>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Run linear model with only CS and MS variables</a:t>
            </a:r>
          </a:p>
        </p:txBody>
      </p:sp>
      <p:sp>
        <p:nvSpPr>
          <p:cNvPr id="1324" name="Run linear model with FS as well"/>
          <p:cNvSpPr txBox="1"/>
          <p:nvPr/>
        </p:nvSpPr>
        <p:spPr>
          <a:xfrm>
            <a:off x="6123946" y="12572936"/>
            <a:ext cx="67102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Run linear model with FS as well</a:t>
            </a:r>
          </a:p>
        </p:txBody>
      </p:sp>
      <p:sp>
        <p:nvSpPr>
          <p:cNvPr id="1325" name="Rectangle"/>
          <p:cNvSpPr/>
          <p:nvPr/>
        </p:nvSpPr>
        <p:spPr>
          <a:xfrm>
            <a:off x="181862" y="4013200"/>
            <a:ext cx="5470837" cy="9277542"/>
          </a:xfrm>
          <a:prstGeom prst="rect">
            <a:avLst/>
          </a:prstGeom>
          <a:ln w="50800">
            <a:solidFill>
              <a:srgbClr val="929292"/>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26" name="Line"/>
          <p:cNvSpPr/>
          <p:nvPr/>
        </p:nvSpPr>
        <p:spPr>
          <a:xfrm flipH="1">
            <a:off x="5256774" y="5097398"/>
            <a:ext cx="887913" cy="1"/>
          </a:xfrm>
          <a:prstGeom prst="line">
            <a:avLst/>
          </a:prstGeom>
          <a:ln w="25400">
            <a:solidFill>
              <a:srgbClr val="000000"/>
            </a:solidFill>
            <a:miter lim="400000"/>
            <a:tailEnd type="triangle"/>
          </a:ln>
        </p:spPr>
        <p:txBody>
          <a:bodyPr lIns="50800" tIns="50800" rIns="50800" bIns="50800" anchor="ctr"/>
          <a:lstStyle/>
          <a:p>
            <a:pPr/>
          </a:p>
        </p:txBody>
      </p:sp>
      <p:sp>
        <p:nvSpPr>
          <p:cNvPr id="1327" name="Line"/>
          <p:cNvSpPr/>
          <p:nvPr/>
        </p:nvSpPr>
        <p:spPr>
          <a:xfrm flipH="1">
            <a:off x="4720519" y="10906430"/>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1328" name="Line"/>
          <p:cNvSpPr/>
          <p:nvPr/>
        </p:nvSpPr>
        <p:spPr>
          <a:xfrm flipH="1">
            <a:off x="5256774" y="12877863"/>
            <a:ext cx="887913" cy="1"/>
          </a:xfrm>
          <a:prstGeom prst="line">
            <a:avLst/>
          </a:prstGeom>
          <a:ln w="25400">
            <a:solidFill>
              <a:srgbClr val="000000"/>
            </a:solidFill>
            <a:miter lim="400000"/>
            <a:tailEnd type="triangle"/>
          </a:ln>
        </p:spPr>
        <p:txBody>
          <a:bodyPr lIns="50800" tIns="50800" rIns="50800" bIns="50800" anchor="ctr"/>
          <a:lstStyle/>
          <a:p>
            <a:pPr/>
          </a:p>
        </p:txBody>
      </p:sp>
      <p:pic>
        <p:nvPicPr>
          <p:cNvPr id="1329" name="Line Line" descr="Line Line"/>
          <p:cNvPicPr>
            <a:picLocks noChangeAspect="0"/>
          </p:cNvPicPr>
          <p:nvPr/>
        </p:nvPicPr>
        <p:blipFill>
          <a:blip r:embed="rId2">
            <a:extLst/>
          </a:blip>
          <a:stretch>
            <a:fillRect/>
          </a:stretch>
        </p:blipFill>
        <p:spPr>
          <a:xfrm rot="10800000">
            <a:off x="16535046" y="9268909"/>
            <a:ext cx="4798067" cy="405070"/>
          </a:xfrm>
          <a:prstGeom prst="rect">
            <a:avLst/>
          </a:prstGeom>
        </p:spPr>
      </p:pic>
      <p:sp>
        <p:nvSpPr>
          <p:cNvPr id="1331" name="French Lit. Score (FS)"/>
          <p:cNvSpPr txBox="1"/>
          <p:nvPr/>
        </p:nvSpPr>
        <p:spPr>
          <a:xfrm>
            <a:off x="17468450" y="3594469"/>
            <a:ext cx="3285278" cy="1832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French Lit. Score (FS)</a:t>
            </a:r>
          </a:p>
        </p:txBody>
      </p:sp>
      <p:sp>
        <p:nvSpPr>
          <p:cNvPr id="1332" name="IQ"/>
          <p:cNvSpPr txBox="1"/>
          <p:nvPr/>
        </p:nvSpPr>
        <p:spPr>
          <a:xfrm>
            <a:off x="21453690" y="5852447"/>
            <a:ext cx="3285279"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IQ</a:t>
            </a:r>
          </a:p>
        </p:txBody>
      </p:sp>
      <p:sp>
        <p:nvSpPr>
          <p:cNvPr id="1333" name="Line"/>
          <p:cNvSpPr/>
          <p:nvPr/>
        </p:nvSpPr>
        <p:spPr>
          <a:xfrm flipV="1">
            <a:off x="21910007" y="6545099"/>
            <a:ext cx="1" cy="1677413"/>
          </a:xfrm>
          <a:prstGeom prst="line">
            <a:avLst/>
          </a:prstGeom>
          <a:ln w="38100">
            <a:solidFill>
              <a:srgbClr val="000000"/>
            </a:solidFill>
            <a:miter lim="400000"/>
            <a:headEnd type="triangle"/>
          </a:ln>
        </p:spPr>
        <p:txBody>
          <a:bodyPr lIns="50800" tIns="50800" rIns="50800" bIns="50800" anchor="ctr"/>
          <a:lstStyle/>
          <a:p>
            <a:pPr/>
          </a:p>
        </p:txBody>
      </p:sp>
      <p:sp>
        <p:nvSpPr>
          <p:cNvPr id="1334" name="-0.3"/>
          <p:cNvSpPr txBox="1"/>
          <p:nvPr/>
        </p:nvSpPr>
        <p:spPr>
          <a:xfrm>
            <a:off x="18596519" y="8723047"/>
            <a:ext cx="1439236"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-0.3</a:t>
            </a:r>
          </a:p>
        </p:txBody>
      </p:sp>
      <p:sp>
        <p:nvSpPr>
          <p:cNvPr id="1335" name="0.5"/>
          <p:cNvSpPr txBox="1"/>
          <p:nvPr/>
        </p:nvSpPr>
        <p:spPr>
          <a:xfrm>
            <a:off x="21927931" y="7029223"/>
            <a:ext cx="1029141"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0.5</a:t>
            </a:r>
          </a:p>
        </p:txBody>
      </p:sp>
      <p:sp>
        <p:nvSpPr>
          <p:cNvPr id="1336" name="0.5"/>
          <p:cNvSpPr txBox="1"/>
          <p:nvPr/>
        </p:nvSpPr>
        <p:spPr>
          <a:xfrm>
            <a:off x="20775947" y="4779462"/>
            <a:ext cx="1029141"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0.5</a:t>
            </a:r>
          </a:p>
        </p:txBody>
      </p:sp>
      <p:sp>
        <p:nvSpPr>
          <p:cNvPr id="1337" name="Estimate Std. Error t value Pr(&gt;|t|)…"/>
          <p:cNvSpPr txBox="1"/>
          <p:nvPr/>
        </p:nvSpPr>
        <p:spPr>
          <a:xfrm>
            <a:off x="12927925" y="4419398"/>
            <a:ext cx="12366327" cy="2196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p>
          <a:p>
            <a:pPr algn="l">
              <a:defRPr sz="3500"/>
            </a:pPr>
            <a:r>
              <a:t>             Estimate Std. Error t value Pr(&gt;|t|)    </a:t>
            </a:r>
          </a:p>
          <a:p>
            <a:pPr algn="l">
              <a:defRPr sz="3500"/>
            </a:pPr>
            <a:r>
              <a:t>(Intercept)  0.004889   0.004569    1.07    0.285    </a:t>
            </a:r>
          </a:p>
          <a:p>
            <a:pPr algn="l">
              <a:defRPr sz="3500"/>
            </a:pPr>
            <a:r>
              <a:rPr b="1"/>
              <a:t>CS          -0.301312 </a:t>
            </a:r>
            <a:r>
              <a:t>  0.004571  -65.92   &lt;2e-16 ***</a:t>
            </a:r>
          </a:p>
        </p:txBody>
      </p:sp>
      <p:sp>
        <p:nvSpPr>
          <p:cNvPr id="1338" name="(Intercept)  0.006214   0.004475   1.389    0.165…"/>
          <p:cNvSpPr txBox="1"/>
          <p:nvPr/>
        </p:nvSpPr>
        <p:spPr>
          <a:xfrm>
            <a:off x="12293047" y="9890302"/>
            <a:ext cx="12366327" cy="16766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(Intercept)  0.006214   0.004475   1.389    0.165    </a:t>
            </a:r>
          </a:p>
          <a:p>
            <a:pPr algn="l">
              <a:defRPr sz="3500"/>
            </a:pPr>
            <a:r>
              <a:rPr b="1"/>
              <a:t>CS          -0.221945</a:t>
            </a:r>
            <a:r>
              <a:t>   0.004744 -46.781   &lt;2e-16 ***</a:t>
            </a:r>
          </a:p>
          <a:p>
            <a:pPr algn="l">
              <a:defRPr sz="3500"/>
            </a:pPr>
            <a:r>
              <a:t>FS           0.201602   0.003991  50.518   &lt;2e-16 ***</a:t>
            </a:r>
          </a:p>
        </p:txBody>
      </p:sp>
      <p:sp>
        <p:nvSpPr>
          <p:cNvPr id="1339" name="Ucs = rnorm(60000)…"/>
          <p:cNvSpPr txBox="1"/>
          <p:nvPr/>
        </p:nvSpPr>
        <p:spPr>
          <a:xfrm>
            <a:off x="367208" y="3644252"/>
            <a:ext cx="5402371" cy="9461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p>
          <a:p>
            <a:pPr algn="l">
              <a:defRPr sz="3500"/>
            </a:pPr>
            <a:r>
              <a:t>Ucs = rnorm(60000)</a:t>
            </a:r>
          </a:p>
          <a:p>
            <a:pPr algn="l">
              <a:defRPr sz="3500"/>
            </a:pPr>
            <a:r>
              <a:t>Ufs = rnorm(60000)</a:t>
            </a:r>
          </a:p>
          <a:p>
            <a:pPr algn="l">
              <a:defRPr sz="3500"/>
            </a:pPr>
            <a:r>
              <a:t>Uiq = rnorm(60000)</a:t>
            </a:r>
          </a:p>
          <a:p>
            <a:pPr algn="l">
              <a:defRPr sz="3500"/>
            </a:pPr>
            <a:r>
              <a:t>Ums = rnorm(60000)</a:t>
            </a:r>
          </a:p>
          <a:p>
            <a:pPr algn="l">
              <a:defRPr sz="3500"/>
            </a:pPr>
          </a:p>
          <a:p>
            <a:pPr algn="l">
              <a:defRPr sz="3500"/>
            </a:pPr>
            <a:r>
              <a:t>CS = Ucs</a:t>
            </a:r>
          </a:p>
          <a:p>
            <a:pPr algn="l">
              <a:defRPr sz="3500"/>
            </a:pPr>
            <a:r>
              <a:t>IQ = Uiq</a:t>
            </a:r>
          </a:p>
          <a:p>
            <a:pPr algn="l">
              <a:defRPr sz="3500"/>
            </a:pPr>
            <a:r>
              <a:t>MS = 0.5 * IQ  -0.3 * CS + Ums</a:t>
            </a:r>
          </a:p>
          <a:p>
            <a:pPr algn="l">
              <a:defRPr sz="3500"/>
            </a:pPr>
            <a:r>
              <a:t>FS = 0.5 * IQ - 0.4 * CS + Ufs</a:t>
            </a:r>
          </a:p>
          <a:p>
            <a:pPr algn="l">
              <a:defRPr sz="3500"/>
            </a:pPr>
          </a:p>
          <a:p>
            <a:pPr algn="l">
              <a:defRPr sz="3500"/>
            </a:pPr>
            <a:r>
              <a:t>mod = lm(MS ~ CS)</a:t>
            </a:r>
          </a:p>
          <a:p>
            <a:pPr algn="l">
              <a:defRPr sz="3500"/>
            </a:pPr>
            <a:r>
              <a:t>summary(mod)</a:t>
            </a:r>
          </a:p>
          <a:p>
            <a:pPr algn="l">
              <a:defRPr sz="3500"/>
            </a:pPr>
          </a:p>
          <a:p>
            <a:pPr algn="l">
              <a:defRPr sz="3500"/>
            </a:pPr>
            <a:r>
              <a:t>mod = lm(MS ~ CS + FS)</a:t>
            </a:r>
          </a:p>
          <a:p>
            <a:pPr algn="l">
              <a:defRPr sz="3500"/>
            </a:pPr>
            <a:r>
              <a:t>summary(mod)</a:t>
            </a:r>
          </a:p>
        </p:txBody>
      </p:sp>
      <p:sp>
        <p:nvSpPr>
          <p:cNvPr id="1340" name="Line"/>
          <p:cNvSpPr/>
          <p:nvPr/>
        </p:nvSpPr>
        <p:spPr>
          <a:xfrm flipH="1">
            <a:off x="5910603" y="8865647"/>
            <a:ext cx="887912" cy="1"/>
          </a:xfrm>
          <a:prstGeom prst="line">
            <a:avLst/>
          </a:prstGeom>
          <a:ln w="25400">
            <a:solidFill>
              <a:srgbClr val="000000"/>
            </a:solidFill>
            <a:miter lim="400000"/>
            <a:tailEnd type="triangle"/>
          </a:ln>
        </p:spPr>
        <p:txBody>
          <a:bodyPr lIns="50800" tIns="50800" rIns="50800" bIns="50800" anchor="ctr"/>
          <a:lstStyle/>
          <a:p>
            <a:pPr/>
          </a:p>
        </p:txBody>
      </p:sp>
      <p:pic>
        <p:nvPicPr>
          <p:cNvPr id="1341" name="Screenshot 2022-09-20 at 10.13.51.png" descr="Screenshot 2022-09-20 at 10.13.51.png"/>
          <p:cNvPicPr>
            <a:picLocks noChangeAspect="1"/>
          </p:cNvPicPr>
          <p:nvPr/>
        </p:nvPicPr>
        <p:blipFill>
          <a:blip r:embed="rId3">
            <a:extLst/>
          </a:blip>
          <a:stretch>
            <a:fillRect/>
          </a:stretch>
        </p:blipFill>
        <p:spPr>
          <a:xfrm>
            <a:off x="22175519" y="3894399"/>
            <a:ext cx="1439236" cy="1435101"/>
          </a:xfrm>
          <a:prstGeom prst="rect">
            <a:avLst/>
          </a:prstGeom>
          <a:ln w="12700">
            <a:miter lim="400000"/>
          </a:ln>
        </p:spPr>
      </p:pic>
      <p:pic>
        <p:nvPicPr>
          <p:cNvPr id="1342" name="Screenshot 2022-09-20 at 10.15.02.png" descr="Screenshot 2022-09-20 at 10.15.02.png"/>
          <p:cNvPicPr>
            <a:picLocks noChangeAspect="1"/>
          </p:cNvPicPr>
          <p:nvPr/>
        </p:nvPicPr>
        <p:blipFill>
          <a:blip r:embed="rId4">
            <a:extLst/>
          </a:blip>
          <a:stretch>
            <a:fillRect/>
          </a:stretch>
        </p:blipFill>
        <p:spPr>
          <a:xfrm>
            <a:off x="18544812" y="12025047"/>
            <a:ext cx="1132554" cy="929925"/>
          </a:xfrm>
          <a:prstGeom prst="rect">
            <a:avLst/>
          </a:prstGeom>
          <a:ln w="12700">
            <a:miter lim="400000"/>
          </a:ln>
        </p:spPr>
      </p:pic>
      <p:sp>
        <p:nvSpPr>
          <p:cNvPr id="1343" name="Research Question:…"/>
          <p:cNvSpPr txBox="1"/>
          <p:nvPr/>
        </p:nvSpPr>
        <p:spPr>
          <a:xfrm>
            <a:off x="6631082" y="2479076"/>
            <a:ext cx="5402371" cy="1331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000">
                <a:solidFill>
                  <a:schemeClr val="accent2">
                    <a:hueOff val="-202083"/>
                    <a:satOff val="17755"/>
                    <a:lumOff val="-16089"/>
                  </a:schemeClr>
                </a:solidFill>
              </a:defRPr>
            </a:pPr>
            <a:r>
              <a:t>Research Question:</a:t>
            </a:r>
          </a:p>
          <a:p>
            <a:pPr>
              <a:defRPr b="1" sz="4000">
                <a:solidFill>
                  <a:schemeClr val="accent2">
                    <a:hueOff val="-202083"/>
                    <a:satOff val="17755"/>
                    <a:lumOff val="-16089"/>
                  </a:schemeClr>
                </a:solidFill>
              </a:defRPr>
            </a:pPr>
            <a:r>
              <a:t>CS -&gt; MS</a:t>
            </a:r>
          </a:p>
        </p:txBody>
      </p:sp>
      <p:pic>
        <p:nvPicPr>
          <p:cNvPr id="1344" name="R_logo.svg.png" descr="R_logo.svg.png"/>
          <p:cNvPicPr>
            <a:picLocks noChangeAspect="1"/>
          </p:cNvPicPr>
          <p:nvPr/>
        </p:nvPicPr>
        <p:blipFill>
          <a:blip r:embed="rId5">
            <a:extLst/>
          </a:blip>
          <a:stretch>
            <a:fillRect/>
          </a:stretch>
        </p:blipFill>
        <p:spPr>
          <a:xfrm>
            <a:off x="21304045" y="466823"/>
            <a:ext cx="2095269" cy="1623545"/>
          </a:xfrm>
          <a:prstGeom prst="rect">
            <a:avLst/>
          </a:prstGeom>
          <a:ln w="12700">
            <a:miter lim="400000"/>
          </a:ln>
        </p:spPr>
      </p:pic>
      <p:sp>
        <p:nvSpPr>
          <p:cNvPr id="1345" name="1D"/>
          <p:cNvSpPr txBox="1"/>
          <p:nvPr/>
        </p:nvSpPr>
        <p:spPr>
          <a:xfrm>
            <a:off x="22448629" y="12160313"/>
            <a:ext cx="21971001"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1D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3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322"/>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3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323"/>
                                        </p:tgtEl>
                                        <p:attrNameLst>
                                          <p:attrName>style.visibility</p:attrName>
                                        </p:attrNameLst>
                                      </p:cBhvr>
                                      <p:to>
                                        <p:strVal val="visible"/>
                                      </p:to>
                                    </p:set>
                                  </p:childTnLst>
                                </p:cTn>
                              </p:par>
                            </p:childTnLst>
                          </p:cTn>
                        </p:par>
                        <p:par>
                          <p:cTn id="21" fill="hold">
                            <p:stCondLst>
                              <p:cond delay="0"/>
                            </p:stCondLst>
                            <p:childTnLst>
                              <p:par>
                                <p:cTn id="22" presetClass="exit" nodeType="afterEffect" presetSubtype="0" presetID="1" grpId="6" fill="hold">
                                  <p:stCondLst>
                                    <p:cond delay="0"/>
                                  </p:stCondLst>
                                  <p:iterate type="el" backwards="0">
                                    <p:tmAbs val="0"/>
                                  </p:iterate>
                                  <p:childTnLst>
                                    <p:set>
                                      <p:cBhvr>
                                        <p:cTn id="23" fill="hold">
                                          <p:stCondLst>
                                            <p:cond delay="0"/>
                                          </p:stCondLst>
                                        </p:cTn>
                                        <p:tgtEl>
                                          <p:spTgt spid="1316"/>
                                        </p:tgtEl>
                                        <p:attrNameLst>
                                          <p:attrName>style.visibility</p:attrName>
                                        </p:attrNameLst>
                                      </p:cBhvr>
                                      <p:to>
                                        <p:strVal val="hidden"/>
                                      </p:to>
                                    </p:set>
                                  </p:childTnLst>
                                </p:cTn>
                              </p:par>
                            </p:childTnLst>
                          </p:cTn>
                        </p:par>
                        <p:par>
                          <p:cTn id="24" fill="hold">
                            <p:stCondLst>
                              <p:cond delay="0"/>
                            </p:stCondLst>
                            <p:childTnLst>
                              <p:par>
                                <p:cTn id="25" presetClass="exit" nodeType="afterEffect" presetSubtype="0" presetID="1" grpId="7" fill="hold">
                                  <p:stCondLst>
                                    <p:cond delay="0"/>
                                  </p:stCondLst>
                                  <p:iterate type="el" backwards="0">
                                    <p:tmAbs val="0"/>
                                  </p:iterate>
                                  <p:childTnLst>
                                    <p:set>
                                      <p:cBhvr>
                                        <p:cTn id="26" fill="hold">
                                          <p:stCondLst>
                                            <p:cond delay="0"/>
                                          </p:stCondLst>
                                        </p:cTn>
                                        <p:tgtEl>
                                          <p:spTgt spid="1318"/>
                                        </p:tgtEl>
                                        <p:attrNameLst>
                                          <p:attrName>style.visibility</p:attrName>
                                        </p:attrNameLst>
                                      </p:cBhvr>
                                      <p:to>
                                        <p:strVal val="hidden"/>
                                      </p:to>
                                    </p:set>
                                  </p:childTnLst>
                                </p:cTn>
                              </p:par>
                            </p:childTnLst>
                          </p:cTn>
                        </p:par>
                        <p:par>
                          <p:cTn id="27" fill="hold">
                            <p:stCondLst>
                              <p:cond delay="0"/>
                            </p:stCondLst>
                            <p:childTnLst>
                              <p:par>
                                <p:cTn id="28" presetClass="exit" nodeType="afterEffect" presetSubtype="0" presetID="1" grpId="8" fill="hold">
                                  <p:stCondLst>
                                    <p:cond delay="0"/>
                                  </p:stCondLst>
                                  <p:iterate type="el" backwards="0">
                                    <p:tmAbs val="0"/>
                                  </p:iterate>
                                  <p:childTnLst>
                                    <p:set>
                                      <p:cBhvr>
                                        <p:cTn id="29" fill="hold">
                                          <p:stCondLst>
                                            <p:cond delay="0"/>
                                          </p:stCondLst>
                                        </p:cTn>
                                        <p:tgtEl>
                                          <p:spTgt spid="1319"/>
                                        </p:tgtEl>
                                        <p:attrNameLst>
                                          <p:attrName>style.visibility</p:attrName>
                                        </p:attrNameLst>
                                      </p:cBhvr>
                                      <p:to>
                                        <p:strVal val="hidden"/>
                                      </p:to>
                                    </p:set>
                                  </p:childTnLst>
                                </p:cTn>
                              </p:par>
                            </p:childTnLst>
                          </p:cTn>
                        </p:par>
                        <p:par>
                          <p:cTn id="30" fill="hold">
                            <p:stCondLst>
                              <p:cond delay="0"/>
                            </p:stCondLst>
                            <p:childTnLst>
                              <p:par>
                                <p:cTn id="31" presetClass="exit" nodeType="afterEffect" presetSubtype="0" presetID="1" grpId="9" fill="hold">
                                  <p:stCondLst>
                                    <p:cond delay="0"/>
                                  </p:stCondLst>
                                  <p:iterate type="el" backwards="0">
                                    <p:tmAbs val="0"/>
                                  </p:iterate>
                                  <p:childTnLst>
                                    <p:set>
                                      <p:cBhvr>
                                        <p:cTn id="32" fill="hold">
                                          <p:stCondLst>
                                            <p:cond delay="0"/>
                                          </p:stCondLst>
                                        </p:cTn>
                                        <p:tgtEl>
                                          <p:spTgt spid="1314"/>
                                        </p:tgtEl>
                                        <p:attrNameLst>
                                          <p:attrName>style.visibility</p:attrName>
                                        </p:attrNameLst>
                                      </p:cBhvr>
                                      <p:to>
                                        <p:strVal val="hidden"/>
                                      </p:to>
                                    </p:set>
                                  </p:childTnLst>
                                </p:cTn>
                              </p:par>
                            </p:childTnLst>
                          </p:cTn>
                        </p:par>
                        <p:par>
                          <p:cTn id="33" fill="hold">
                            <p:stCondLst>
                              <p:cond delay="0"/>
                            </p:stCondLst>
                            <p:childTnLst>
                              <p:par>
                                <p:cTn id="34" presetClass="exit" nodeType="afterEffect" presetSubtype="0" presetID="1" grpId="10" fill="hold">
                                  <p:stCondLst>
                                    <p:cond delay="0"/>
                                  </p:stCondLst>
                                  <p:iterate type="el" backwards="0">
                                    <p:tmAbs val="0"/>
                                  </p:iterate>
                                  <p:childTnLst>
                                    <p:set>
                                      <p:cBhvr>
                                        <p:cTn id="35" fill="hold">
                                          <p:stCondLst>
                                            <p:cond delay="0"/>
                                          </p:stCondLst>
                                        </p:cTn>
                                        <p:tgtEl>
                                          <p:spTgt spid="1317"/>
                                        </p:tgtEl>
                                        <p:attrNameLst>
                                          <p:attrName>style.visibility</p:attrName>
                                        </p:attrNameLst>
                                      </p:cBhvr>
                                      <p:to>
                                        <p:strVal val="hidden"/>
                                      </p:to>
                                    </p:set>
                                  </p:childTnLst>
                                </p:cTn>
                              </p:par>
                            </p:childTnLst>
                          </p:cTn>
                        </p:par>
                        <p:par>
                          <p:cTn id="36" fill="hold">
                            <p:stCondLst>
                              <p:cond delay="0"/>
                            </p:stCondLst>
                            <p:childTnLst>
                              <p:par>
                                <p:cTn id="37" presetClass="exit" nodeType="afterEffect" presetSubtype="0" presetID="1" grpId="11" fill="hold">
                                  <p:stCondLst>
                                    <p:cond delay="0"/>
                                  </p:stCondLst>
                                  <p:iterate type="el" backwards="0">
                                    <p:tmAbs val="0"/>
                                  </p:iterate>
                                  <p:childTnLst>
                                    <p:set>
                                      <p:cBhvr>
                                        <p:cTn id="38" fill="hold">
                                          <p:stCondLst>
                                            <p:cond delay="0"/>
                                          </p:stCondLst>
                                        </p:cTn>
                                        <p:tgtEl>
                                          <p:spTgt spid="1331"/>
                                        </p:tgtEl>
                                        <p:attrNameLst>
                                          <p:attrName>style.visibility</p:attrName>
                                        </p:attrNameLst>
                                      </p:cBhvr>
                                      <p:to>
                                        <p:strVal val="hidden"/>
                                      </p:to>
                                    </p:set>
                                  </p:childTnLst>
                                </p:cTn>
                              </p:par>
                            </p:childTnLst>
                          </p:cTn>
                        </p:par>
                        <p:par>
                          <p:cTn id="39" fill="hold">
                            <p:stCondLst>
                              <p:cond delay="0"/>
                            </p:stCondLst>
                            <p:childTnLst>
                              <p:par>
                                <p:cTn id="40" presetClass="exit" nodeType="afterEffect" presetSubtype="0" presetID="1" grpId="12" fill="hold">
                                  <p:stCondLst>
                                    <p:cond delay="0"/>
                                  </p:stCondLst>
                                  <p:iterate type="el" backwards="0">
                                    <p:tmAbs val="0"/>
                                  </p:iterate>
                                  <p:childTnLst>
                                    <p:set>
                                      <p:cBhvr>
                                        <p:cTn id="41" fill="hold">
                                          <p:stCondLst>
                                            <p:cond delay="0"/>
                                          </p:stCondLst>
                                        </p:cTn>
                                        <p:tgtEl>
                                          <p:spTgt spid="1332"/>
                                        </p:tgtEl>
                                        <p:attrNameLst>
                                          <p:attrName>style.visibility</p:attrName>
                                        </p:attrNameLst>
                                      </p:cBhvr>
                                      <p:to>
                                        <p:strVal val="hidden"/>
                                      </p:to>
                                    </p:set>
                                  </p:childTnLst>
                                </p:cTn>
                              </p:par>
                            </p:childTnLst>
                          </p:cTn>
                        </p:par>
                        <p:par>
                          <p:cTn id="42" fill="hold">
                            <p:stCondLst>
                              <p:cond delay="0"/>
                            </p:stCondLst>
                            <p:childTnLst>
                              <p:par>
                                <p:cTn id="43" presetClass="exit" nodeType="afterEffect" presetSubtype="0" presetID="1" grpId="13" fill="hold">
                                  <p:stCondLst>
                                    <p:cond delay="0"/>
                                  </p:stCondLst>
                                  <p:iterate type="el" backwards="0">
                                    <p:tmAbs val="0"/>
                                  </p:iterate>
                                  <p:childTnLst>
                                    <p:set>
                                      <p:cBhvr>
                                        <p:cTn id="44" fill="hold">
                                          <p:stCondLst>
                                            <p:cond delay="0"/>
                                          </p:stCondLst>
                                        </p:cTn>
                                        <p:tgtEl>
                                          <p:spTgt spid="1334"/>
                                        </p:tgtEl>
                                        <p:attrNameLst>
                                          <p:attrName>style.visibility</p:attrName>
                                        </p:attrNameLst>
                                      </p:cBhvr>
                                      <p:to>
                                        <p:strVal val="hidden"/>
                                      </p:to>
                                    </p:set>
                                  </p:childTnLst>
                                </p:cTn>
                              </p:par>
                            </p:childTnLst>
                          </p:cTn>
                        </p:par>
                        <p:par>
                          <p:cTn id="45" fill="hold">
                            <p:stCondLst>
                              <p:cond delay="0"/>
                            </p:stCondLst>
                            <p:childTnLst>
                              <p:par>
                                <p:cTn id="46" presetClass="exit" nodeType="afterEffect" presetSubtype="0" presetID="1" grpId="14" fill="hold">
                                  <p:stCondLst>
                                    <p:cond delay="0"/>
                                  </p:stCondLst>
                                  <p:iterate type="el" backwards="0">
                                    <p:tmAbs val="0"/>
                                  </p:iterate>
                                  <p:childTnLst>
                                    <p:set>
                                      <p:cBhvr>
                                        <p:cTn id="47" fill="hold">
                                          <p:stCondLst>
                                            <p:cond delay="0"/>
                                          </p:stCondLst>
                                        </p:cTn>
                                        <p:tgtEl>
                                          <p:spTgt spid="1333"/>
                                        </p:tgtEl>
                                        <p:attrNameLst>
                                          <p:attrName>style.visibility</p:attrName>
                                        </p:attrNameLst>
                                      </p:cBhvr>
                                      <p:to>
                                        <p:strVal val="hidden"/>
                                      </p:to>
                                    </p:set>
                                  </p:childTnLst>
                                </p:cTn>
                              </p:par>
                            </p:childTnLst>
                          </p:cTn>
                        </p:par>
                        <p:par>
                          <p:cTn id="48" fill="hold">
                            <p:stCondLst>
                              <p:cond delay="0"/>
                            </p:stCondLst>
                            <p:childTnLst>
                              <p:par>
                                <p:cTn id="49" presetClass="exit" nodeType="afterEffect" presetSubtype="0" presetID="1" grpId="15" fill="hold">
                                  <p:stCondLst>
                                    <p:cond delay="0"/>
                                  </p:stCondLst>
                                  <p:iterate type="el" backwards="0">
                                    <p:tmAbs val="0"/>
                                  </p:iterate>
                                  <p:childTnLst>
                                    <p:set>
                                      <p:cBhvr>
                                        <p:cTn id="50" fill="hold">
                                          <p:stCondLst>
                                            <p:cond delay="0"/>
                                          </p:stCondLst>
                                        </p:cTn>
                                        <p:tgtEl>
                                          <p:spTgt spid="1335"/>
                                        </p:tgtEl>
                                        <p:attrNameLst>
                                          <p:attrName>style.visibility</p:attrName>
                                        </p:attrNameLst>
                                      </p:cBhvr>
                                      <p:to>
                                        <p:strVal val="hidden"/>
                                      </p:to>
                                    </p:set>
                                  </p:childTnLst>
                                </p:cTn>
                              </p:par>
                            </p:childTnLst>
                          </p:cTn>
                        </p:par>
                        <p:par>
                          <p:cTn id="51" fill="hold">
                            <p:stCondLst>
                              <p:cond delay="0"/>
                            </p:stCondLst>
                            <p:childTnLst>
                              <p:par>
                                <p:cTn id="52" presetClass="exit" nodeType="afterEffect" presetSubtype="0" presetID="1" grpId="16" fill="hold">
                                  <p:stCondLst>
                                    <p:cond delay="0"/>
                                  </p:stCondLst>
                                  <p:iterate type="el" backwards="0">
                                    <p:tmAbs val="0"/>
                                  </p:iterate>
                                  <p:childTnLst>
                                    <p:set>
                                      <p:cBhvr>
                                        <p:cTn id="53" fill="hold">
                                          <p:stCondLst>
                                            <p:cond delay="0"/>
                                          </p:stCondLst>
                                        </p:cTn>
                                        <p:tgtEl>
                                          <p:spTgt spid="1329"/>
                                        </p:tgtEl>
                                        <p:attrNameLst>
                                          <p:attrName>style.visibility</p:attrName>
                                        </p:attrNameLst>
                                      </p:cBhvr>
                                      <p:to>
                                        <p:strVal val="hidden"/>
                                      </p:to>
                                    </p:set>
                                  </p:childTnLst>
                                </p:cTn>
                              </p:par>
                            </p:childTnLst>
                          </p:cTn>
                        </p:par>
                        <p:par>
                          <p:cTn id="54" fill="hold">
                            <p:stCondLst>
                              <p:cond delay="0"/>
                            </p:stCondLst>
                            <p:childTnLst>
                              <p:par>
                                <p:cTn id="55" presetClass="exit" nodeType="afterEffect" presetSubtype="0" presetID="1" grpId="17" fill="hold">
                                  <p:stCondLst>
                                    <p:cond delay="0"/>
                                  </p:stCondLst>
                                  <p:iterate type="el" backwards="0">
                                    <p:tmAbs val="0"/>
                                  </p:iterate>
                                  <p:childTnLst>
                                    <p:set>
                                      <p:cBhvr>
                                        <p:cTn id="56" fill="hold">
                                          <p:stCondLst>
                                            <p:cond delay="0"/>
                                          </p:stCondLst>
                                        </p:cTn>
                                        <p:tgtEl>
                                          <p:spTgt spid="1336"/>
                                        </p:tgtEl>
                                        <p:attrNameLst>
                                          <p:attrName>style.visibility</p:attrName>
                                        </p:attrNameLst>
                                      </p:cBhvr>
                                      <p:to>
                                        <p:strVal val="hidden"/>
                                      </p:to>
                                    </p:set>
                                  </p:childTnLst>
                                </p:cTn>
                              </p:par>
                            </p:childTnLst>
                          </p:cTn>
                        </p:par>
                        <p:par>
                          <p:cTn id="57" fill="hold">
                            <p:stCondLst>
                              <p:cond delay="0"/>
                            </p:stCondLst>
                            <p:childTnLst>
                              <p:par>
                                <p:cTn id="58" presetClass="entr" nodeType="afterEffect" presetSubtype="0" presetID="1" grpId="18" fill="hold">
                                  <p:stCondLst>
                                    <p:cond delay="0"/>
                                  </p:stCondLst>
                                  <p:iterate type="el" backwards="0">
                                    <p:tmAbs val="0"/>
                                  </p:iterate>
                                  <p:childTnLst>
                                    <p:set>
                                      <p:cBhvr>
                                        <p:cTn id="59" fill="hold"/>
                                        <p:tgtEl>
                                          <p:spTgt spid="1337"/>
                                        </p:tgtEl>
                                        <p:attrNameLst>
                                          <p:attrName>style.visibility</p:attrName>
                                        </p:attrNameLst>
                                      </p:cBhvr>
                                      <p:to>
                                        <p:strVal val="visible"/>
                                      </p:to>
                                    </p:set>
                                  </p:childTnLst>
                                </p:cTn>
                              </p:par>
                            </p:childTnLst>
                          </p:cTn>
                        </p:par>
                        <p:par>
                          <p:cTn id="60" fill="hold">
                            <p:stCondLst>
                              <p:cond delay="0"/>
                            </p:stCondLst>
                            <p:childTnLst>
                              <p:par>
                                <p:cTn id="61" presetClass="exit" nodeType="afterEffect" presetSubtype="0" presetID="1" grpId="19" fill="hold">
                                  <p:stCondLst>
                                    <p:cond delay="0"/>
                                  </p:stCondLst>
                                  <p:iterate type="el" backwards="0">
                                    <p:tmAbs val="0"/>
                                  </p:iterate>
                                  <p:childTnLst>
                                    <p:set>
                                      <p:cBhvr>
                                        <p:cTn id="62" fill="hold">
                                          <p:stCondLst>
                                            <p:cond delay="0"/>
                                          </p:stCondLst>
                                        </p:cTn>
                                        <p:tgtEl>
                                          <p:spTgt spid="1315"/>
                                        </p:tgtEl>
                                        <p:attrNameLst>
                                          <p:attrName>style.visibility</p:attrName>
                                        </p:attrNameLst>
                                      </p:cBhvr>
                                      <p:to>
                                        <p:strVal val="hidden"/>
                                      </p:to>
                                    </p:set>
                                  </p:childTnLst>
                                </p:cTn>
                              </p:par>
                            </p:childTnLst>
                          </p:cTn>
                        </p:par>
                        <p:par>
                          <p:cTn id="63" fill="hold">
                            <p:stCondLst>
                              <p:cond delay="0"/>
                            </p:stCondLst>
                            <p:childTnLst>
                              <p:par>
                                <p:cTn id="64" presetClass="entr" nodeType="afterEffect" presetSubtype="0" presetID="1" grpId="20" fill="hold">
                                  <p:stCondLst>
                                    <p:cond delay="0"/>
                                  </p:stCondLst>
                                  <p:iterate type="el" backwards="0">
                                    <p:tmAbs val="0"/>
                                  </p:iterate>
                                  <p:childTnLst>
                                    <p:set>
                                      <p:cBhvr>
                                        <p:cTn id="65" fill="hold"/>
                                        <p:tgtEl>
                                          <p:spTgt spid="1341"/>
                                        </p:tgtEl>
                                        <p:attrNameLst>
                                          <p:attrName>style.visibility</p:attrName>
                                        </p:attrNameLst>
                                      </p:cBhvr>
                                      <p:to>
                                        <p:strVal val="visible"/>
                                      </p:to>
                                    </p:set>
                                  </p:childTnLst>
                                </p:cTn>
                              </p:par>
                            </p:childTnLst>
                          </p:cTn>
                        </p:par>
                        <p:par>
                          <p:cTn id="66" fill="hold">
                            <p:stCondLst>
                              <p:cond delay="0"/>
                            </p:stCondLst>
                            <p:childTnLst>
                              <p:par>
                                <p:cTn id="67" presetClass="entr" nodeType="afterEffect" presetSubtype="0" presetID="1" grpId="21" fill="hold">
                                  <p:stCondLst>
                                    <p:cond delay="0"/>
                                  </p:stCondLst>
                                  <p:iterate type="el" backwards="0">
                                    <p:tmAbs val="0"/>
                                  </p:iterate>
                                  <p:childTnLst>
                                    <p:set>
                                      <p:cBhvr>
                                        <p:cTn id="68" fill="hold"/>
                                        <p:tgtEl>
                                          <p:spTgt spid="132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0" presetID="1" grpId="22" fill="hold">
                                  <p:stCondLst>
                                    <p:cond delay="0"/>
                                  </p:stCondLst>
                                  <p:iterate type="el" backwards="0">
                                    <p:tmAbs val="0"/>
                                  </p:iterate>
                                  <p:childTnLst>
                                    <p:set>
                                      <p:cBhvr>
                                        <p:cTn id="72" fill="hold"/>
                                        <p:tgtEl>
                                          <p:spTgt spid="1324"/>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3" fill="hold">
                                  <p:stCondLst>
                                    <p:cond delay="0"/>
                                  </p:stCondLst>
                                  <p:iterate type="el" backwards="0">
                                    <p:tmAbs val="0"/>
                                  </p:iterate>
                                  <p:childTnLst>
                                    <p:set>
                                      <p:cBhvr>
                                        <p:cTn id="75" fill="hold"/>
                                        <p:tgtEl>
                                          <p:spTgt spid="1328"/>
                                        </p:tgtEl>
                                        <p:attrNameLst>
                                          <p:attrName>style.visibility</p:attrName>
                                        </p:attrNameLst>
                                      </p:cBhvr>
                                      <p:to>
                                        <p:strVal val="visible"/>
                                      </p:to>
                                    </p:set>
                                  </p:childTnLst>
                                </p:cTn>
                              </p:par>
                            </p:childTnLst>
                          </p:cTn>
                        </p:par>
                        <p:par>
                          <p:cTn id="76" fill="hold">
                            <p:stCondLst>
                              <p:cond delay="0"/>
                            </p:stCondLst>
                            <p:childTnLst>
                              <p:par>
                                <p:cTn id="77" presetClass="entr" nodeType="afterEffect" presetSubtype="0" presetID="1" grpId="24" fill="hold">
                                  <p:stCondLst>
                                    <p:cond delay="0"/>
                                  </p:stCondLst>
                                  <p:iterate type="el" backwards="0">
                                    <p:tmAbs val="0"/>
                                  </p:iterate>
                                  <p:childTnLst>
                                    <p:set>
                                      <p:cBhvr>
                                        <p:cTn id="78" fill="hold"/>
                                        <p:tgtEl>
                                          <p:spTgt spid="1342"/>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5" fill="hold">
                                  <p:stCondLst>
                                    <p:cond delay="0"/>
                                  </p:stCondLst>
                                  <p:iterate type="el" backwards="0">
                                    <p:tmAbs val="0"/>
                                  </p:iterate>
                                  <p:childTnLst>
                                    <p:set>
                                      <p:cBhvr>
                                        <p:cTn id="81" fill="hold"/>
                                        <p:tgtEl>
                                          <p:spTgt spid="1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7" grpId="10"/>
      <p:bldP build="whole" bldLvl="1" animBg="1" rev="0" advAuto="0" spid="1316" grpId="6"/>
      <p:bldP build="whole" bldLvl="1" animBg="1" rev="0" advAuto="0" spid="1322" grpId="3"/>
      <p:bldP build="whole" bldLvl="1" animBg="1" rev="0" advAuto="0" spid="1338" grpId="25"/>
      <p:bldP build="whole" bldLvl="1" animBg="1" rev="0" advAuto="0" spid="1337" grpId="18"/>
      <p:bldP build="whole" bldLvl="1" animBg="1" rev="0" advAuto="0" spid="1336" grpId="17"/>
      <p:bldP build="whole" bldLvl="1" animBg="1" rev="0" advAuto="0" spid="1329" grpId="16"/>
      <p:bldP build="whole" bldLvl="1" animBg="1" rev="0" advAuto="0" spid="1334" grpId="13"/>
      <p:bldP build="whole" bldLvl="1" animBg="1" rev="0" advAuto="0" spid="1340" grpId="4"/>
      <p:bldP build="whole" bldLvl="1" animBg="1" rev="0" advAuto="0" spid="1315" grpId="19"/>
      <p:bldP build="whole" bldLvl="1" animBg="1" rev="0" advAuto="0" spid="1314" grpId="9"/>
      <p:bldP build="whole" bldLvl="1" animBg="1" rev="0" advAuto="0" spid="1333" grpId="14"/>
      <p:bldP build="whole" bldLvl="1" animBg="1" rev="0" advAuto="0" spid="1332" grpId="12"/>
      <p:bldP build="whole" bldLvl="1" animBg="1" rev="0" advAuto="0" spid="1323" grpId="5"/>
      <p:bldP build="whole" bldLvl="1" animBg="1" rev="0" advAuto="0" spid="1326" grpId="1"/>
      <p:bldP build="whole" bldLvl="1" animBg="1" rev="0" advAuto="0" spid="1331" grpId="11"/>
      <p:bldP build="whole" bldLvl="1" animBg="1" rev="0" advAuto="0" spid="1335" grpId="15"/>
      <p:bldP build="whole" bldLvl="1" animBg="1" rev="0" advAuto="0" spid="1321" grpId="2"/>
      <p:bldP build="whole" bldLvl="1" animBg="1" rev="0" advAuto="0" spid="1318" grpId="7"/>
      <p:bldP build="whole" bldLvl="1" animBg="1" rev="0" advAuto="0" spid="1327" grpId="21"/>
      <p:bldP build="whole" bldLvl="1" animBg="1" rev="0" advAuto="0" spid="1341" grpId="20"/>
      <p:bldP build="whole" bldLvl="1" animBg="1" rev="0" advAuto="0" spid="1324" grpId="22"/>
      <p:bldP build="whole" bldLvl="1" animBg="1" rev="0" advAuto="0" spid="1342" grpId="24"/>
      <p:bldP build="whole" bldLvl="1" animBg="1" rev="0" advAuto="0" spid="1328" grpId="23"/>
      <p:bldP build="whole" bldLvl="1" animBg="1" rev="0" advAuto="0" spid="1319" grpId="8"/>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01 Motivation"/>
          <p:cNvSpPr txBox="1"/>
          <p:nvPr>
            <p:ph type="title"/>
          </p:nvPr>
        </p:nvSpPr>
        <p:spPr>
          <a:xfrm>
            <a:off x="1206496" y="3196061"/>
            <a:ext cx="21971004" cy="4648201"/>
          </a:xfrm>
          <a:prstGeom prst="rect">
            <a:avLst/>
          </a:prstGeom>
        </p:spPr>
        <p:txBody>
          <a:bodyPr/>
          <a:lstStyle/>
          <a:p>
            <a:pPr/>
            <a:r>
              <a:t>01 Motivation</a:t>
            </a:r>
          </a:p>
        </p:txBody>
      </p:sp>
      <p:sp>
        <p:nvSpPr>
          <p:cNvPr id="247" name="“To question the foundations of a discipline or a practice is not necessarily to deny its value, but rather to stimulate a judicious and balanced appraisal of its merits.”…"/>
          <p:cNvSpPr txBox="1"/>
          <p:nvPr/>
        </p:nvSpPr>
        <p:spPr>
          <a:xfrm>
            <a:off x="4913879" y="9260865"/>
            <a:ext cx="18256346" cy="21374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r" defTabSz="457200">
              <a:defRPr sz="3600">
                <a:solidFill>
                  <a:srgbClr val="FFFFFF"/>
                </a:solidFill>
              </a:defRPr>
            </a:pPr>
            <a:r>
              <a:rPr b="1"/>
              <a:t>“To question the foundations of a discipline or a practice is not necessarily to deny its value, but rather to stimulate a judicious and balanced appraisal of its merits.” </a:t>
            </a:r>
            <a:endParaRPr b="1"/>
          </a:p>
          <a:p>
            <a:pPr algn="l" defTabSz="457200">
              <a:defRPr sz="3600">
                <a:solidFill>
                  <a:srgbClr val="FFFFFF"/>
                </a:solidFill>
              </a:defRPr>
            </a:pPr>
            <a:endParaRPr b="1"/>
          </a:p>
          <a:p>
            <a:pPr algn="r" defTabSz="457200">
              <a:defRPr>
                <a:solidFill>
                  <a:srgbClr val="FFFFFF"/>
                </a:solidFill>
              </a:defRPr>
            </a:pPr>
            <a:r>
              <a:rPr b="1"/>
              <a:t>ter Meulen &amp; Ashcroft, 2004</a:t>
            </a:r>
          </a:p>
        </p:txBody>
      </p:sp>
      <p:pic>
        <p:nvPicPr>
          <p:cNvPr id="248" name="Line Line" descr="Line Line"/>
          <p:cNvPicPr>
            <a:picLocks noChangeAspect="0"/>
          </p:cNvPicPr>
          <p:nvPr/>
        </p:nvPicPr>
        <p:blipFill>
          <a:blip r:embed="rId2">
            <a:extLst/>
          </a:blip>
          <a:stretch>
            <a:fillRect/>
          </a:stretch>
        </p:blipFill>
        <p:spPr>
          <a:xfrm>
            <a:off x="1405905" y="7610118"/>
            <a:ext cx="19720013" cy="342901"/>
          </a:xfrm>
          <a:prstGeom prst="rect">
            <a:avLst/>
          </a:prstGeom>
        </p:spPr>
      </p:pic>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7" name="Exercises continued…"/>
          <p:cNvSpPr txBox="1"/>
          <p:nvPr>
            <p:ph type="title"/>
          </p:nvPr>
        </p:nvSpPr>
        <p:spPr>
          <a:xfrm>
            <a:off x="1206498" y="-613939"/>
            <a:ext cx="21971004" cy="4648201"/>
          </a:xfrm>
          <a:prstGeom prst="rect">
            <a:avLst/>
          </a:prstGeom>
        </p:spPr>
        <p:txBody>
          <a:bodyPr/>
          <a:lstStyle/>
          <a:p>
            <a:pPr/>
            <a:r>
              <a:t>Exercises continued…</a:t>
            </a:r>
          </a:p>
        </p:txBody>
      </p:sp>
      <p:sp>
        <p:nvSpPr>
          <p:cNvPr id="1348"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
        <p:nvSpPr>
          <p:cNvPr id="1349" name="Class Size…"/>
          <p:cNvSpPr txBox="1"/>
          <p:nvPr/>
        </p:nvSpPr>
        <p:spPr>
          <a:xfrm>
            <a:off x="6850166" y="6829572"/>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Class Size</a:t>
            </a: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(CS)</a:t>
            </a:r>
          </a:p>
        </p:txBody>
      </p:sp>
      <p:sp>
        <p:nvSpPr>
          <p:cNvPr id="1350" name="Math Score (MS)"/>
          <p:cNvSpPr txBox="1"/>
          <p:nvPr/>
        </p:nvSpPr>
        <p:spPr>
          <a:xfrm>
            <a:off x="13421986" y="7110343"/>
            <a:ext cx="3285279"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Math Score (MS)</a:t>
            </a:r>
          </a:p>
        </p:txBody>
      </p:sp>
      <p:sp>
        <p:nvSpPr>
          <p:cNvPr id="1351" name="Text"/>
          <p:cNvSpPr txBox="1"/>
          <p:nvPr/>
        </p:nvSpPr>
        <p:spPr>
          <a:xfrm>
            <a:off x="8972616" y="2418695"/>
            <a:ext cx="4172195"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1352" name="French Lit. Score (FS)"/>
          <p:cNvSpPr txBox="1"/>
          <p:nvPr/>
        </p:nvSpPr>
        <p:spPr>
          <a:xfrm>
            <a:off x="8825769" y="3300589"/>
            <a:ext cx="3285279" cy="1832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French Lit. Score (FS)</a:t>
            </a:r>
          </a:p>
        </p:txBody>
      </p:sp>
      <p:sp>
        <p:nvSpPr>
          <p:cNvPr id="1353" name="IQ"/>
          <p:cNvSpPr txBox="1"/>
          <p:nvPr/>
        </p:nvSpPr>
        <p:spPr>
          <a:xfrm>
            <a:off x="13809236" y="4479462"/>
            <a:ext cx="3285278"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IQ</a:t>
            </a:r>
          </a:p>
        </p:txBody>
      </p:sp>
      <p:sp>
        <p:nvSpPr>
          <p:cNvPr id="1354" name="Interpret Estimate"/>
          <p:cNvSpPr txBox="1"/>
          <p:nvPr/>
        </p:nvSpPr>
        <p:spPr>
          <a:xfrm>
            <a:off x="1122286" y="4496334"/>
            <a:ext cx="4805775"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Interpret Estimate</a:t>
            </a:r>
          </a:p>
        </p:txBody>
      </p:sp>
      <p:pic>
        <p:nvPicPr>
          <p:cNvPr id="1355" name="Line Line" descr="Line Line"/>
          <p:cNvPicPr>
            <a:picLocks noChangeAspect="0"/>
          </p:cNvPicPr>
          <p:nvPr/>
        </p:nvPicPr>
        <p:blipFill>
          <a:blip r:embed="rId2">
            <a:extLst/>
          </a:blip>
          <a:stretch>
            <a:fillRect/>
          </a:stretch>
        </p:blipFill>
        <p:spPr>
          <a:xfrm rot="10800000">
            <a:off x="9253452" y="7850102"/>
            <a:ext cx="4082767" cy="352235"/>
          </a:xfrm>
          <a:prstGeom prst="rect">
            <a:avLst/>
          </a:prstGeom>
        </p:spPr>
      </p:pic>
      <p:sp>
        <p:nvSpPr>
          <p:cNvPr id="1357" name="Line"/>
          <p:cNvSpPr/>
          <p:nvPr/>
        </p:nvSpPr>
        <p:spPr>
          <a:xfrm flipH="1">
            <a:off x="8848823" y="4793407"/>
            <a:ext cx="1487969" cy="2288575"/>
          </a:xfrm>
          <a:prstGeom prst="line">
            <a:avLst/>
          </a:prstGeom>
          <a:ln w="38100">
            <a:solidFill>
              <a:srgbClr val="FFFFFF"/>
            </a:solidFill>
            <a:miter lim="400000"/>
            <a:headEnd type="triangle"/>
          </a:ln>
        </p:spPr>
        <p:txBody>
          <a:bodyPr lIns="50800" tIns="50800" rIns="50800" bIns="50800" anchor="ctr"/>
          <a:lstStyle/>
          <a:p>
            <a:pPr/>
          </a:p>
        </p:txBody>
      </p:sp>
      <p:sp>
        <p:nvSpPr>
          <p:cNvPr id="1358" name="Line"/>
          <p:cNvSpPr/>
          <p:nvPr/>
        </p:nvSpPr>
        <p:spPr>
          <a:xfrm flipV="1">
            <a:off x="14364795" y="5450931"/>
            <a:ext cx="1" cy="1554363"/>
          </a:xfrm>
          <a:prstGeom prst="line">
            <a:avLst/>
          </a:prstGeom>
          <a:ln w="38100">
            <a:solidFill>
              <a:srgbClr val="FFFFFF"/>
            </a:solidFill>
            <a:miter lim="400000"/>
            <a:headEnd type="triangle"/>
          </a:ln>
        </p:spPr>
        <p:txBody>
          <a:bodyPr lIns="50800" tIns="50800" rIns="50800" bIns="50800" anchor="ctr"/>
          <a:lstStyle/>
          <a:p>
            <a:pPr/>
          </a:p>
        </p:txBody>
      </p:sp>
      <p:sp>
        <p:nvSpPr>
          <p:cNvPr id="1359" name="Line"/>
          <p:cNvSpPr/>
          <p:nvPr/>
        </p:nvSpPr>
        <p:spPr>
          <a:xfrm>
            <a:off x="12228639" y="4299459"/>
            <a:ext cx="1457129" cy="472622"/>
          </a:xfrm>
          <a:prstGeom prst="line">
            <a:avLst/>
          </a:prstGeom>
          <a:ln w="38100">
            <a:solidFill>
              <a:srgbClr val="FFFFFF"/>
            </a:solidFill>
            <a:miter lim="400000"/>
            <a:headEnd type="triangle"/>
          </a:ln>
        </p:spPr>
        <p:txBody>
          <a:bodyPr lIns="50800" tIns="50800" rIns="50800" bIns="50800" anchor="ctr"/>
          <a:lstStyle/>
          <a:p>
            <a:pPr/>
          </a:p>
        </p:txBody>
      </p:sp>
      <p:sp>
        <p:nvSpPr>
          <p:cNvPr id="1360" name="“Every one unit that we increase in class size causes math score to decrease by 0.3 points&quot;"/>
          <p:cNvSpPr txBox="1"/>
          <p:nvPr/>
        </p:nvSpPr>
        <p:spPr>
          <a:xfrm>
            <a:off x="6452311" y="11349601"/>
            <a:ext cx="12366327"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FFFFFF"/>
                </a:solidFill>
              </a:defRPr>
            </a:pPr>
          </a:p>
          <a:p>
            <a:pPr algn="l">
              <a:defRPr sz="3500">
                <a:solidFill>
                  <a:srgbClr val="FFFFFF"/>
                </a:solidFill>
              </a:defRPr>
            </a:pPr>
            <a:r>
              <a:t>“Every one unit that we increase in class size causes math score to decrease by 0.3 points"</a:t>
            </a:r>
          </a:p>
        </p:txBody>
      </p:sp>
      <p:sp>
        <p:nvSpPr>
          <p:cNvPr id="1361" name="Estimate Std. Error t value Pr(&gt;|t|)…"/>
          <p:cNvSpPr txBox="1"/>
          <p:nvPr/>
        </p:nvSpPr>
        <p:spPr>
          <a:xfrm>
            <a:off x="6776979" y="9448380"/>
            <a:ext cx="12366327" cy="1676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FFFFFF"/>
                </a:solidFill>
              </a:defRPr>
            </a:pPr>
            <a:r>
              <a:t>             Estimate Std. Error t value Pr(&gt;|t|)    </a:t>
            </a:r>
          </a:p>
          <a:p>
            <a:pPr algn="l">
              <a:defRPr sz="3500">
                <a:solidFill>
                  <a:srgbClr val="FFFFFF"/>
                </a:solidFill>
              </a:defRPr>
            </a:pPr>
            <a:r>
              <a:t>(Intercept)  0.003765   0.004577   0.823    0.411    </a:t>
            </a:r>
          </a:p>
          <a:p>
            <a:pPr algn="l">
              <a:defRPr sz="3500">
                <a:solidFill>
                  <a:srgbClr val="FFFFFF"/>
                </a:solidFill>
              </a:defRPr>
            </a:pPr>
            <a:r>
              <a:rPr b="1"/>
              <a:t>CS          -0.297325 </a:t>
            </a:r>
            <a:r>
              <a:t>  0.004580 -64.917   &lt;2e-16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36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3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1" grpId="2"/>
      <p:bldP build="whole" bldLvl="1" animBg="1" rev="0" advAuto="0" spid="1360" grpId="1"/>
    </p:bldLst>
  </p:timing>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3" name="Exercises"/>
          <p:cNvSpPr txBox="1"/>
          <p:nvPr>
            <p:ph type="title"/>
          </p:nvPr>
        </p:nvSpPr>
        <p:spPr>
          <a:xfrm>
            <a:off x="1206498" y="-613939"/>
            <a:ext cx="21971004" cy="4648201"/>
          </a:xfrm>
          <a:prstGeom prst="rect">
            <a:avLst/>
          </a:prstGeom>
        </p:spPr>
        <p:txBody>
          <a:bodyPr/>
          <a:lstStyle/>
          <a:p>
            <a:pPr/>
            <a:r>
              <a:t>Exercises</a:t>
            </a:r>
          </a:p>
        </p:txBody>
      </p:sp>
      <p:pic>
        <p:nvPicPr>
          <p:cNvPr id="1364" name="Image" descr="Image"/>
          <p:cNvPicPr>
            <a:picLocks noChangeAspect="1"/>
          </p:cNvPicPr>
          <p:nvPr/>
        </p:nvPicPr>
        <p:blipFill>
          <a:blip r:embed="rId2">
            <a:extLst/>
          </a:blip>
          <a:stretch>
            <a:fillRect/>
          </a:stretch>
        </p:blipFill>
        <p:spPr>
          <a:xfrm>
            <a:off x="10906662" y="2489200"/>
            <a:ext cx="12730676" cy="9484699"/>
          </a:xfrm>
          <a:prstGeom prst="rect">
            <a:avLst/>
          </a:prstGeom>
          <a:ln w="12700">
            <a:miter lim="400000"/>
          </a:ln>
        </p:spPr>
      </p:pic>
      <p:sp>
        <p:nvSpPr>
          <p:cNvPr id="1365" name="1. Research Question / Estimand…"/>
          <p:cNvSpPr txBox="1"/>
          <p:nvPr/>
        </p:nvSpPr>
        <p:spPr>
          <a:xfrm>
            <a:off x="872560" y="3587642"/>
            <a:ext cx="8999496" cy="10099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FFFFFF"/>
                </a:solidFill>
              </a:defRPr>
            </a:pPr>
            <a:r>
              <a:t>1. Research Question / Estimand</a:t>
            </a:r>
          </a:p>
          <a:p>
            <a:pPr algn="l">
              <a:defRPr sz="3500">
                <a:solidFill>
                  <a:srgbClr val="FFFFFF"/>
                </a:solidFill>
              </a:defRPr>
            </a:pPr>
          </a:p>
          <a:p>
            <a:pPr algn="l">
              <a:defRPr sz="3500">
                <a:solidFill>
                  <a:srgbClr val="FFFFFF"/>
                </a:solidFill>
              </a:defRPr>
            </a:pPr>
            <a:r>
              <a:t>What is the causal effect of X on Y?</a:t>
            </a:r>
          </a:p>
          <a:p>
            <a:pPr algn="l">
              <a:defRPr sz="3500">
                <a:solidFill>
                  <a:srgbClr val="FFFFFF"/>
                </a:solidFill>
              </a:defRPr>
            </a:pPr>
          </a:p>
          <a:p>
            <a:pPr algn="l">
              <a:defRPr sz="3500">
                <a:solidFill>
                  <a:srgbClr val="FFFFFF"/>
                </a:solidFill>
              </a:defRPr>
            </a:pPr>
            <a14:m>
              <m:oMathPara>
                <m:oMathParaPr>
                  <m:jc m:val="left"/>
                </m:oMathParaPr>
                <m:oMath>
                  <m:r>
                    <a:rPr xmlns:a="http://schemas.openxmlformats.org/drawingml/2006/main" sz="4200" i="1">
                      <a:solidFill>
                        <a:srgbClr val="FEFFFE"/>
                      </a:solidFill>
                      <a:latin typeface="Cambria Math" panose="02040503050406030204" pitchFamily="18" charset="0"/>
                    </a:rPr>
                    <m:t>τ</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1</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0</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oMath>
              </m:oMathPara>
            </a14:m>
          </a:p>
          <a:p>
            <a:pPr algn="l">
              <a:defRPr sz="3500">
                <a:solidFill>
                  <a:srgbClr val="FFFFFF"/>
                </a:solidFill>
              </a:defRPr>
            </a:pPr>
          </a:p>
          <a:p>
            <a:pPr algn="l">
              <a:defRPr sz="3500">
                <a:solidFill>
                  <a:srgbClr val="FFFFFF"/>
                </a:solidFill>
              </a:defRPr>
            </a:pPr>
          </a:p>
          <a:p>
            <a:pPr algn="l">
              <a:defRPr sz="3500">
                <a:solidFill>
                  <a:srgbClr val="FFFFFF"/>
                </a:solidFill>
              </a:defRPr>
            </a:pPr>
            <a:r>
              <a:t>2. (For us!) Specify the adjustment/identification formula and regression equation for each graph which facilitates unbiased estimation of the estimand by blocking backdoor paths</a:t>
            </a:r>
          </a:p>
          <a:p>
            <a:pPr algn="l">
              <a:defRPr sz="3500">
                <a:solidFill>
                  <a:srgbClr val="FFFFFF"/>
                </a:solidFill>
              </a:defRPr>
            </a:pPr>
          </a:p>
          <a:p>
            <a:pPr algn="l">
              <a:defRPr sz="3500">
                <a:solidFill>
                  <a:srgbClr val="FFFFFF"/>
                </a:solidFill>
              </a:defRPr>
            </a:pPr>
          </a:p>
          <a:p>
            <a:pPr algn="l">
              <a:defRPr sz="3500">
                <a:solidFill>
                  <a:srgbClr val="FFFFFF"/>
                </a:solidFill>
              </a:defRPr>
            </a:pPr>
            <a:r>
              <a:t>Let’s work through the first one together.</a:t>
            </a:r>
          </a:p>
          <a:p>
            <a:pPr algn="l">
              <a:defRPr sz="3500">
                <a:solidFill>
                  <a:srgbClr val="FFFFFF"/>
                </a:solidFill>
              </a:defRPr>
            </a:pPr>
          </a:p>
          <a:p>
            <a:pPr algn="l">
              <a:defRPr sz="3500">
                <a:solidFill>
                  <a:srgbClr val="FFFFFF"/>
                </a:solidFill>
              </a:defRPr>
            </a:pPr>
          </a:p>
          <a:p>
            <a:pPr algn="l">
              <a:defRPr sz="3500">
                <a:solidFill>
                  <a:srgbClr val="FFFFFF"/>
                </a:solidFill>
              </a:defRPr>
            </a:pPr>
          </a:p>
        </p:txBody>
      </p:sp>
      <p:sp>
        <p:nvSpPr>
          <p:cNvPr id="1366"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6" grpId="2"/>
      <p:bldP build="whole" bldLvl="1" animBg="1" rev="0" advAuto="0" spid="1365" grpId="1"/>
    </p:bldLst>
  </p:timing>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8" name="Exercises"/>
          <p:cNvSpPr txBox="1"/>
          <p:nvPr>
            <p:ph type="title"/>
          </p:nvPr>
        </p:nvSpPr>
        <p:spPr>
          <a:xfrm>
            <a:off x="1206498" y="-613939"/>
            <a:ext cx="21971004" cy="4648201"/>
          </a:xfrm>
          <a:prstGeom prst="rect">
            <a:avLst/>
          </a:prstGeom>
        </p:spPr>
        <p:txBody>
          <a:bodyPr/>
          <a:lstStyle/>
          <a:p>
            <a:pPr/>
            <a:r>
              <a:t>Exercises</a:t>
            </a:r>
          </a:p>
        </p:txBody>
      </p:sp>
      <p:pic>
        <p:nvPicPr>
          <p:cNvPr id="1369" name="Image" descr="Image"/>
          <p:cNvPicPr>
            <a:picLocks noChangeAspect="1"/>
          </p:cNvPicPr>
          <p:nvPr/>
        </p:nvPicPr>
        <p:blipFill>
          <a:blip r:embed="rId2">
            <a:extLst/>
          </a:blip>
          <a:stretch>
            <a:fillRect/>
          </a:stretch>
        </p:blipFill>
        <p:spPr>
          <a:xfrm>
            <a:off x="18049357" y="9307225"/>
            <a:ext cx="12730676" cy="9484700"/>
          </a:xfrm>
          <a:prstGeom prst="rect">
            <a:avLst/>
          </a:prstGeom>
          <a:ln w="12700">
            <a:miter lim="400000"/>
          </a:ln>
        </p:spPr>
      </p:pic>
      <p:sp>
        <p:nvSpPr>
          <p:cNvPr id="1370" name="Estimand:…"/>
          <p:cNvSpPr txBox="1"/>
          <p:nvPr/>
        </p:nvSpPr>
        <p:spPr>
          <a:xfrm>
            <a:off x="1445505" y="2674533"/>
            <a:ext cx="19225266" cy="119364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FFFFFF"/>
                </a:solidFill>
              </a:defRPr>
            </a:pPr>
            <a:r>
              <a:rPr b="1"/>
              <a:t>Estimand</a:t>
            </a:r>
            <a:r>
              <a:t>:</a:t>
            </a:r>
          </a:p>
          <a:p>
            <a:pPr algn="l">
              <a:defRPr sz="3500">
                <a:solidFill>
                  <a:srgbClr val="FFFFFF"/>
                </a:solidFill>
              </a:defRPr>
            </a:pPr>
          </a:p>
          <a:p>
            <a:pPr algn="l">
              <a:defRPr sz="3500">
                <a:solidFill>
                  <a:srgbClr val="FFFFFF"/>
                </a:solidFill>
              </a:defRPr>
            </a:pPr>
            <a14:m>
              <m:oMathPara>
                <m:oMathParaPr>
                  <m:jc m:val="left"/>
                </m:oMathParaPr>
                <m:oMath>
                  <m:r>
                    <a:rPr xmlns:a="http://schemas.openxmlformats.org/drawingml/2006/main" sz="4200" i="1">
                      <a:solidFill>
                        <a:srgbClr val="FEFFFE"/>
                      </a:solidFill>
                      <a:latin typeface="Cambria Math" panose="02040503050406030204" pitchFamily="18" charset="0"/>
                    </a:rPr>
                    <m:t>τ</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1</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0</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oMath>
              </m:oMathPara>
            </a14:m>
          </a:p>
          <a:p>
            <a:pPr algn="l">
              <a:defRPr sz="3500">
                <a:solidFill>
                  <a:srgbClr val="FFFFFF"/>
                </a:solidFill>
              </a:defRPr>
            </a:pPr>
          </a:p>
          <a:p>
            <a:pPr algn="l">
              <a:defRPr sz="3500">
                <a:solidFill>
                  <a:srgbClr val="FFFFFF"/>
                </a:solidFill>
              </a:defRPr>
            </a:pPr>
            <a:r>
              <a:t>Applying the </a:t>
            </a:r>
            <a:r>
              <a:rPr b="1"/>
              <a:t>backdoor criterion</a:t>
            </a:r>
            <a:r>
              <a:t>:</a:t>
            </a:r>
          </a:p>
          <a:p>
            <a:pPr algn="l">
              <a:defRPr sz="3500">
                <a:solidFill>
                  <a:srgbClr val="FFFFFF"/>
                </a:solidFill>
              </a:defRPr>
            </a:pPr>
          </a:p>
          <a:p>
            <a:pPr algn="l">
              <a:defRPr sz="3500">
                <a:solidFill>
                  <a:srgbClr val="FFFFFF"/>
                </a:solidFill>
              </a:defRPr>
            </a:pPr>
            <a14:m>
              <m:oMathPara>
                <m:oMathParaPr>
                  <m:jc m:val="left"/>
                </m:oMathParaPr>
                <m:oMath>
                  <m:r>
                    <a:rPr xmlns:a="http://schemas.openxmlformats.org/drawingml/2006/main" sz="4200" i="1">
                      <a:solidFill>
                        <a:srgbClr val="FEFFFE"/>
                      </a:solidFill>
                      <a:latin typeface="Cambria Math" panose="02040503050406030204" pitchFamily="18" charset="0"/>
                    </a:rPr>
                    <m:t>τ</m:t>
                  </m:r>
                  <m:r>
                    <a:rPr xmlns:a="http://schemas.openxmlformats.org/drawingml/2006/main" sz="4200" i="1">
                      <a:solidFill>
                        <a:srgbClr val="FEFFFE"/>
                      </a:solidFill>
                      <a:latin typeface="Cambria Math" panose="02040503050406030204" pitchFamily="18" charset="0"/>
                    </a:rPr>
                    <m:t>=</m:t>
                  </m:r>
                  <m:sSub>
                    <m:e>
                      <m:r>
                        <m:rPr>
                          <m:sty m:val="p"/>
                          <m:scr m:val="double-struck"/>
                        </m:rPr>
                        <a:rPr xmlns:a="http://schemas.openxmlformats.org/drawingml/2006/main" sz="4200" i="1">
                          <a:solidFill>
                            <a:srgbClr val="FEFFFE"/>
                          </a:solidFill>
                          <a:latin typeface="Cambria Math" panose="02040503050406030204" pitchFamily="18" charset="0"/>
                        </a:rPr>
                        <m:t>E</m:t>
                      </m:r>
                    </m:e>
                    <m:sub>
                      <m: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A</m:t>
                      </m:r>
                    </m:sub>
                  </m:sSub>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A</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1</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A</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0</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oMath>
              </m:oMathPara>
            </a14:m>
          </a:p>
          <a:p>
            <a:pPr algn="l">
              <a:defRPr sz="3500">
                <a:solidFill>
                  <a:srgbClr val="FFFFFF"/>
                </a:solidFill>
              </a:defRPr>
            </a:pPr>
          </a:p>
          <a:p>
            <a:pPr algn="l">
              <a:defRPr sz="3500">
                <a:solidFill>
                  <a:srgbClr val="FFFFFF"/>
                </a:solidFill>
              </a:defRPr>
            </a:pPr>
          </a:p>
          <a:p>
            <a:pPr algn="l">
              <a:defRPr sz="3500">
                <a:solidFill>
                  <a:srgbClr val="FFFFFF"/>
                </a:solidFill>
              </a:defRPr>
            </a:pPr>
            <a:r>
              <a:t>The outer expectations are there because otherwise we end up with a value for  every combination of values in E and A (i.e. we average over these extra conditions).</a:t>
            </a:r>
          </a:p>
          <a:p>
            <a:pPr algn="l">
              <a:defRPr sz="3500">
                <a:solidFill>
                  <a:srgbClr val="FFFFFF"/>
                </a:solidFill>
              </a:defRPr>
            </a:pPr>
          </a:p>
          <a:p>
            <a:pPr algn="l">
              <a:defRPr sz="3500">
                <a:solidFill>
                  <a:srgbClr val="FFFFFF"/>
                </a:solidFill>
              </a:defRPr>
            </a:pPr>
            <a:r>
              <a:t>Our linear regression takes care of this for us…</a:t>
            </a:r>
          </a:p>
          <a:p>
            <a:pPr algn="l">
              <a:defRPr sz="3500">
                <a:solidFill>
                  <a:srgbClr val="FFFFFF"/>
                </a:solidFill>
              </a:defRPr>
            </a:pPr>
          </a:p>
          <a:p>
            <a:pPr algn="l">
              <a:defRPr b="1" sz="3500">
                <a:solidFill>
                  <a:srgbClr val="FFFFFF"/>
                </a:solidFill>
              </a:defRPr>
            </a:pPr>
            <a:r>
              <a:t>Y ~ X + A + E</a:t>
            </a:r>
          </a:p>
          <a:p>
            <a:pPr algn="l">
              <a:defRPr sz="3500">
                <a:solidFill>
                  <a:srgbClr val="FFFFFF"/>
                </a:solidFill>
              </a:defRPr>
            </a:pPr>
          </a:p>
          <a:p>
            <a:pPr algn="l">
              <a:defRPr sz="3500">
                <a:solidFill>
                  <a:srgbClr val="FFFFFF"/>
                </a:solidFill>
              </a:defRPr>
            </a:pPr>
          </a:p>
          <a:p>
            <a:pPr algn="l">
              <a:defRPr sz="3500">
                <a:solidFill>
                  <a:srgbClr val="FFFFFF"/>
                </a:solidFill>
              </a:defRPr>
            </a:pPr>
            <a:r>
              <a:t>Note that instead of including A, we could have used B, or {A, B} both!</a:t>
            </a:r>
          </a:p>
          <a:p>
            <a:pPr algn="l">
              <a:defRPr sz="3500">
                <a:solidFill>
                  <a:srgbClr val="FFFFFF"/>
                </a:solidFill>
              </a:defRPr>
            </a:pPr>
          </a:p>
          <a:p>
            <a:pPr algn="l">
              <a:defRPr sz="3500">
                <a:solidFill>
                  <a:srgbClr val="FFFFFF"/>
                </a:solidFill>
              </a:defRPr>
            </a:pPr>
          </a:p>
          <a:p>
            <a:pPr algn="l">
              <a:defRPr sz="3500">
                <a:solidFill>
                  <a:srgbClr val="FFFFFF"/>
                </a:solidFill>
              </a:defRPr>
            </a:pPr>
          </a:p>
        </p:txBody>
      </p:sp>
      <p:sp>
        <p:nvSpPr>
          <p:cNvPr id="1371"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
        <p:nvSpPr>
          <p:cNvPr id="1372" name="&lt;——-  This is the identification formula. It is estimable from the observed data"/>
          <p:cNvSpPr txBox="1"/>
          <p:nvPr/>
        </p:nvSpPr>
        <p:spPr>
          <a:xfrm>
            <a:off x="12206422" y="5963178"/>
            <a:ext cx="10527948"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solidFill>
                  <a:srgbClr val="FFFFFF"/>
                </a:solidFill>
              </a:defRPr>
            </a:lvl1pPr>
          </a:lstStyle>
          <a:p>
            <a:pPr/>
            <a:r>
              <a:t>&lt;——-  This is the identification formula. It is estimable from the observed data </a:t>
            </a:r>
          </a:p>
        </p:txBody>
      </p:sp>
      <p:sp>
        <p:nvSpPr>
          <p:cNvPr id="1373" name="Line"/>
          <p:cNvSpPr/>
          <p:nvPr/>
        </p:nvSpPr>
        <p:spPr>
          <a:xfrm flipV="1">
            <a:off x="19133955" y="9597229"/>
            <a:ext cx="901503" cy="1243060"/>
          </a:xfrm>
          <a:prstGeom prst="line">
            <a:avLst/>
          </a:prstGeom>
          <a:ln w="76200" cap="rnd">
            <a:solidFill>
              <a:schemeClr val="accent5">
                <a:hueOff val="-82419"/>
                <a:satOff val="-9513"/>
                <a:lumOff val="-16343"/>
              </a:schemeClr>
            </a:solidFill>
            <a:custDash>
              <a:ds d="100000" sp="200000"/>
            </a:custDash>
            <a:miter lim="400000"/>
          </a:ln>
        </p:spPr>
        <p:txBody>
          <a:bodyPr lIns="50800" tIns="50800" rIns="50800" bIns="50800" anchor="ctr"/>
          <a:lstStyle/>
          <a:p>
            <a:pPr/>
          </a:p>
        </p:txBody>
      </p:sp>
      <p:sp>
        <p:nvSpPr>
          <p:cNvPr id="1374" name="Line"/>
          <p:cNvSpPr/>
          <p:nvPr/>
        </p:nvSpPr>
        <p:spPr>
          <a:xfrm flipH="1" flipV="1">
            <a:off x="19397454" y="11140306"/>
            <a:ext cx="765433" cy="1543492"/>
          </a:xfrm>
          <a:prstGeom prst="line">
            <a:avLst/>
          </a:prstGeom>
          <a:ln w="76200" cap="rnd">
            <a:solidFill>
              <a:schemeClr val="accent5">
                <a:hueOff val="-82419"/>
                <a:satOff val="-9513"/>
                <a:lumOff val="-16343"/>
              </a:schemeClr>
            </a:solidFill>
            <a:custDash>
              <a:ds d="100000" sp="200000"/>
            </a:custDash>
            <a:miter lim="400000"/>
          </a:ln>
        </p:spPr>
        <p:txBody>
          <a:bodyPr lIns="50800" tIns="50800" rIns="50800" bIns="50800" anchor="ctr"/>
          <a:lstStyle/>
          <a:p>
            <a:pPr/>
          </a:p>
        </p:txBody>
      </p:sp>
      <p:sp>
        <p:nvSpPr>
          <p:cNvPr id="1375" name="Line"/>
          <p:cNvSpPr/>
          <p:nvPr/>
        </p:nvSpPr>
        <p:spPr>
          <a:xfrm flipH="1">
            <a:off x="20139318" y="12757570"/>
            <a:ext cx="2732218" cy="1"/>
          </a:xfrm>
          <a:prstGeom prst="line">
            <a:avLst/>
          </a:prstGeom>
          <a:ln w="76200" cap="rnd">
            <a:solidFill>
              <a:schemeClr val="accent5">
                <a:hueOff val="-82419"/>
                <a:satOff val="-9513"/>
                <a:lumOff val="-16343"/>
              </a:schemeClr>
            </a:solidFill>
            <a:custDash>
              <a:ds d="100000" sp="200000"/>
            </a:custDash>
            <a:miter lim="400000"/>
          </a:ln>
        </p:spPr>
        <p:txBody>
          <a:bodyPr lIns="50800" tIns="50800" rIns="50800" bIns="50800" anchor="ctr"/>
          <a:lstStyle/>
          <a:p>
            <a:pPr/>
          </a:p>
        </p:txBody>
      </p:sp>
      <p:sp>
        <p:nvSpPr>
          <p:cNvPr id="1376" name="Line"/>
          <p:cNvSpPr/>
          <p:nvPr/>
        </p:nvSpPr>
        <p:spPr>
          <a:xfrm flipV="1">
            <a:off x="22871535" y="11214079"/>
            <a:ext cx="1184536" cy="1543492"/>
          </a:xfrm>
          <a:prstGeom prst="line">
            <a:avLst/>
          </a:prstGeom>
          <a:ln w="76200" cap="rnd">
            <a:solidFill>
              <a:schemeClr val="accent5">
                <a:hueOff val="-82419"/>
                <a:satOff val="-9513"/>
                <a:lumOff val="-16343"/>
              </a:schemeClr>
            </a:solidFill>
            <a:custDash>
              <a:ds d="100000" sp="200000"/>
            </a:custDash>
            <a:miter lim="400000"/>
          </a:ln>
        </p:spPr>
        <p:txBody>
          <a:bodyPr lIns="50800" tIns="50800" rIns="50800" bIns="50800" anchor="ctr"/>
          <a:lstStyle/>
          <a:p>
            <a:pPr/>
          </a:p>
        </p:txBody>
      </p:sp>
      <p:sp>
        <p:nvSpPr>
          <p:cNvPr id="1377" name="Line"/>
          <p:cNvSpPr/>
          <p:nvPr/>
        </p:nvSpPr>
        <p:spPr>
          <a:xfrm>
            <a:off x="19826878" y="11018305"/>
            <a:ext cx="1615977" cy="895677"/>
          </a:xfrm>
          <a:prstGeom prst="line">
            <a:avLst/>
          </a:prstGeom>
          <a:ln w="76200" cap="rnd">
            <a:solidFill>
              <a:schemeClr val="accent5">
                <a:hueOff val="-82419"/>
                <a:satOff val="-9513"/>
                <a:lumOff val="-16343"/>
              </a:schemeClr>
            </a:solidFill>
            <a:custDash>
              <a:ds d="100000" sp="200000"/>
            </a:custDash>
            <a:miter lim="400000"/>
          </a:ln>
        </p:spPr>
        <p:txBody>
          <a:bodyPr lIns="50800" tIns="50800" rIns="50800" bIns="50800" anchor="ctr"/>
          <a:lstStyle/>
          <a:p>
            <a:pPr/>
          </a:p>
        </p:txBody>
      </p:sp>
      <p:sp>
        <p:nvSpPr>
          <p:cNvPr id="1378" name="Line"/>
          <p:cNvSpPr/>
          <p:nvPr/>
        </p:nvSpPr>
        <p:spPr>
          <a:xfrm flipV="1">
            <a:off x="21340281" y="11201154"/>
            <a:ext cx="2214336" cy="781575"/>
          </a:xfrm>
          <a:prstGeom prst="line">
            <a:avLst/>
          </a:prstGeom>
          <a:ln w="76200" cap="rnd">
            <a:solidFill>
              <a:schemeClr val="accent5">
                <a:hueOff val="-82419"/>
                <a:satOff val="-9513"/>
                <a:lumOff val="-16343"/>
              </a:schemeClr>
            </a:solidFill>
            <a:custDash>
              <a:ds d="100000" sp="200000"/>
            </a:custDash>
            <a:miter lim="400000"/>
          </a:ln>
        </p:spPr>
        <p:txBody>
          <a:bodyPr lIns="50800" tIns="50800" rIns="50800" bIns="50800" anchor="ctr"/>
          <a:lstStyle/>
          <a:p>
            <a:pPr/>
          </a:p>
        </p:txBody>
      </p:sp>
      <p:sp>
        <p:nvSpPr>
          <p:cNvPr id="1379" name="Line"/>
          <p:cNvSpPr/>
          <p:nvPr/>
        </p:nvSpPr>
        <p:spPr>
          <a:xfrm>
            <a:off x="19797205" y="10543512"/>
            <a:ext cx="3682441" cy="1"/>
          </a:xfrm>
          <a:prstGeom prst="line">
            <a:avLst/>
          </a:prstGeom>
          <a:ln w="76200" cap="rnd">
            <a:solidFill>
              <a:schemeClr val="accent3"/>
            </a:solidFill>
            <a:custDash>
              <a:ds d="100000" sp="200000"/>
            </a:custDash>
            <a:miter lim="400000"/>
          </a:ln>
        </p:spPr>
        <p:txBody>
          <a:bodyPr lIns="50800" tIns="50800" rIns="50800" bIns="50800" anchor="ctr"/>
          <a:lstStyle/>
          <a:p>
            <a:pPr/>
          </a:p>
        </p:txBody>
      </p:sp>
      <p:sp>
        <p:nvSpPr>
          <p:cNvPr id="1380" name="Line"/>
          <p:cNvSpPr/>
          <p:nvPr/>
        </p:nvSpPr>
        <p:spPr>
          <a:xfrm flipV="1">
            <a:off x="20471889" y="9202090"/>
            <a:ext cx="1" cy="525373"/>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
        <p:nvSpPr>
          <p:cNvPr id="1381" name="Line"/>
          <p:cNvSpPr/>
          <p:nvPr/>
        </p:nvSpPr>
        <p:spPr>
          <a:xfrm flipV="1">
            <a:off x="20634867" y="9202090"/>
            <a:ext cx="1" cy="525373"/>
          </a:xfrm>
          <a:prstGeom prst="line">
            <a:avLst/>
          </a:prstGeom>
          <a:ln w="76200">
            <a:solidFill>
              <a:schemeClr val="accent5">
                <a:hueOff val="-82419"/>
                <a:satOff val="-9513"/>
                <a:lumOff val="-16343"/>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7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37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37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37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2" fill="hold">
                                  <p:stCondLst>
                                    <p:cond delay="0"/>
                                  </p:stCondLst>
                                  <p:iterate type="el" backwards="0">
                                    <p:tmAbs val="0"/>
                                  </p:iterate>
                                  <p:childTnLst>
                                    <p:set>
                                      <p:cBhvr>
                                        <p:cTn id="20" fill="hold"/>
                                        <p:tgtEl>
                                          <p:spTgt spid="1373"/>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1" fill="hold">
                                  <p:stCondLst>
                                    <p:cond delay="0"/>
                                  </p:stCondLst>
                                  <p:iterate type="el" backwards="0">
                                    <p:tmAbs val="0"/>
                                  </p:iterate>
                                  <p:childTnLst>
                                    <p:set>
                                      <p:cBhvr>
                                        <p:cTn id="23" fill="hold"/>
                                        <p:tgtEl>
                                          <p:spTgt spid="1370">
                                            <p:txEl>
                                              <p:pRg st="3" end="3"/>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3" fill="hold">
                                  <p:stCondLst>
                                    <p:cond delay="0"/>
                                  </p:stCondLst>
                                  <p:iterate type="el" backwards="0">
                                    <p:tmAbs val="0"/>
                                  </p:iterate>
                                  <p:childTnLst>
                                    <p:set>
                                      <p:cBhvr>
                                        <p:cTn id="26" fill="hold"/>
                                        <p:tgtEl>
                                          <p:spTgt spid="1379"/>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4" fill="hold">
                                  <p:stCondLst>
                                    <p:cond delay="0"/>
                                  </p:stCondLst>
                                  <p:iterate type="el" backwards="0">
                                    <p:tmAbs val="0"/>
                                  </p:iterate>
                                  <p:childTnLst>
                                    <p:set>
                                      <p:cBhvr>
                                        <p:cTn id="29" fill="hold"/>
                                        <p:tgtEl>
                                          <p:spTgt spid="1381"/>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5" fill="hold">
                                  <p:stCondLst>
                                    <p:cond delay="0"/>
                                  </p:stCondLst>
                                  <p:iterate type="el" backwards="0">
                                    <p:tmAbs val="0"/>
                                  </p:iterate>
                                  <p:childTnLst>
                                    <p:set>
                                      <p:cBhvr>
                                        <p:cTn id="32" fill="hold"/>
                                        <p:tgtEl>
                                          <p:spTgt spid="1380"/>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6" fill="hold">
                                  <p:stCondLst>
                                    <p:cond delay="0"/>
                                  </p:stCondLst>
                                  <p:iterate type="el" backwards="0">
                                    <p:tmAbs val="0"/>
                                  </p:iterate>
                                  <p:childTnLst>
                                    <p:set>
                                      <p:cBhvr>
                                        <p:cTn id="35" fill="hold"/>
                                        <p:tgtEl>
                                          <p:spTgt spid="1377"/>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7" fill="hold">
                                  <p:stCondLst>
                                    <p:cond delay="0"/>
                                  </p:stCondLst>
                                  <p:iterate type="el" backwards="0">
                                    <p:tmAbs val="0"/>
                                  </p:iterate>
                                  <p:childTnLst>
                                    <p:set>
                                      <p:cBhvr>
                                        <p:cTn id="38" fill="hold"/>
                                        <p:tgtEl>
                                          <p:spTgt spid="1378"/>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8" fill="hold">
                                  <p:stCondLst>
                                    <p:cond delay="0"/>
                                  </p:stCondLst>
                                  <p:iterate type="el" backwards="0">
                                    <p:tmAbs val="0"/>
                                  </p:iterate>
                                  <p:childTnLst>
                                    <p:set>
                                      <p:cBhvr>
                                        <p:cTn id="41" fill="hold"/>
                                        <p:tgtEl>
                                          <p:spTgt spid="1374"/>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9" fill="hold">
                                  <p:stCondLst>
                                    <p:cond delay="0"/>
                                  </p:stCondLst>
                                  <p:iterate type="el" backwards="0">
                                    <p:tmAbs val="0"/>
                                  </p:iterate>
                                  <p:childTnLst>
                                    <p:set>
                                      <p:cBhvr>
                                        <p:cTn id="44" fill="hold"/>
                                        <p:tgtEl>
                                          <p:spTgt spid="1376"/>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0" fill="hold">
                                  <p:stCondLst>
                                    <p:cond delay="0"/>
                                  </p:stCondLst>
                                  <p:iterate type="el" backwards="0">
                                    <p:tmAbs val="0"/>
                                  </p:iterate>
                                  <p:childTnLst>
                                    <p:set>
                                      <p:cBhvr>
                                        <p:cTn id="47" fill="hold"/>
                                        <p:tgtEl>
                                          <p:spTgt spid="1372"/>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1" fill="hold">
                                  <p:stCondLst>
                                    <p:cond delay="0"/>
                                  </p:stCondLst>
                                  <p:iterate type="el" backwards="0">
                                    <p:tmAbs val="0"/>
                                  </p:iterate>
                                  <p:childTnLst>
                                    <p:set>
                                      <p:cBhvr>
                                        <p:cTn id="50" fill="hold"/>
                                        <p:tgtEl>
                                          <p:spTgt spid="1375"/>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 fill="hold">
                                  <p:stCondLst>
                                    <p:cond delay="0"/>
                                  </p:stCondLst>
                                  <p:iterate type="el" backwards="0">
                                    <p:tmAbs val="0"/>
                                  </p:iterate>
                                  <p:childTnLst>
                                    <p:set>
                                      <p:cBhvr>
                                        <p:cTn id="53" fill="hold"/>
                                        <p:tgtEl>
                                          <p:spTgt spid="1370">
                                            <p:txEl>
                                              <p:pRg st="4" end="4"/>
                                            </p:txEl>
                                          </p:spTgt>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 fill="hold">
                                  <p:stCondLst>
                                    <p:cond delay="0"/>
                                  </p:stCondLst>
                                  <p:iterate type="el" backwards="0">
                                    <p:tmAbs val="0"/>
                                  </p:iterate>
                                  <p:childTnLst>
                                    <p:set>
                                      <p:cBhvr>
                                        <p:cTn id="56" fill="hold"/>
                                        <p:tgtEl>
                                          <p:spTgt spid="1370">
                                            <p:txEl>
                                              <p:pRg st="5" end="5"/>
                                            </p:txEl>
                                          </p:spTgt>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 fill="hold">
                                  <p:stCondLst>
                                    <p:cond delay="0"/>
                                  </p:stCondLst>
                                  <p:iterate type="el" backwards="0">
                                    <p:tmAbs val="0"/>
                                  </p:iterate>
                                  <p:childTnLst>
                                    <p:set>
                                      <p:cBhvr>
                                        <p:cTn id="59" fill="hold"/>
                                        <p:tgtEl>
                                          <p:spTgt spid="1370">
                                            <p:txEl>
                                              <p:pRg st="6" end="6"/>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Class="entr" nodeType="clickEffect" presetSubtype="0" presetID="1" grpId="1" fill="hold">
                                  <p:stCondLst>
                                    <p:cond delay="0"/>
                                  </p:stCondLst>
                                  <p:iterate type="el" backwards="0">
                                    <p:tmAbs val="0"/>
                                  </p:iterate>
                                  <p:childTnLst>
                                    <p:set>
                                      <p:cBhvr>
                                        <p:cTn id="63" fill="hold"/>
                                        <p:tgtEl>
                                          <p:spTgt spid="1370">
                                            <p:txEl>
                                              <p:pRg st="7" end="7"/>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Class="entr" nodeType="clickEffect" presetSubtype="0" presetID="1" grpId="1" fill="hold">
                                  <p:stCondLst>
                                    <p:cond delay="0"/>
                                  </p:stCondLst>
                                  <p:iterate type="el" backwards="0">
                                    <p:tmAbs val="0"/>
                                  </p:iterate>
                                  <p:childTnLst>
                                    <p:set>
                                      <p:cBhvr>
                                        <p:cTn id="67" fill="hold"/>
                                        <p:tgtEl>
                                          <p:spTgt spid="1370">
                                            <p:txEl>
                                              <p:pRg st="8" end="8"/>
                                            </p:txEl>
                                          </p:spTgt>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Class="entr" nodeType="clickEffect" presetSubtype="0" presetID="1" grpId="1" fill="hold">
                                  <p:stCondLst>
                                    <p:cond delay="0"/>
                                  </p:stCondLst>
                                  <p:iterate type="el" backwards="0">
                                    <p:tmAbs val="0"/>
                                  </p:iterate>
                                  <p:childTnLst>
                                    <p:set>
                                      <p:cBhvr>
                                        <p:cTn id="71" fill="hold"/>
                                        <p:tgtEl>
                                          <p:spTgt spid="1370">
                                            <p:txEl>
                                              <p:pRg st="9" end="9"/>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Class="entr" nodeType="clickEffect" presetSubtype="0" presetID="1" grpId="1" fill="hold">
                                  <p:stCondLst>
                                    <p:cond delay="0"/>
                                  </p:stCondLst>
                                  <p:iterate type="el" backwards="0">
                                    <p:tmAbs val="0"/>
                                  </p:iterate>
                                  <p:childTnLst>
                                    <p:set>
                                      <p:cBhvr>
                                        <p:cTn id="75" fill="hold"/>
                                        <p:tgtEl>
                                          <p:spTgt spid="1370">
                                            <p:txEl>
                                              <p:pRg st="10" end="10"/>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0" presetID="1" grpId="1" fill="hold">
                                  <p:stCondLst>
                                    <p:cond delay="0"/>
                                  </p:stCondLst>
                                  <p:iterate type="el" backwards="0">
                                    <p:tmAbs val="0"/>
                                  </p:iterate>
                                  <p:childTnLst>
                                    <p:set>
                                      <p:cBhvr>
                                        <p:cTn id="79" fill="hold"/>
                                        <p:tgtEl>
                                          <p:spTgt spid="1370">
                                            <p:txEl>
                                              <p:pRg st="11" end="11"/>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Class="entr" nodeType="clickEffect" presetSubtype="0" presetID="1" grpId="1" fill="hold">
                                  <p:stCondLst>
                                    <p:cond delay="0"/>
                                  </p:stCondLst>
                                  <p:iterate type="el" backwards="0">
                                    <p:tmAbs val="0"/>
                                  </p:iterate>
                                  <p:childTnLst>
                                    <p:set>
                                      <p:cBhvr>
                                        <p:cTn id="83" fill="hold"/>
                                        <p:tgtEl>
                                          <p:spTgt spid="1370">
                                            <p:txEl>
                                              <p:pRg st="12" end="12"/>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Class="entr" nodeType="clickEffect" presetSubtype="0" presetID="1" grpId="1" fill="hold">
                                  <p:stCondLst>
                                    <p:cond delay="0"/>
                                  </p:stCondLst>
                                  <p:iterate type="el" backwards="0">
                                    <p:tmAbs val="0"/>
                                  </p:iterate>
                                  <p:childTnLst>
                                    <p:set>
                                      <p:cBhvr>
                                        <p:cTn id="87" fill="hold"/>
                                        <p:tgtEl>
                                          <p:spTgt spid="1370">
                                            <p:txEl>
                                              <p:pRg st="13" end="13"/>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Class="entr" nodeType="clickEffect" presetSubtype="0" presetID="1" grpId="1" fill="hold">
                                  <p:stCondLst>
                                    <p:cond delay="0"/>
                                  </p:stCondLst>
                                  <p:iterate type="el" backwards="0">
                                    <p:tmAbs val="0"/>
                                  </p:iterate>
                                  <p:childTnLst>
                                    <p:set>
                                      <p:cBhvr>
                                        <p:cTn id="91" fill="hold"/>
                                        <p:tgtEl>
                                          <p:spTgt spid="1370">
                                            <p:txEl>
                                              <p:pRg st="14" end="14"/>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Class="entr" nodeType="clickEffect" presetSubtype="0" presetID="1" grpId="1" fill="hold">
                                  <p:stCondLst>
                                    <p:cond delay="0"/>
                                  </p:stCondLst>
                                  <p:iterate type="el" backwards="0">
                                    <p:tmAbs val="0"/>
                                  </p:iterate>
                                  <p:childTnLst>
                                    <p:set>
                                      <p:cBhvr>
                                        <p:cTn id="95" fill="hold"/>
                                        <p:tgtEl>
                                          <p:spTgt spid="1370">
                                            <p:txEl>
                                              <p:pRg st="15" end="15"/>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Class="entr" nodeType="clickEffect" presetSubtype="0" presetID="1" grpId="1" fill="hold">
                                  <p:stCondLst>
                                    <p:cond delay="0"/>
                                  </p:stCondLst>
                                  <p:iterate type="el" backwards="0">
                                    <p:tmAbs val="0"/>
                                  </p:iterate>
                                  <p:childTnLst>
                                    <p:set>
                                      <p:cBhvr>
                                        <p:cTn id="99" fill="hold"/>
                                        <p:tgtEl>
                                          <p:spTgt spid="1370">
                                            <p:txEl>
                                              <p:pRg st="16" end="16"/>
                                            </p:txEl>
                                          </p:spTgt>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Class="entr" nodeType="clickEffect" presetSubtype="0" presetID="1" grpId="1" fill="hold">
                                  <p:stCondLst>
                                    <p:cond delay="0"/>
                                  </p:stCondLst>
                                  <p:iterate type="el" backwards="0">
                                    <p:tmAbs val="0"/>
                                  </p:iterate>
                                  <p:childTnLst>
                                    <p:set>
                                      <p:cBhvr>
                                        <p:cTn id="103" fill="hold"/>
                                        <p:tgtEl>
                                          <p:spTgt spid="1370">
                                            <p:txEl>
                                              <p:pRg st="17" end="17"/>
                                            </p:txEl>
                                          </p:spTgt>
                                        </p:tgtEl>
                                        <p:attrNameLst>
                                          <p:attrName>style.visibility</p:attrName>
                                        </p:attrNameLst>
                                      </p:cBhvr>
                                      <p:to>
                                        <p:strVal val="visible"/>
                                      </p:to>
                                    </p:set>
                                  </p:childTnLst>
                                </p:cTn>
                              </p:par>
                            </p:childTnLst>
                          </p:cTn>
                        </p:par>
                        <p:par>
                          <p:cTn id="104" fill="hold">
                            <p:stCondLst>
                              <p:cond delay="0"/>
                            </p:stCondLst>
                            <p:childTnLst>
                              <p:par>
                                <p:cTn id="105" presetClass="entr" nodeType="afterEffect" presetSubtype="0" presetID="1" grpId="1" fill="hold">
                                  <p:stCondLst>
                                    <p:cond delay="0"/>
                                  </p:stCondLst>
                                  <p:iterate type="el" backwards="0">
                                    <p:tmAbs val="0"/>
                                  </p:iterate>
                                  <p:childTnLst>
                                    <p:set>
                                      <p:cBhvr>
                                        <p:cTn id="106" fill="hold"/>
                                        <p:tgtEl>
                                          <p:spTgt spid="1370">
                                            <p:txEl>
                                              <p:pRg st="18" end="18"/>
                                            </p:txEl>
                                          </p:spTgt>
                                        </p:tgtEl>
                                        <p:attrNameLst>
                                          <p:attrName>style.visibility</p:attrName>
                                        </p:attrNameLst>
                                      </p:cBhvr>
                                      <p:to>
                                        <p:strVal val="visible"/>
                                      </p:to>
                                    </p:set>
                                  </p:childTnLst>
                                </p:cTn>
                              </p:par>
                            </p:childTnLst>
                          </p:cTn>
                        </p:par>
                        <p:par>
                          <p:cTn id="107" fill="hold">
                            <p:stCondLst>
                              <p:cond delay="0"/>
                            </p:stCondLst>
                            <p:childTnLst>
                              <p:par>
                                <p:cTn id="108" presetClass="entr" nodeType="afterEffect" presetSubtype="0" presetID="1" grpId="1" fill="hold">
                                  <p:stCondLst>
                                    <p:cond delay="0"/>
                                  </p:stCondLst>
                                  <p:iterate type="el" backwards="0">
                                    <p:tmAbs val="0"/>
                                  </p:iterate>
                                  <p:childTnLst>
                                    <p:set>
                                      <p:cBhvr>
                                        <p:cTn id="109" fill="hold"/>
                                        <p:tgtEl>
                                          <p:spTgt spid="1370">
                                            <p:txEl>
                                              <p:pRg st="19" end="19"/>
                                            </p:txEl>
                                          </p:spTgt>
                                        </p:tgtEl>
                                        <p:attrNameLst>
                                          <p:attrName>style.visibility</p:attrName>
                                        </p:attrNameLst>
                                      </p:cBhvr>
                                      <p:to>
                                        <p:strVal val="visible"/>
                                      </p:to>
                                    </p:set>
                                  </p:childTnLst>
                                </p:cTn>
                              </p:par>
                            </p:childTnLst>
                          </p:cTn>
                        </p:par>
                        <p:par>
                          <p:cTn id="110" fill="hold">
                            <p:stCondLst>
                              <p:cond delay="0"/>
                            </p:stCondLst>
                            <p:childTnLst>
                              <p:par>
                                <p:cTn id="111" presetClass="entr" nodeType="afterEffect" presetSubtype="0" presetID="1" grpId="1" fill="hold">
                                  <p:stCondLst>
                                    <p:cond delay="0"/>
                                  </p:stCondLst>
                                  <p:iterate type="el" backwards="0">
                                    <p:tmAbs val="0"/>
                                  </p:iterate>
                                  <p:childTnLst>
                                    <p:set>
                                      <p:cBhvr>
                                        <p:cTn id="112" fill="hold"/>
                                        <p:tgtEl>
                                          <p:spTgt spid="1370">
                                            <p:txEl>
                                              <p:pRg st="20" end="20"/>
                                            </p:txEl>
                                          </p:spTgt>
                                        </p:tgtEl>
                                        <p:attrNameLst>
                                          <p:attrName>style.visibility</p:attrName>
                                        </p:attrNameLst>
                                      </p:cBhvr>
                                      <p:to>
                                        <p:strVal val="visible"/>
                                      </p:to>
                                    </p:set>
                                  </p:childTnLst>
                                </p:cTn>
                              </p:par>
                            </p:childTnLst>
                          </p:cTn>
                        </p:par>
                        <p:par>
                          <p:cTn id="113" fill="hold">
                            <p:stCondLst>
                              <p:cond delay="0"/>
                            </p:stCondLst>
                            <p:childTnLst>
                              <p:par>
                                <p:cTn id="114" presetClass="entr" nodeType="afterEffect" presetSubtype="0" presetID="1" grpId="12" fill="hold">
                                  <p:stCondLst>
                                    <p:cond delay="0"/>
                                  </p:stCondLst>
                                  <p:iterate type="el" backwards="0">
                                    <p:tmAbs val="0"/>
                                  </p:iterate>
                                  <p:childTnLst>
                                    <p:set>
                                      <p:cBhvr>
                                        <p:cTn id="115" fill="hold"/>
                                        <p:tgtEl>
                                          <p:spTgt spid="1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78" grpId="7"/>
      <p:bldP build="whole" bldLvl="1" animBg="1" rev="0" advAuto="0" spid="1380" grpId="5"/>
      <p:bldP build="whole" bldLvl="1" animBg="1" rev="0" advAuto="0" spid="1371" grpId="12"/>
      <p:bldP build="whole" bldLvl="1" animBg="1" rev="0" advAuto="0" spid="1376" grpId="9"/>
      <p:bldP build="whole" bldLvl="1" animBg="1" rev="0" advAuto="0" spid="1373" grpId="2"/>
      <p:bldP build="whole" bldLvl="1" animBg="1" rev="0" advAuto="0" spid="1372" grpId="10"/>
      <p:bldP build="whole" bldLvl="1" animBg="1" rev="0" advAuto="0" spid="1374" grpId="8"/>
      <p:bldP build="whole" bldLvl="1" animBg="1" rev="0" advAuto="0" spid="1375" grpId="11"/>
      <p:bldP build="whole" bldLvl="1" animBg="1" rev="0" advAuto="0" spid="1377" grpId="6"/>
      <p:bldP build="whole" bldLvl="1" animBg="1" rev="0" advAuto="0" spid="1379" grpId="3"/>
      <p:bldP build="p" bldLvl="5" animBg="1" rev="0" advAuto="0" spid="1370" grpId="1"/>
      <p:bldP build="whole" bldLvl="1" animBg="1" rev="0" advAuto="0" spid="1381" grpId="4"/>
    </p:bldLst>
  </p:timing>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3" name="Exercises"/>
          <p:cNvSpPr txBox="1"/>
          <p:nvPr>
            <p:ph type="title"/>
          </p:nvPr>
        </p:nvSpPr>
        <p:spPr>
          <a:xfrm>
            <a:off x="1206498" y="-613939"/>
            <a:ext cx="21971004" cy="4648201"/>
          </a:xfrm>
          <a:prstGeom prst="rect">
            <a:avLst/>
          </a:prstGeom>
        </p:spPr>
        <p:txBody>
          <a:bodyPr/>
          <a:lstStyle/>
          <a:p>
            <a:pPr/>
            <a:r>
              <a:t>Exercises</a:t>
            </a:r>
          </a:p>
        </p:txBody>
      </p:sp>
      <p:pic>
        <p:nvPicPr>
          <p:cNvPr id="1384" name="Image" descr="Image"/>
          <p:cNvPicPr>
            <a:picLocks noChangeAspect="1"/>
          </p:cNvPicPr>
          <p:nvPr/>
        </p:nvPicPr>
        <p:blipFill>
          <a:blip r:embed="rId2">
            <a:extLst/>
          </a:blip>
          <a:stretch>
            <a:fillRect/>
          </a:stretch>
        </p:blipFill>
        <p:spPr>
          <a:xfrm>
            <a:off x="10906662" y="2489200"/>
            <a:ext cx="12730676" cy="9484699"/>
          </a:xfrm>
          <a:prstGeom prst="rect">
            <a:avLst/>
          </a:prstGeom>
          <a:ln w="12700">
            <a:miter lim="400000"/>
          </a:ln>
        </p:spPr>
      </p:pic>
      <p:sp>
        <p:nvSpPr>
          <p:cNvPr id="1385" name="1. Research Question / Estimand…"/>
          <p:cNvSpPr txBox="1"/>
          <p:nvPr/>
        </p:nvSpPr>
        <p:spPr>
          <a:xfrm>
            <a:off x="872560" y="3587642"/>
            <a:ext cx="8999496" cy="100997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FFFFFF"/>
                </a:solidFill>
              </a:defRPr>
            </a:pPr>
            <a:r>
              <a:t>1. Research Question / Estimand</a:t>
            </a:r>
          </a:p>
          <a:p>
            <a:pPr algn="l">
              <a:defRPr sz="3500">
                <a:solidFill>
                  <a:srgbClr val="FFFFFF"/>
                </a:solidFill>
              </a:defRPr>
            </a:pPr>
          </a:p>
          <a:p>
            <a:pPr algn="l">
              <a:defRPr sz="3500">
                <a:solidFill>
                  <a:srgbClr val="FFFFFF"/>
                </a:solidFill>
              </a:defRPr>
            </a:pPr>
            <a:r>
              <a:t>What is the causal effect of X on Y?</a:t>
            </a:r>
          </a:p>
          <a:p>
            <a:pPr algn="l">
              <a:defRPr sz="3500">
                <a:solidFill>
                  <a:srgbClr val="FFFFFF"/>
                </a:solidFill>
              </a:defRPr>
            </a:pPr>
          </a:p>
          <a:p>
            <a:pPr algn="l">
              <a:defRPr sz="3500">
                <a:solidFill>
                  <a:srgbClr val="FFFFFF"/>
                </a:solidFill>
              </a:defRPr>
            </a:pPr>
            <a14:m>
              <m:oMathPara>
                <m:oMathParaPr>
                  <m:jc m:val="left"/>
                </m:oMathParaPr>
                <m:oMath>
                  <m:r>
                    <a:rPr xmlns:a="http://schemas.openxmlformats.org/drawingml/2006/main" sz="4200" i="1">
                      <a:solidFill>
                        <a:srgbClr val="FEFFFE"/>
                      </a:solidFill>
                      <a:latin typeface="Cambria Math" panose="02040503050406030204" pitchFamily="18" charset="0"/>
                    </a:rPr>
                    <m:t>τ</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1</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0</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oMath>
              </m:oMathPara>
            </a14:m>
          </a:p>
          <a:p>
            <a:pPr algn="l">
              <a:defRPr sz="3500">
                <a:solidFill>
                  <a:srgbClr val="FFFFFF"/>
                </a:solidFill>
              </a:defRPr>
            </a:pPr>
          </a:p>
          <a:p>
            <a:pPr algn="l">
              <a:defRPr sz="3500">
                <a:solidFill>
                  <a:srgbClr val="FFFFFF"/>
                </a:solidFill>
              </a:defRPr>
            </a:pPr>
          </a:p>
          <a:p>
            <a:pPr algn="l">
              <a:defRPr sz="3500">
                <a:solidFill>
                  <a:srgbClr val="FFFFFF"/>
                </a:solidFill>
              </a:defRPr>
            </a:pPr>
            <a:r>
              <a:t>2. (For us!) Specify the adjustment/identification formula and regression equation for each graph which facilitates unbiased estimation of the estimand by blocking backdoor paths</a:t>
            </a:r>
          </a:p>
          <a:p>
            <a:pPr algn="l">
              <a:defRPr sz="3500">
                <a:solidFill>
                  <a:srgbClr val="FFFFFF"/>
                </a:solidFill>
              </a:defRPr>
            </a:pPr>
          </a:p>
          <a:p>
            <a:pPr algn="l">
              <a:defRPr sz="3500">
                <a:solidFill>
                  <a:srgbClr val="FFFFFF"/>
                </a:solidFill>
              </a:defRPr>
            </a:pPr>
          </a:p>
          <a:p>
            <a:pPr algn="l">
              <a:defRPr sz="3500">
                <a:solidFill>
                  <a:srgbClr val="FFFFFF"/>
                </a:solidFill>
              </a:defRPr>
            </a:pPr>
          </a:p>
          <a:p>
            <a:pPr algn="l">
              <a:defRPr sz="3500">
                <a:solidFill>
                  <a:srgbClr val="FFFFFF"/>
                </a:solidFill>
              </a:defRPr>
            </a:pPr>
          </a:p>
          <a:p>
            <a:pPr algn="l">
              <a:defRPr sz="3500">
                <a:solidFill>
                  <a:srgbClr val="FFFFFF"/>
                </a:solidFill>
              </a:defRPr>
            </a:pPr>
          </a:p>
          <a:p>
            <a:pPr algn="l">
              <a:defRPr sz="3500">
                <a:solidFill>
                  <a:srgbClr val="FFFFFF"/>
                </a:solidFill>
              </a:defRPr>
            </a:pPr>
          </a:p>
        </p:txBody>
      </p:sp>
      <p:sp>
        <p:nvSpPr>
          <p:cNvPr id="1386" name="Text"/>
          <p:cNvSpPr txBox="1"/>
          <p:nvPr/>
        </p:nvSpPr>
        <p:spPr>
          <a:xfrm>
            <a:off x="702876" y="10102722"/>
            <a:ext cx="127001" cy="1130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85" grpId="1"/>
      <p:bldP build="whole" bldLvl="1" animBg="1" rev="0" advAuto="0" spid="1386" grpId="2"/>
    </p:bldLst>
  </p:timing>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8" name="DAGs - Other Variables"/>
          <p:cNvSpPr txBox="1"/>
          <p:nvPr>
            <p:ph type="title"/>
          </p:nvPr>
        </p:nvSpPr>
        <p:spPr>
          <a:xfrm>
            <a:off x="990073" y="759575"/>
            <a:ext cx="21971001" cy="1435101"/>
          </a:xfrm>
          <a:prstGeom prst="rect">
            <a:avLst/>
          </a:prstGeom>
        </p:spPr>
        <p:txBody>
          <a:bodyPr/>
          <a:lstStyle/>
          <a:p>
            <a:pPr/>
            <a:r>
              <a:t>DAGs - Other Variables</a:t>
            </a:r>
          </a:p>
        </p:txBody>
      </p:sp>
      <p:pic>
        <p:nvPicPr>
          <p:cNvPr id="1389" name="Screenshot 2022-09-20 at 12.45.09.png" descr="Screenshot 2022-09-20 at 12.45.09.png"/>
          <p:cNvPicPr>
            <a:picLocks noChangeAspect="1"/>
          </p:cNvPicPr>
          <p:nvPr/>
        </p:nvPicPr>
        <p:blipFill>
          <a:blip r:embed="rId2">
            <a:extLst/>
          </a:blip>
          <a:stretch>
            <a:fillRect/>
          </a:stretch>
        </p:blipFill>
        <p:spPr>
          <a:xfrm>
            <a:off x="4769929" y="3612707"/>
            <a:ext cx="14844142" cy="8370757"/>
          </a:xfrm>
          <a:prstGeom prst="rect">
            <a:avLst/>
          </a:prstGeom>
          <a:ln w="12700">
            <a:miter lim="400000"/>
          </a:ln>
        </p:spPr>
      </p:pic>
      <p:sp>
        <p:nvSpPr>
          <p:cNvPr id="1390" name="These we want to adjust for (to block the backdoor path)"/>
          <p:cNvSpPr txBox="1"/>
          <p:nvPr/>
        </p:nvSpPr>
        <p:spPr>
          <a:xfrm>
            <a:off x="12964314" y="2598764"/>
            <a:ext cx="11351705"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These we want to adjust for (to block the backdoor path)</a:t>
            </a:r>
          </a:p>
        </p:txBody>
      </p:sp>
      <p:sp>
        <p:nvSpPr>
          <p:cNvPr id="1391" name="These we &lt;shouldn’t&gt; adjust for (if we do, we open a backdoor path)"/>
          <p:cNvSpPr txBox="1"/>
          <p:nvPr/>
        </p:nvSpPr>
        <p:spPr>
          <a:xfrm>
            <a:off x="3080858" y="12758311"/>
            <a:ext cx="13827570"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These we &lt;shouldn’t&gt; adjust for (if we do, we </a:t>
            </a:r>
            <a:r>
              <a:rPr b="1"/>
              <a:t>open </a:t>
            </a:r>
            <a:r>
              <a:t>a backdoor path)</a:t>
            </a:r>
          </a:p>
        </p:txBody>
      </p:sp>
      <p:sp>
        <p:nvSpPr>
          <p:cNvPr id="1392" name="Line"/>
          <p:cNvSpPr/>
          <p:nvPr/>
        </p:nvSpPr>
        <p:spPr>
          <a:xfrm flipH="1">
            <a:off x="13223123" y="3412197"/>
            <a:ext cx="2147087" cy="597728"/>
          </a:xfrm>
          <a:prstGeom prst="line">
            <a:avLst/>
          </a:prstGeom>
          <a:ln w="25400">
            <a:solidFill>
              <a:srgbClr val="000000"/>
            </a:solidFill>
            <a:miter lim="400000"/>
            <a:tailEnd type="triangle"/>
          </a:ln>
        </p:spPr>
        <p:txBody>
          <a:bodyPr lIns="50800" tIns="50800" rIns="50800" bIns="50800" anchor="ctr"/>
          <a:lstStyle/>
          <a:p>
            <a:pPr/>
          </a:p>
        </p:txBody>
      </p:sp>
      <p:sp>
        <p:nvSpPr>
          <p:cNvPr id="1393" name="Line"/>
          <p:cNvSpPr/>
          <p:nvPr/>
        </p:nvSpPr>
        <p:spPr>
          <a:xfrm flipV="1">
            <a:off x="9424599" y="11918137"/>
            <a:ext cx="1837258" cy="840230"/>
          </a:xfrm>
          <a:prstGeom prst="line">
            <a:avLst/>
          </a:prstGeom>
          <a:ln w="25400">
            <a:solidFill>
              <a:srgbClr val="000000"/>
            </a:solidFill>
            <a:miter lim="400000"/>
            <a:tailEnd type="triangle"/>
          </a:ln>
        </p:spPr>
        <p:txBody>
          <a:bodyPr lIns="50800" tIns="50800" rIns="50800" bIns="50800" anchor="ctr"/>
          <a:lstStyle/>
          <a:p>
            <a:pPr/>
          </a:p>
        </p:txBody>
      </p:sp>
      <p:sp>
        <p:nvSpPr>
          <p:cNvPr id="1394" name="Rectangle"/>
          <p:cNvSpPr/>
          <p:nvPr/>
        </p:nvSpPr>
        <p:spPr>
          <a:xfrm>
            <a:off x="10498917" y="3625887"/>
            <a:ext cx="2666437" cy="1493284"/>
          </a:xfrm>
          <a:prstGeom prst="rect">
            <a:avLst/>
          </a:prstGeom>
          <a:ln w="508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95" name="Rectangle"/>
          <p:cNvSpPr/>
          <p:nvPr/>
        </p:nvSpPr>
        <p:spPr>
          <a:xfrm>
            <a:off x="10642355" y="10359142"/>
            <a:ext cx="2666438" cy="1493284"/>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96" name="Rectangle"/>
          <p:cNvSpPr/>
          <p:nvPr/>
        </p:nvSpPr>
        <p:spPr>
          <a:xfrm>
            <a:off x="14611012" y="5887916"/>
            <a:ext cx="3096659" cy="1493284"/>
          </a:xfrm>
          <a:prstGeom prst="rect">
            <a:avLst/>
          </a:prstGeom>
          <a:ln w="508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97" name="Rectangle"/>
          <p:cNvSpPr/>
          <p:nvPr/>
        </p:nvSpPr>
        <p:spPr>
          <a:xfrm>
            <a:off x="419066" y="3278735"/>
            <a:ext cx="992987" cy="559055"/>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98" name="Rectangle"/>
          <p:cNvSpPr/>
          <p:nvPr/>
        </p:nvSpPr>
        <p:spPr>
          <a:xfrm>
            <a:off x="419066" y="4093002"/>
            <a:ext cx="992987" cy="559055"/>
          </a:xfrm>
          <a:prstGeom prst="rect">
            <a:avLst/>
          </a:prstGeom>
          <a:ln w="508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399" name="Rectangle"/>
          <p:cNvSpPr/>
          <p:nvPr/>
        </p:nvSpPr>
        <p:spPr>
          <a:xfrm>
            <a:off x="419066" y="4907268"/>
            <a:ext cx="992987" cy="559055"/>
          </a:xfrm>
          <a:prstGeom prst="rect">
            <a:avLst/>
          </a:prstGeom>
          <a:ln w="50800">
            <a:solidFill>
              <a:schemeClr val="accent4">
                <a:hueOff val="-476017"/>
                <a:lumOff val="-100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400" name="DON’T control"/>
          <p:cNvSpPr txBox="1"/>
          <p:nvPr/>
        </p:nvSpPr>
        <p:spPr>
          <a:xfrm>
            <a:off x="1779131" y="3255703"/>
            <a:ext cx="296310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DON’T control</a:t>
            </a:r>
          </a:p>
        </p:txBody>
      </p:sp>
      <p:sp>
        <p:nvSpPr>
          <p:cNvPr id="1401" name="DO control"/>
          <p:cNvSpPr txBox="1"/>
          <p:nvPr/>
        </p:nvSpPr>
        <p:spPr>
          <a:xfrm>
            <a:off x="1779131" y="4067602"/>
            <a:ext cx="2263458"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DO control</a:t>
            </a:r>
          </a:p>
        </p:txBody>
      </p:sp>
      <p:sp>
        <p:nvSpPr>
          <p:cNvPr id="1402" name="Optional control"/>
          <p:cNvSpPr txBox="1"/>
          <p:nvPr/>
        </p:nvSpPr>
        <p:spPr>
          <a:xfrm>
            <a:off x="1779131" y="4881868"/>
            <a:ext cx="329247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Optional control</a:t>
            </a:r>
          </a:p>
        </p:txBody>
      </p:sp>
      <p:sp>
        <p:nvSpPr>
          <p:cNvPr id="1403" name="Rectangle"/>
          <p:cNvSpPr/>
          <p:nvPr/>
        </p:nvSpPr>
        <p:spPr>
          <a:xfrm>
            <a:off x="16606094" y="8820112"/>
            <a:ext cx="3534960" cy="2320100"/>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404" name="Rectangle"/>
          <p:cNvSpPr/>
          <p:nvPr/>
        </p:nvSpPr>
        <p:spPr>
          <a:xfrm>
            <a:off x="10424520" y="6579106"/>
            <a:ext cx="2991734" cy="2056143"/>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405" name="Rectangle"/>
          <p:cNvSpPr/>
          <p:nvPr/>
        </p:nvSpPr>
        <p:spPr>
          <a:xfrm>
            <a:off x="4388638" y="8262420"/>
            <a:ext cx="2991734" cy="2056142"/>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406" name="Line"/>
          <p:cNvSpPr/>
          <p:nvPr/>
        </p:nvSpPr>
        <p:spPr>
          <a:xfrm flipH="1">
            <a:off x="16012614" y="5188933"/>
            <a:ext cx="2147088" cy="597728"/>
          </a:xfrm>
          <a:prstGeom prst="line">
            <a:avLst/>
          </a:prstGeom>
          <a:ln w="25400">
            <a:solidFill>
              <a:srgbClr val="000000"/>
            </a:solidFill>
            <a:miter lim="400000"/>
            <a:tailEnd type="triangle"/>
          </a:ln>
        </p:spPr>
        <p:txBody>
          <a:bodyPr lIns="50800" tIns="50800" rIns="50800" bIns="50800" anchor="ctr"/>
          <a:lstStyle/>
          <a:p>
            <a:pPr/>
          </a:p>
        </p:txBody>
      </p:sp>
      <p:sp>
        <p:nvSpPr>
          <p:cNvPr id="1407" name="These can help us tighten our estimates"/>
          <p:cNvSpPr txBox="1"/>
          <p:nvPr/>
        </p:nvSpPr>
        <p:spPr>
          <a:xfrm>
            <a:off x="15443413" y="4517017"/>
            <a:ext cx="8035291"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These can help us tighten our estimates</a:t>
            </a:r>
          </a:p>
        </p:txBody>
      </p:sp>
      <p:sp>
        <p:nvSpPr>
          <p:cNvPr id="1408" name="Line"/>
          <p:cNvSpPr/>
          <p:nvPr/>
        </p:nvSpPr>
        <p:spPr>
          <a:xfrm flipH="1">
            <a:off x="19018532" y="8140667"/>
            <a:ext cx="877361" cy="1264008"/>
          </a:xfrm>
          <a:prstGeom prst="line">
            <a:avLst/>
          </a:prstGeom>
          <a:ln w="25400">
            <a:solidFill>
              <a:srgbClr val="000000"/>
            </a:solidFill>
            <a:miter lim="400000"/>
            <a:tailEnd type="triangle"/>
          </a:ln>
        </p:spPr>
        <p:txBody>
          <a:bodyPr lIns="50800" tIns="50800" rIns="50800" bIns="50800" anchor="ctr"/>
          <a:lstStyle/>
          <a:p>
            <a:pPr/>
          </a:p>
        </p:txBody>
      </p:sp>
      <p:sp>
        <p:nvSpPr>
          <p:cNvPr id="1409" name="These ‘steal’ variance"/>
          <p:cNvSpPr txBox="1"/>
          <p:nvPr/>
        </p:nvSpPr>
        <p:spPr>
          <a:xfrm>
            <a:off x="18465415" y="7449213"/>
            <a:ext cx="559692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These ‘steal’ variance</a:t>
            </a:r>
          </a:p>
        </p:txBody>
      </p:sp>
      <p:sp>
        <p:nvSpPr>
          <p:cNvPr id="1410" name="Line"/>
          <p:cNvSpPr/>
          <p:nvPr/>
        </p:nvSpPr>
        <p:spPr>
          <a:xfrm>
            <a:off x="4573343" y="7518804"/>
            <a:ext cx="540959" cy="935679"/>
          </a:xfrm>
          <a:prstGeom prst="line">
            <a:avLst/>
          </a:prstGeom>
          <a:ln w="25400">
            <a:solidFill>
              <a:srgbClr val="000000"/>
            </a:solidFill>
            <a:miter lim="400000"/>
            <a:tailEnd type="triangle"/>
          </a:ln>
        </p:spPr>
        <p:txBody>
          <a:bodyPr lIns="50800" tIns="50800" rIns="50800" bIns="50800" anchor="ctr"/>
          <a:lstStyle/>
          <a:p>
            <a:pPr/>
          </a:p>
        </p:txBody>
      </p:sp>
      <p:sp>
        <p:nvSpPr>
          <p:cNvPr id="1411" name="These ‘steal’ variance"/>
          <p:cNvSpPr txBox="1"/>
          <p:nvPr/>
        </p:nvSpPr>
        <p:spPr>
          <a:xfrm>
            <a:off x="2697052" y="6869773"/>
            <a:ext cx="559692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These ‘steal’ variance</a:t>
            </a:r>
          </a:p>
        </p:txBody>
      </p:sp>
      <p:sp>
        <p:nvSpPr>
          <p:cNvPr id="1412" name="Line"/>
          <p:cNvSpPr/>
          <p:nvPr/>
        </p:nvSpPr>
        <p:spPr>
          <a:xfrm flipH="1">
            <a:off x="7360218" y="3558014"/>
            <a:ext cx="243798" cy="968919"/>
          </a:xfrm>
          <a:prstGeom prst="line">
            <a:avLst/>
          </a:prstGeom>
          <a:ln w="25400">
            <a:solidFill>
              <a:srgbClr val="000000"/>
            </a:solidFill>
            <a:miter lim="400000"/>
            <a:tailEnd type="triangle"/>
          </a:ln>
        </p:spPr>
        <p:txBody>
          <a:bodyPr lIns="50800" tIns="50800" rIns="50800" bIns="50800" anchor="ctr"/>
          <a:lstStyle/>
          <a:p>
            <a:pPr/>
          </a:p>
        </p:txBody>
      </p:sp>
      <p:sp>
        <p:nvSpPr>
          <p:cNvPr id="1413" name="These are unrelated"/>
          <p:cNvSpPr txBox="1"/>
          <p:nvPr/>
        </p:nvSpPr>
        <p:spPr>
          <a:xfrm>
            <a:off x="5727723" y="2908983"/>
            <a:ext cx="559692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These are unrelated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9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39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393"/>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39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406"/>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40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408"/>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40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1410"/>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0" fill="hold">
                                  <p:stCondLst>
                                    <p:cond delay="0"/>
                                  </p:stCondLst>
                                  <p:iterate type="el" backwards="0">
                                    <p:tmAbs val="0"/>
                                  </p:iterate>
                                  <p:childTnLst>
                                    <p:set>
                                      <p:cBhvr>
                                        <p:cTn id="37" fill="hold"/>
                                        <p:tgtEl>
                                          <p:spTgt spid="141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1" fill="hold">
                                  <p:stCondLst>
                                    <p:cond delay="0"/>
                                  </p:stCondLst>
                                  <p:iterate type="el" backwards="0">
                                    <p:tmAbs val="0"/>
                                  </p:iterate>
                                  <p:childTnLst>
                                    <p:set>
                                      <p:cBhvr>
                                        <p:cTn id="41" fill="hold"/>
                                        <p:tgtEl>
                                          <p:spTgt spid="1412"/>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2" fill="hold">
                                  <p:stCondLst>
                                    <p:cond delay="0"/>
                                  </p:stCondLst>
                                  <p:iterate type="el" backwards="0">
                                    <p:tmAbs val="0"/>
                                  </p:iterate>
                                  <p:childTnLst>
                                    <p:set>
                                      <p:cBhvr>
                                        <p:cTn id="44" fill="hold"/>
                                        <p:tgtEl>
                                          <p:spTgt spid="1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08" grpId="7"/>
      <p:bldP build="whole" bldLvl="1" animBg="1" rev="0" advAuto="0" spid="1406" grpId="5"/>
      <p:bldP build="whole" bldLvl="1" animBg="1" rev="0" advAuto="0" spid="1392" grpId="2"/>
      <p:bldP build="whole" bldLvl="1" animBg="1" rev="0" advAuto="0" spid="1413" grpId="12"/>
      <p:bldP build="whole" bldLvl="1" animBg="1" rev="0" advAuto="0" spid="1390" grpId="1"/>
      <p:bldP build="whole" bldLvl="1" animBg="1" rev="0" advAuto="0" spid="1411" grpId="10"/>
      <p:bldP build="whole" bldLvl="1" animBg="1" rev="0" advAuto="0" spid="1409" grpId="8"/>
      <p:bldP build="whole" bldLvl="1" animBg="1" rev="0" advAuto="0" spid="1407" grpId="6"/>
      <p:bldP build="whole" bldLvl="1" animBg="1" rev="0" advAuto="0" spid="1393" grpId="3"/>
      <p:bldP build="whole" bldLvl="1" animBg="1" rev="0" advAuto="0" spid="1412" grpId="11"/>
      <p:bldP build="whole" bldLvl="1" animBg="1" rev="0" advAuto="0" spid="1391" grpId="4"/>
      <p:bldP build="whole" bldLvl="1" animBg="1" rev="0" advAuto="0" spid="1410" grpId="9"/>
    </p:bldLst>
  </p:timing>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5" name="Assumptions"/>
          <p:cNvSpPr txBox="1"/>
          <p:nvPr>
            <p:ph type="title"/>
          </p:nvPr>
        </p:nvSpPr>
        <p:spPr>
          <a:xfrm>
            <a:off x="6520960" y="4533900"/>
            <a:ext cx="21971004" cy="4648200"/>
          </a:xfrm>
          <a:prstGeom prst="rect">
            <a:avLst/>
          </a:prstGeom>
        </p:spPr>
        <p:txBody>
          <a:bodyPr/>
          <a:lstStyle/>
          <a:p>
            <a:pPr/>
            <a:r>
              <a:t>Assumptions</a:t>
            </a:r>
          </a:p>
        </p:txBody>
      </p:sp>
      <p:sp>
        <p:nvSpPr>
          <p:cNvPr id="1416" name="Be clear about them!"/>
          <p:cNvSpPr txBox="1"/>
          <p:nvPr/>
        </p:nvSpPr>
        <p:spPr>
          <a:xfrm>
            <a:off x="18188145" y="8020763"/>
            <a:ext cx="5025241" cy="464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lvl1pPr algn="l">
              <a:lnSpc>
                <a:spcPct val="80000"/>
              </a:lnSpc>
              <a:defRPr spc="-119" sz="6000">
                <a:solidFill>
                  <a:srgbClr val="FFFFFF"/>
                </a:solidFill>
                <a:latin typeface="Helvetica Neue Medium"/>
                <a:ea typeface="Helvetica Neue Medium"/>
                <a:cs typeface="Helvetica Neue Medium"/>
                <a:sym typeface="Helvetica Neue Medium"/>
              </a:defRPr>
            </a:lvl1pPr>
          </a:lstStyle>
          <a:p>
            <a:pPr/>
            <a:r>
              <a:t>Be clear about them!</a:t>
            </a:r>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8" name="DAGs - Mediation"/>
          <p:cNvSpPr txBox="1"/>
          <p:nvPr>
            <p:ph type="title"/>
          </p:nvPr>
        </p:nvSpPr>
        <p:spPr>
          <a:xfrm>
            <a:off x="990073" y="759575"/>
            <a:ext cx="21971001" cy="1435101"/>
          </a:xfrm>
          <a:prstGeom prst="rect">
            <a:avLst/>
          </a:prstGeom>
        </p:spPr>
        <p:txBody>
          <a:bodyPr/>
          <a:lstStyle/>
          <a:p>
            <a:pPr/>
            <a:r>
              <a:t>DAGs - Mediation</a:t>
            </a:r>
          </a:p>
        </p:txBody>
      </p:sp>
      <p:sp>
        <p:nvSpPr>
          <p:cNvPr id="1419" name="T"/>
          <p:cNvSpPr txBox="1"/>
          <p:nvPr/>
        </p:nvSpPr>
        <p:spPr>
          <a:xfrm>
            <a:off x="14821014" y="9006380"/>
            <a:ext cx="2353714"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T</a:t>
            </a:r>
          </a:p>
        </p:txBody>
      </p:sp>
      <p:sp>
        <p:nvSpPr>
          <p:cNvPr id="1420" name="Y"/>
          <p:cNvSpPr txBox="1"/>
          <p:nvPr/>
        </p:nvSpPr>
        <p:spPr>
          <a:xfrm>
            <a:off x="21453690" y="9006380"/>
            <a:ext cx="3285279"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Y</a:t>
            </a:r>
          </a:p>
        </p:txBody>
      </p:sp>
      <p:sp>
        <p:nvSpPr>
          <p:cNvPr id="1421" name="Text"/>
          <p:cNvSpPr txBox="1"/>
          <p:nvPr/>
        </p:nvSpPr>
        <p:spPr>
          <a:xfrm>
            <a:off x="16823676" y="2948696"/>
            <a:ext cx="4172196"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1422" name="Line"/>
          <p:cNvSpPr/>
          <p:nvPr/>
        </p:nvSpPr>
        <p:spPr>
          <a:xfrm flipH="1">
            <a:off x="15509092" y="6924482"/>
            <a:ext cx="2744211" cy="1922987"/>
          </a:xfrm>
          <a:prstGeom prst="line">
            <a:avLst/>
          </a:prstGeom>
          <a:ln w="38100">
            <a:solidFill>
              <a:srgbClr val="000000"/>
            </a:solidFill>
            <a:miter lim="400000"/>
            <a:headEnd type="triangle"/>
          </a:ln>
        </p:spPr>
        <p:txBody>
          <a:bodyPr lIns="50800" tIns="50800" rIns="50800" bIns="50800" anchor="ctr"/>
          <a:lstStyle/>
          <a:p>
            <a:pPr/>
          </a:p>
        </p:txBody>
      </p:sp>
      <p:sp>
        <p:nvSpPr>
          <p:cNvPr id="1423" name="Generate exogenous noise/variation"/>
          <p:cNvSpPr txBox="1"/>
          <p:nvPr/>
        </p:nvSpPr>
        <p:spPr>
          <a:xfrm>
            <a:off x="6199282" y="4532121"/>
            <a:ext cx="5402371"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exogenous noise/variation</a:t>
            </a:r>
          </a:p>
        </p:txBody>
      </p:sp>
      <p:sp>
        <p:nvSpPr>
          <p:cNvPr id="1424" name="Generate data (linear) according to graph"/>
          <p:cNvSpPr txBox="1"/>
          <p:nvPr/>
        </p:nvSpPr>
        <p:spPr>
          <a:xfrm>
            <a:off x="5977132" y="8000121"/>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data (linear) according to graph</a:t>
            </a:r>
          </a:p>
        </p:txBody>
      </p:sp>
      <p:sp>
        <p:nvSpPr>
          <p:cNvPr id="1425" name="Run linear model with only CS and MS variables"/>
          <p:cNvSpPr txBox="1"/>
          <p:nvPr/>
        </p:nvSpPr>
        <p:spPr>
          <a:xfrm>
            <a:off x="5977132" y="10408512"/>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Run linear model with only CS and MS variables</a:t>
            </a:r>
          </a:p>
        </p:txBody>
      </p:sp>
      <p:sp>
        <p:nvSpPr>
          <p:cNvPr id="1426" name="Rectangle"/>
          <p:cNvSpPr/>
          <p:nvPr/>
        </p:nvSpPr>
        <p:spPr>
          <a:xfrm>
            <a:off x="181862" y="4013200"/>
            <a:ext cx="5470837" cy="9277542"/>
          </a:xfrm>
          <a:prstGeom prst="rect">
            <a:avLst/>
          </a:prstGeom>
          <a:ln w="50800">
            <a:solidFill>
              <a:srgbClr val="929292"/>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427" name="Line"/>
          <p:cNvSpPr/>
          <p:nvPr/>
        </p:nvSpPr>
        <p:spPr>
          <a:xfrm flipH="1">
            <a:off x="5256774" y="5097398"/>
            <a:ext cx="887913" cy="1"/>
          </a:xfrm>
          <a:prstGeom prst="line">
            <a:avLst/>
          </a:prstGeom>
          <a:ln w="25400">
            <a:solidFill>
              <a:srgbClr val="000000"/>
            </a:solidFill>
            <a:miter lim="400000"/>
            <a:tailEnd type="triangle"/>
          </a:ln>
        </p:spPr>
        <p:txBody>
          <a:bodyPr lIns="50800" tIns="50800" rIns="50800" bIns="50800" anchor="ctr"/>
          <a:lstStyle/>
          <a:p>
            <a:pPr/>
          </a:p>
        </p:txBody>
      </p:sp>
      <p:sp>
        <p:nvSpPr>
          <p:cNvPr id="1428" name="Line"/>
          <p:cNvSpPr/>
          <p:nvPr/>
        </p:nvSpPr>
        <p:spPr>
          <a:xfrm flipH="1">
            <a:off x="4720519" y="10906430"/>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1429" name="Line"/>
          <p:cNvSpPr/>
          <p:nvPr/>
        </p:nvSpPr>
        <p:spPr>
          <a:xfrm flipH="1">
            <a:off x="5256774" y="12877863"/>
            <a:ext cx="887913" cy="1"/>
          </a:xfrm>
          <a:prstGeom prst="line">
            <a:avLst/>
          </a:prstGeom>
          <a:ln w="25400">
            <a:solidFill>
              <a:srgbClr val="000000"/>
            </a:solidFill>
            <a:miter lim="400000"/>
            <a:tailEnd type="triangle"/>
          </a:ln>
        </p:spPr>
        <p:txBody>
          <a:bodyPr lIns="50800" tIns="50800" rIns="50800" bIns="50800" anchor="ctr"/>
          <a:lstStyle/>
          <a:p>
            <a:pPr/>
          </a:p>
        </p:txBody>
      </p:sp>
      <p:sp>
        <p:nvSpPr>
          <p:cNvPr id="1430" name="BP"/>
          <p:cNvSpPr txBox="1"/>
          <p:nvPr/>
        </p:nvSpPr>
        <p:spPr>
          <a:xfrm>
            <a:off x="18193905" y="6474507"/>
            <a:ext cx="3285279"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BP</a:t>
            </a:r>
          </a:p>
        </p:txBody>
      </p:sp>
      <p:sp>
        <p:nvSpPr>
          <p:cNvPr id="1431" name="Line"/>
          <p:cNvSpPr/>
          <p:nvPr/>
        </p:nvSpPr>
        <p:spPr>
          <a:xfrm flipH="1" flipV="1">
            <a:off x="19664612" y="7160603"/>
            <a:ext cx="1914874" cy="1609245"/>
          </a:xfrm>
          <a:prstGeom prst="line">
            <a:avLst/>
          </a:prstGeom>
          <a:ln w="38100">
            <a:solidFill>
              <a:srgbClr val="000000"/>
            </a:solidFill>
            <a:miter lim="400000"/>
            <a:headEnd type="triangle"/>
          </a:ln>
        </p:spPr>
        <p:txBody>
          <a:bodyPr lIns="50800" tIns="50800" rIns="50800" bIns="50800" anchor="ctr"/>
          <a:lstStyle/>
          <a:p>
            <a:pPr/>
          </a:p>
        </p:txBody>
      </p:sp>
      <p:sp>
        <p:nvSpPr>
          <p:cNvPr id="1432" name="-0.3"/>
          <p:cNvSpPr txBox="1"/>
          <p:nvPr/>
        </p:nvSpPr>
        <p:spPr>
          <a:xfrm>
            <a:off x="17905989" y="8723047"/>
            <a:ext cx="1439237"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-0.3</a:t>
            </a:r>
          </a:p>
        </p:txBody>
      </p:sp>
      <p:sp>
        <p:nvSpPr>
          <p:cNvPr id="1433" name="Line"/>
          <p:cNvSpPr/>
          <p:nvPr/>
        </p:nvSpPr>
        <p:spPr>
          <a:xfrm flipH="1">
            <a:off x="5910603" y="8865647"/>
            <a:ext cx="887912" cy="1"/>
          </a:xfrm>
          <a:prstGeom prst="line">
            <a:avLst/>
          </a:prstGeom>
          <a:ln w="25400">
            <a:solidFill>
              <a:srgbClr val="000000"/>
            </a:solidFill>
            <a:miter lim="400000"/>
            <a:tailEnd type="triangle"/>
          </a:ln>
        </p:spPr>
        <p:txBody>
          <a:bodyPr lIns="50800" tIns="50800" rIns="50800" bIns="50800" anchor="ctr"/>
          <a:lstStyle/>
          <a:p>
            <a:pPr/>
          </a:p>
        </p:txBody>
      </p:sp>
      <p:pic>
        <p:nvPicPr>
          <p:cNvPr id="1434" name="Screenshot 2022-09-20 at 10.13.51.png" descr="Screenshot 2022-09-20 at 10.13.51.png"/>
          <p:cNvPicPr>
            <a:picLocks noChangeAspect="1"/>
          </p:cNvPicPr>
          <p:nvPr/>
        </p:nvPicPr>
        <p:blipFill>
          <a:blip r:embed="rId2">
            <a:extLst/>
          </a:blip>
          <a:stretch>
            <a:fillRect/>
          </a:stretch>
        </p:blipFill>
        <p:spPr>
          <a:xfrm>
            <a:off x="16156113" y="12160313"/>
            <a:ext cx="1439237" cy="1435101"/>
          </a:xfrm>
          <a:prstGeom prst="rect">
            <a:avLst/>
          </a:prstGeom>
          <a:ln w="12700">
            <a:miter lim="400000"/>
          </a:ln>
        </p:spPr>
      </p:pic>
      <p:pic>
        <p:nvPicPr>
          <p:cNvPr id="1435" name="Screenshot 2022-09-20 at 10.15.02.png" descr="Screenshot 2022-09-20 at 10.15.02.png"/>
          <p:cNvPicPr>
            <a:picLocks noChangeAspect="1"/>
          </p:cNvPicPr>
          <p:nvPr/>
        </p:nvPicPr>
        <p:blipFill>
          <a:blip r:embed="rId3">
            <a:extLst/>
          </a:blip>
          <a:stretch>
            <a:fillRect/>
          </a:stretch>
        </p:blipFill>
        <p:spPr>
          <a:xfrm>
            <a:off x="18544812" y="12025047"/>
            <a:ext cx="1132554" cy="929925"/>
          </a:xfrm>
          <a:prstGeom prst="rect">
            <a:avLst/>
          </a:prstGeom>
          <a:ln w="12700">
            <a:miter lim="400000"/>
          </a:ln>
        </p:spPr>
      </p:pic>
      <p:sp>
        <p:nvSpPr>
          <p:cNvPr id="1436" name="Research Question:…"/>
          <p:cNvSpPr txBox="1"/>
          <p:nvPr/>
        </p:nvSpPr>
        <p:spPr>
          <a:xfrm>
            <a:off x="6081945" y="2529876"/>
            <a:ext cx="7158641" cy="1331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000">
                <a:solidFill>
                  <a:schemeClr val="accent2">
                    <a:hueOff val="-202083"/>
                    <a:satOff val="17755"/>
                    <a:lumOff val="-16089"/>
                  </a:schemeClr>
                </a:solidFill>
              </a:defRPr>
            </a:pPr>
            <a:r>
              <a:t>Research Question:</a:t>
            </a:r>
          </a:p>
          <a:p>
            <a:pPr>
              <a:defRPr b="1" sz="4000">
                <a:solidFill>
                  <a:schemeClr val="accent2">
                    <a:hueOff val="-202083"/>
                    <a:satOff val="17755"/>
                    <a:lumOff val="-16089"/>
                  </a:schemeClr>
                </a:solidFill>
              </a:defRPr>
            </a:pPr>
            <a:r>
              <a:t>T -&gt; Y    </a:t>
            </a:r>
            <a:r>
              <a:rPr i="1"/>
              <a:t>and   </a:t>
            </a:r>
            <a:r>
              <a:t>T -&gt; BP -&gt; Y</a:t>
            </a:r>
          </a:p>
        </p:txBody>
      </p:sp>
      <p:pic>
        <p:nvPicPr>
          <p:cNvPr id="1437" name="R_logo.svg.png" descr="R_logo.svg.png"/>
          <p:cNvPicPr>
            <a:picLocks noChangeAspect="1"/>
          </p:cNvPicPr>
          <p:nvPr/>
        </p:nvPicPr>
        <p:blipFill>
          <a:blip r:embed="rId4">
            <a:extLst/>
          </a:blip>
          <a:stretch>
            <a:fillRect/>
          </a:stretch>
        </p:blipFill>
        <p:spPr>
          <a:xfrm>
            <a:off x="21304045" y="466823"/>
            <a:ext cx="2095269" cy="1623545"/>
          </a:xfrm>
          <a:prstGeom prst="rect">
            <a:avLst/>
          </a:prstGeom>
          <a:ln w="12700">
            <a:miter lim="400000"/>
          </a:ln>
        </p:spPr>
      </p:pic>
      <p:sp>
        <p:nvSpPr>
          <p:cNvPr id="1438" name="1E"/>
          <p:cNvSpPr txBox="1"/>
          <p:nvPr/>
        </p:nvSpPr>
        <p:spPr>
          <a:xfrm>
            <a:off x="22448629" y="12160313"/>
            <a:ext cx="21971001"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1E</a:t>
            </a:r>
          </a:p>
        </p:txBody>
      </p:sp>
      <p:sp>
        <p:nvSpPr>
          <p:cNvPr id="1439" name="0.2"/>
          <p:cNvSpPr txBox="1"/>
          <p:nvPr/>
        </p:nvSpPr>
        <p:spPr>
          <a:xfrm>
            <a:off x="15952913" y="7143696"/>
            <a:ext cx="1439237"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0.2</a:t>
            </a:r>
          </a:p>
        </p:txBody>
      </p:sp>
      <p:sp>
        <p:nvSpPr>
          <p:cNvPr id="1440" name="0.4"/>
          <p:cNvSpPr txBox="1"/>
          <p:nvPr/>
        </p:nvSpPr>
        <p:spPr>
          <a:xfrm>
            <a:off x="20270913" y="7143696"/>
            <a:ext cx="1439236"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0.4</a:t>
            </a:r>
          </a:p>
        </p:txBody>
      </p:sp>
      <p:sp>
        <p:nvSpPr>
          <p:cNvPr id="1441" name="Line"/>
          <p:cNvSpPr/>
          <p:nvPr/>
        </p:nvSpPr>
        <p:spPr>
          <a:xfrm flipH="1">
            <a:off x="15924422" y="9395803"/>
            <a:ext cx="5402371" cy="1"/>
          </a:xfrm>
          <a:prstGeom prst="line">
            <a:avLst/>
          </a:prstGeom>
          <a:ln w="38100">
            <a:solidFill>
              <a:srgbClr val="000000"/>
            </a:solidFill>
            <a:miter lim="400000"/>
            <a:headEnd type="triangle"/>
          </a:ln>
        </p:spPr>
        <p:txBody>
          <a:bodyPr lIns="50800" tIns="50800" rIns="50800" bIns="50800" anchor="ctr"/>
          <a:lstStyle/>
          <a:p>
            <a:pPr/>
          </a:p>
        </p:txBody>
      </p:sp>
      <p:sp>
        <p:nvSpPr>
          <p:cNvPr id="1442" name="Note: Total effect (0.2*0.4) + (-0.3) =  -0.22"/>
          <p:cNvSpPr txBox="1"/>
          <p:nvPr/>
        </p:nvSpPr>
        <p:spPr>
          <a:xfrm>
            <a:off x="14314953" y="2948696"/>
            <a:ext cx="9592272"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Note: Total effect (0.2*0.4) + (-0.3) =  -0.22</a:t>
            </a:r>
          </a:p>
        </p:txBody>
      </p:sp>
      <p:sp>
        <p:nvSpPr>
          <p:cNvPr id="1443" name="Now we really have 3 estimands! And we could just use SEM, but remember that SEM is linear, so the techniques we apply here can be generalised beyond linear models!"/>
          <p:cNvSpPr txBox="1"/>
          <p:nvPr/>
        </p:nvSpPr>
        <p:spPr>
          <a:xfrm>
            <a:off x="10568082" y="192618"/>
            <a:ext cx="10079384" cy="2171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Now we really have 3 estimands! And we could just use SEM, but remember that SEM is linear, so the techniques we apply here can be generalised beyond linear models!</a:t>
            </a:r>
          </a:p>
        </p:txBody>
      </p:sp>
      <p:sp>
        <p:nvSpPr>
          <p:cNvPr id="1444" name="Ut = rnorm(60000)…"/>
          <p:cNvSpPr txBox="1"/>
          <p:nvPr/>
        </p:nvSpPr>
        <p:spPr>
          <a:xfrm>
            <a:off x="216095" y="4322571"/>
            <a:ext cx="5402371" cy="8474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700"/>
            </a:pPr>
            <a:r>
              <a:t>Ut = rnorm(60000)</a:t>
            </a:r>
          </a:p>
          <a:p>
            <a:pPr algn="l">
              <a:defRPr sz="2700"/>
            </a:pPr>
            <a:r>
              <a:t>Uy = rnorm(60000)</a:t>
            </a:r>
          </a:p>
          <a:p>
            <a:pPr algn="l">
              <a:defRPr sz="2700"/>
            </a:pPr>
            <a:r>
              <a:t>Ubp = rnorm(60000)</a:t>
            </a:r>
          </a:p>
          <a:p>
            <a:pPr algn="l">
              <a:defRPr sz="2700"/>
            </a:pPr>
          </a:p>
          <a:p>
            <a:pPr algn="l">
              <a:defRPr sz="2700"/>
            </a:pPr>
          </a:p>
          <a:p>
            <a:pPr algn="l">
              <a:defRPr sz="2700"/>
            </a:pPr>
            <a:r>
              <a:t>T = Ut</a:t>
            </a:r>
          </a:p>
          <a:p>
            <a:pPr algn="l">
              <a:defRPr sz="2700"/>
            </a:pPr>
            <a:r>
              <a:t>BP = 0.2 * T + Ubp</a:t>
            </a:r>
          </a:p>
          <a:p>
            <a:pPr algn="l">
              <a:defRPr sz="2700"/>
            </a:pPr>
            <a:r>
              <a:t>Y = -0.3*T + 0.4*BP</a:t>
            </a:r>
          </a:p>
          <a:p>
            <a:pPr algn="l">
              <a:defRPr sz="2700"/>
            </a:pPr>
            <a:r>
              <a:t>data = data.frame(cbind(T, BP, Y))</a:t>
            </a:r>
          </a:p>
          <a:p>
            <a:pPr algn="l">
              <a:defRPr sz="2700"/>
            </a:pPr>
          </a:p>
          <a:p>
            <a:pPr algn="l">
              <a:defRPr sz="2700"/>
            </a:pPr>
          </a:p>
          <a:p>
            <a:pPr algn="l">
              <a:defRPr sz="2700"/>
            </a:pPr>
          </a:p>
          <a:p>
            <a:pPr algn="l">
              <a:defRPr sz="2700"/>
            </a:pPr>
            <a:r>
              <a:t>mod = lm(Y ~ T, data=data)</a:t>
            </a:r>
          </a:p>
          <a:p>
            <a:pPr algn="l">
              <a:defRPr sz="2700"/>
            </a:pPr>
            <a:r>
              <a:t>summary(mod)</a:t>
            </a:r>
          </a:p>
          <a:p>
            <a:pPr algn="l">
              <a:defRPr sz="2700"/>
            </a:pPr>
          </a:p>
          <a:p>
            <a:pPr algn="l">
              <a:defRPr sz="2700"/>
            </a:pPr>
            <a:r>
              <a:t>mod = lm(Y ~ T + BP, data=data) </a:t>
            </a:r>
          </a:p>
          <a:p>
            <a:pPr algn="l">
              <a:defRPr sz="2700"/>
            </a:pPr>
            <a:r>
              <a:t>summary(mod)</a:t>
            </a:r>
          </a:p>
          <a:p>
            <a:pPr algn="l">
              <a:defRPr sz="2700"/>
            </a:pPr>
          </a:p>
          <a:p>
            <a:pPr algn="l">
              <a:defRPr sz="2700"/>
            </a:pPr>
            <a:r>
              <a:t>mod = lm(BP ~ T , data=data) summary(mod)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427"/>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423"/>
                                        </p:tgtEl>
                                        <p:attrNameLst>
                                          <p:attrName>style.visibility</p:attrName>
                                        </p:attrNameLst>
                                      </p:cBhvr>
                                      <p:to>
                                        <p:strVal val="visible"/>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144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424"/>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4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425"/>
                                        </p:tgtEl>
                                        <p:attrNameLst>
                                          <p:attrName>style.visibility</p:attrName>
                                        </p:attrNameLst>
                                      </p:cBhvr>
                                      <p:to>
                                        <p:strVal val="visible"/>
                                      </p:to>
                                    </p:set>
                                  </p:childTnLst>
                                </p:cTn>
                              </p:par>
                            </p:childTnLst>
                          </p:cTn>
                        </p:par>
                        <p:par>
                          <p:cTn id="28" fill="hold">
                            <p:stCondLst>
                              <p:cond delay="0"/>
                            </p:stCondLst>
                            <p:childTnLst>
                              <p:par>
                                <p:cTn id="29" presetClass="exit" nodeType="afterEffect" presetSubtype="0" presetID="1" grpId="8" fill="hold">
                                  <p:stCondLst>
                                    <p:cond delay="0"/>
                                  </p:stCondLst>
                                  <p:iterate type="el" backwards="0">
                                    <p:tmAbs val="0"/>
                                  </p:iterate>
                                  <p:childTnLst>
                                    <p:set>
                                      <p:cBhvr>
                                        <p:cTn id="30" fill="hold">
                                          <p:stCondLst>
                                            <p:cond delay="0"/>
                                          </p:stCondLst>
                                        </p:cTn>
                                        <p:tgtEl>
                                          <p:spTgt spid="1421"/>
                                        </p:tgtEl>
                                        <p:attrNameLst>
                                          <p:attrName>style.visibility</p:attrName>
                                        </p:attrNameLst>
                                      </p:cBhvr>
                                      <p:to>
                                        <p:strVal val="hidden"/>
                                      </p:to>
                                    </p:set>
                                  </p:childTnLst>
                                </p:cTn>
                              </p:par>
                            </p:childTnLst>
                          </p:cTn>
                        </p:par>
                        <p:par>
                          <p:cTn id="31" fill="hold">
                            <p:stCondLst>
                              <p:cond delay="0"/>
                            </p:stCondLst>
                            <p:childTnLst>
                              <p:par>
                                <p:cTn id="32" presetClass="exit" nodeType="afterEffect" presetSubtype="0" presetID="1" grpId="9" fill="hold">
                                  <p:stCondLst>
                                    <p:cond delay="0"/>
                                  </p:stCondLst>
                                  <p:iterate type="el" backwards="0">
                                    <p:tmAbs val="0"/>
                                  </p:iterate>
                                  <p:childTnLst>
                                    <p:set>
                                      <p:cBhvr>
                                        <p:cTn id="33" fill="hold">
                                          <p:stCondLst>
                                            <p:cond delay="0"/>
                                          </p:stCondLst>
                                        </p:cTn>
                                        <p:tgtEl>
                                          <p:spTgt spid="1419"/>
                                        </p:tgtEl>
                                        <p:attrNameLst>
                                          <p:attrName>style.visibility</p:attrName>
                                        </p:attrNameLst>
                                      </p:cBhvr>
                                      <p:to>
                                        <p:strVal val="hidden"/>
                                      </p:to>
                                    </p:set>
                                  </p:childTnLst>
                                </p:cTn>
                              </p:par>
                            </p:childTnLst>
                          </p:cTn>
                        </p:par>
                        <p:par>
                          <p:cTn id="34" fill="hold">
                            <p:stCondLst>
                              <p:cond delay="0"/>
                            </p:stCondLst>
                            <p:childTnLst>
                              <p:par>
                                <p:cTn id="35" presetClass="exit" nodeType="afterEffect" presetSubtype="0" presetID="1" grpId="10" fill="hold">
                                  <p:stCondLst>
                                    <p:cond delay="0"/>
                                  </p:stCondLst>
                                  <p:iterate type="el" backwards="0">
                                    <p:tmAbs val="0"/>
                                  </p:iterate>
                                  <p:childTnLst>
                                    <p:set>
                                      <p:cBhvr>
                                        <p:cTn id="36" fill="hold">
                                          <p:stCondLst>
                                            <p:cond delay="0"/>
                                          </p:stCondLst>
                                        </p:cTn>
                                        <p:tgtEl>
                                          <p:spTgt spid="1422"/>
                                        </p:tgtEl>
                                        <p:attrNameLst>
                                          <p:attrName>style.visibility</p:attrName>
                                        </p:attrNameLst>
                                      </p:cBhvr>
                                      <p:to>
                                        <p:strVal val="hidden"/>
                                      </p:to>
                                    </p:set>
                                  </p:childTnLst>
                                </p:cTn>
                              </p:par>
                            </p:childTnLst>
                          </p:cTn>
                        </p:par>
                        <p:par>
                          <p:cTn id="37" fill="hold">
                            <p:stCondLst>
                              <p:cond delay="0"/>
                            </p:stCondLst>
                            <p:childTnLst>
                              <p:par>
                                <p:cTn id="38" presetClass="exit" nodeType="afterEffect" presetSubtype="0" presetID="1" grpId="11" fill="hold">
                                  <p:stCondLst>
                                    <p:cond delay="0"/>
                                  </p:stCondLst>
                                  <p:iterate type="el" backwards="0">
                                    <p:tmAbs val="0"/>
                                  </p:iterate>
                                  <p:childTnLst>
                                    <p:set>
                                      <p:cBhvr>
                                        <p:cTn id="39" fill="hold">
                                          <p:stCondLst>
                                            <p:cond delay="0"/>
                                          </p:stCondLst>
                                        </p:cTn>
                                        <p:tgtEl>
                                          <p:spTgt spid="1430"/>
                                        </p:tgtEl>
                                        <p:attrNameLst>
                                          <p:attrName>style.visibility</p:attrName>
                                        </p:attrNameLst>
                                      </p:cBhvr>
                                      <p:to>
                                        <p:strVal val="hidden"/>
                                      </p:to>
                                    </p:set>
                                  </p:childTnLst>
                                </p:cTn>
                              </p:par>
                            </p:childTnLst>
                          </p:cTn>
                        </p:par>
                        <p:par>
                          <p:cTn id="40" fill="hold">
                            <p:stCondLst>
                              <p:cond delay="0"/>
                            </p:stCondLst>
                            <p:childTnLst>
                              <p:par>
                                <p:cTn id="41" presetClass="exit" nodeType="afterEffect" presetSubtype="0" presetID="1" grpId="12" fill="hold">
                                  <p:stCondLst>
                                    <p:cond delay="0"/>
                                  </p:stCondLst>
                                  <p:iterate type="el" backwards="0">
                                    <p:tmAbs val="0"/>
                                  </p:iterate>
                                  <p:childTnLst>
                                    <p:set>
                                      <p:cBhvr>
                                        <p:cTn id="42" fill="hold">
                                          <p:stCondLst>
                                            <p:cond delay="0"/>
                                          </p:stCondLst>
                                        </p:cTn>
                                        <p:tgtEl>
                                          <p:spTgt spid="1432"/>
                                        </p:tgtEl>
                                        <p:attrNameLst>
                                          <p:attrName>style.visibility</p:attrName>
                                        </p:attrNameLst>
                                      </p:cBhvr>
                                      <p:to>
                                        <p:strVal val="hidden"/>
                                      </p:to>
                                    </p:set>
                                  </p:childTnLst>
                                </p:cTn>
                              </p:par>
                            </p:childTnLst>
                          </p:cTn>
                        </p:par>
                        <p:par>
                          <p:cTn id="43" fill="hold">
                            <p:stCondLst>
                              <p:cond delay="0"/>
                            </p:stCondLst>
                            <p:childTnLst>
                              <p:par>
                                <p:cTn id="44" presetClass="exit" nodeType="afterEffect" presetSubtype="0" presetID="1" grpId="13" fill="hold">
                                  <p:stCondLst>
                                    <p:cond delay="0"/>
                                  </p:stCondLst>
                                  <p:iterate type="el" backwards="0">
                                    <p:tmAbs val="0"/>
                                  </p:iterate>
                                  <p:childTnLst>
                                    <p:set>
                                      <p:cBhvr>
                                        <p:cTn id="45" fill="hold">
                                          <p:stCondLst>
                                            <p:cond delay="0"/>
                                          </p:stCondLst>
                                        </p:cTn>
                                        <p:tgtEl>
                                          <p:spTgt spid="1431"/>
                                        </p:tgtEl>
                                        <p:attrNameLst>
                                          <p:attrName>style.visibility</p:attrName>
                                        </p:attrNameLst>
                                      </p:cBhvr>
                                      <p:to>
                                        <p:strVal val="hidden"/>
                                      </p:to>
                                    </p:set>
                                  </p:childTnLst>
                                </p:cTn>
                              </p:par>
                            </p:childTnLst>
                          </p:cTn>
                        </p:par>
                        <p:par>
                          <p:cTn id="46" fill="hold">
                            <p:stCondLst>
                              <p:cond delay="0"/>
                            </p:stCondLst>
                            <p:childTnLst>
                              <p:par>
                                <p:cTn id="47" presetClass="exit" nodeType="afterEffect" presetSubtype="0" presetID="1" grpId="14" fill="hold">
                                  <p:stCondLst>
                                    <p:cond delay="0"/>
                                  </p:stCondLst>
                                  <p:iterate type="el" backwards="0">
                                    <p:tmAbs val="0"/>
                                  </p:iterate>
                                  <p:childTnLst>
                                    <p:set>
                                      <p:cBhvr>
                                        <p:cTn id="48" fill="hold">
                                          <p:stCondLst>
                                            <p:cond delay="0"/>
                                          </p:stCondLst>
                                        </p:cTn>
                                        <p:tgtEl>
                                          <p:spTgt spid="1420"/>
                                        </p:tgtEl>
                                        <p:attrNameLst>
                                          <p:attrName>style.visibility</p:attrName>
                                        </p:attrNameLst>
                                      </p:cBhvr>
                                      <p:to>
                                        <p:strVal val="hidden"/>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1434"/>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6" fill="hold">
                                  <p:stCondLst>
                                    <p:cond delay="0"/>
                                  </p:stCondLst>
                                  <p:iterate type="el" backwards="0">
                                    <p:tmAbs val="0"/>
                                  </p:iterate>
                                  <p:childTnLst>
                                    <p:set>
                                      <p:cBhvr>
                                        <p:cTn id="54" fill="hold"/>
                                        <p:tgtEl>
                                          <p:spTgt spid="1428"/>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7" fill="hold">
                                  <p:stCondLst>
                                    <p:cond delay="0"/>
                                  </p:stCondLst>
                                  <p:iterate type="el" backwards="0">
                                    <p:tmAbs val="0"/>
                                  </p:iterate>
                                  <p:childTnLst>
                                    <p:set>
                                      <p:cBhvr>
                                        <p:cTn id="57" fill="hold"/>
                                        <p:tgtEl>
                                          <p:spTgt spid="1429"/>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8" fill="hold">
                                  <p:stCondLst>
                                    <p:cond delay="0"/>
                                  </p:stCondLst>
                                  <p:iterate type="el" backwards="0">
                                    <p:tmAbs val="0"/>
                                  </p:iterate>
                                  <p:childTnLst>
                                    <p:set>
                                      <p:cBhvr>
                                        <p:cTn id="60" fill="hold"/>
                                        <p:tgtEl>
                                          <p:spTgt spid="1435"/>
                                        </p:tgtEl>
                                        <p:attrNameLst>
                                          <p:attrName>style.visibility</p:attrName>
                                        </p:attrNameLst>
                                      </p:cBhvr>
                                      <p:to>
                                        <p:strVal val="visible"/>
                                      </p:to>
                                    </p:set>
                                  </p:childTnLst>
                                </p:cTn>
                              </p:par>
                            </p:childTnLst>
                          </p:cTn>
                        </p:par>
                        <p:par>
                          <p:cTn id="61" fill="hold">
                            <p:stCondLst>
                              <p:cond delay="0"/>
                            </p:stCondLst>
                            <p:childTnLst>
                              <p:par>
                                <p:cTn id="62" presetClass="exit" nodeType="afterEffect" presetSubtype="0" presetID="1" grpId="19" fill="hold">
                                  <p:stCondLst>
                                    <p:cond delay="0"/>
                                  </p:stCondLst>
                                  <p:iterate type="el" backwards="0">
                                    <p:tmAbs val="0"/>
                                  </p:iterate>
                                  <p:childTnLst>
                                    <p:set>
                                      <p:cBhvr>
                                        <p:cTn id="63" fill="hold">
                                          <p:stCondLst>
                                            <p:cond delay="0"/>
                                          </p:stCondLst>
                                        </p:cTn>
                                        <p:tgtEl>
                                          <p:spTgt spid="1439"/>
                                        </p:tgtEl>
                                        <p:attrNameLst>
                                          <p:attrName>style.visibility</p:attrName>
                                        </p:attrNameLst>
                                      </p:cBhvr>
                                      <p:to>
                                        <p:strVal val="hidden"/>
                                      </p:to>
                                    </p:set>
                                  </p:childTnLst>
                                </p:cTn>
                              </p:par>
                            </p:childTnLst>
                          </p:cTn>
                        </p:par>
                        <p:par>
                          <p:cTn id="64" fill="hold">
                            <p:stCondLst>
                              <p:cond delay="0"/>
                            </p:stCondLst>
                            <p:childTnLst>
                              <p:par>
                                <p:cTn id="65" presetClass="exit" nodeType="afterEffect" presetSubtype="0" presetID="1" grpId="20" fill="hold">
                                  <p:stCondLst>
                                    <p:cond delay="0"/>
                                  </p:stCondLst>
                                  <p:iterate type="el" backwards="0">
                                    <p:tmAbs val="0"/>
                                  </p:iterate>
                                  <p:childTnLst>
                                    <p:set>
                                      <p:cBhvr>
                                        <p:cTn id="66" fill="hold">
                                          <p:stCondLst>
                                            <p:cond delay="0"/>
                                          </p:stCondLst>
                                        </p:cTn>
                                        <p:tgtEl>
                                          <p:spTgt spid="1440"/>
                                        </p:tgtEl>
                                        <p:attrNameLst>
                                          <p:attrName>style.visibility</p:attrName>
                                        </p:attrNameLst>
                                      </p:cBhvr>
                                      <p:to>
                                        <p:strVal val="hidden"/>
                                      </p:to>
                                    </p:set>
                                  </p:childTnLst>
                                </p:cTn>
                              </p:par>
                            </p:childTnLst>
                          </p:cTn>
                        </p:par>
                        <p:par>
                          <p:cTn id="67" fill="hold">
                            <p:stCondLst>
                              <p:cond delay="0"/>
                            </p:stCondLst>
                            <p:childTnLst>
                              <p:par>
                                <p:cTn id="68" presetClass="exit" nodeType="afterEffect" presetSubtype="0" presetID="1" grpId="21" fill="hold">
                                  <p:stCondLst>
                                    <p:cond delay="0"/>
                                  </p:stCondLst>
                                  <p:iterate type="el" backwards="0">
                                    <p:tmAbs val="0"/>
                                  </p:iterate>
                                  <p:childTnLst>
                                    <p:set>
                                      <p:cBhvr>
                                        <p:cTn id="69" fill="hold">
                                          <p:stCondLst>
                                            <p:cond delay="0"/>
                                          </p:stCondLst>
                                        </p:cTn>
                                        <p:tgtEl>
                                          <p:spTgt spid="1441"/>
                                        </p:tgtEl>
                                        <p:attrNameLst>
                                          <p:attrName>style.visibility</p:attrName>
                                        </p:attrNameLst>
                                      </p:cBhvr>
                                      <p:to>
                                        <p:strVal val="hidden"/>
                                      </p:to>
                                    </p:set>
                                  </p:childTnLst>
                                </p:cTn>
                              </p:par>
                            </p:childTnLst>
                          </p:cTn>
                        </p:par>
                        <p:par>
                          <p:cTn id="70" fill="hold">
                            <p:stCondLst>
                              <p:cond delay="0"/>
                            </p:stCondLst>
                            <p:childTnLst>
                              <p:par>
                                <p:cTn id="71" presetClass="exit" nodeType="afterEffect" presetSubtype="0" presetID="1" grpId="22" fill="hold">
                                  <p:stCondLst>
                                    <p:cond delay="0"/>
                                  </p:stCondLst>
                                  <p:iterate type="el" backwards="0">
                                    <p:tmAbs val="0"/>
                                  </p:iterate>
                                  <p:childTnLst>
                                    <p:set>
                                      <p:cBhvr>
                                        <p:cTn id="72" fill="hold">
                                          <p:stCondLst>
                                            <p:cond delay="0"/>
                                          </p:stCondLst>
                                        </p:cTn>
                                        <p:tgtEl>
                                          <p:spTgt spid="1442"/>
                                        </p:tgtEl>
                                        <p:attrNameLst>
                                          <p:attrName>style.visibility</p:attrName>
                                        </p:attrNameLst>
                                      </p:cBhvr>
                                      <p:to>
                                        <p:strVal val="hidden"/>
                                      </p:to>
                                    </p:set>
                                  </p:childTnLst>
                                </p:cTn>
                              </p:par>
                            </p:childTnLst>
                          </p:cTn>
                        </p:par>
                        <p:par>
                          <p:cTn id="73" fill="hold">
                            <p:stCondLst>
                              <p:cond delay="0"/>
                            </p:stCondLst>
                            <p:childTnLst>
                              <p:par>
                                <p:cTn id="74" presetClass="entr" nodeType="afterEffect" presetSubtype="0" presetID="1" grpId="23" fill="hold">
                                  <p:stCondLst>
                                    <p:cond delay="0"/>
                                  </p:stCondLst>
                                  <p:iterate type="el" backwards="0">
                                    <p:tmAbs val="0"/>
                                  </p:iterate>
                                  <p:childTnLst>
                                    <p:set>
                                      <p:cBhvr>
                                        <p:cTn id="75" fill="hold"/>
                                        <p:tgtEl>
                                          <p:spTgt spid="1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24" grpId="5"/>
      <p:bldP build="whole" bldLvl="1" animBg="1" rev="0" advAuto="0" spid="1423" grpId="3"/>
      <p:bldP build="whole" bldLvl="1" animBg="1" rev="0" advAuto="0" spid="1429" grpId="17"/>
      <p:bldP build="whole" bldLvl="1" animBg="1" rev="0" advAuto="0" spid="1442" grpId="22"/>
      <p:bldP build="whole" bldLvl="1" animBg="1" rev="0" advAuto="0" spid="1421" grpId="8"/>
      <p:bldP build="whole" bldLvl="1" animBg="1" rev="0" advAuto="0" spid="1440" grpId="20"/>
      <p:bldP build="whole" bldLvl="1" animBg="1" rev="0" advAuto="0" spid="1422" grpId="10"/>
      <p:bldP build="whole" bldLvl="1" animBg="1" rev="0" advAuto="0" spid="1433" grpId="6"/>
      <p:bldP build="whole" bldLvl="1" animBg="1" rev="0" advAuto="0" spid="1439" grpId="19"/>
      <p:bldP build="whole" bldLvl="1" animBg="1" rev="0" advAuto="0" spid="1441" grpId="21"/>
      <p:bldP build="whole" bldLvl="1" animBg="1" rev="0" advAuto="0" spid="1443" grpId="1"/>
      <p:bldP build="whole" bldLvl="1" animBg="1" rev="0" advAuto="0" spid="1420" grpId="14"/>
      <p:bldP build="whole" bldLvl="1" animBg="1" rev="0" advAuto="0" spid="1427" grpId="2"/>
      <p:bldP build="whole" bldLvl="1" animBg="1" rev="0" advAuto="0" spid="1443" grpId="4"/>
      <p:bldP build="whole" bldLvl="1" animBg="1" rev="0" advAuto="0" spid="1435" grpId="18"/>
      <p:bldP build="whole" bldLvl="1" animBg="1" rev="0" advAuto="0" spid="1432" grpId="12"/>
      <p:bldP build="whole" bldLvl="1" animBg="1" rev="0" advAuto="0" spid="1434" grpId="15"/>
      <p:bldP build="whole" bldLvl="1" animBg="1" rev="0" advAuto="0" spid="1430" grpId="11"/>
      <p:bldP build="whole" bldLvl="1" animBg="1" rev="0" advAuto="0" spid="1419" grpId="9"/>
      <p:bldP build="whole" bldLvl="1" animBg="1" rev="0" advAuto="0" spid="1431" grpId="13"/>
      <p:bldP build="whole" bldLvl="1" animBg="1" rev="0" advAuto="0" spid="1428" grpId="16"/>
      <p:bldP build="whole" bldLvl="1" animBg="1" rev="0" advAuto="0" spid="1425" grpId="7"/>
      <p:bldP build="whole" bldLvl="1" animBg="1" rev="0" advAuto="0" spid="1444" grpId="23"/>
    </p:bldLst>
  </p:timing>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6" name="Assumptions"/>
          <p:cNvSpPr txBox="1"/>
          <p:nvPr>
            <p:ph type="title"/>
          </p:nvPr>
        </p:nvSpPr>
        <p:spPr>
          <a:xfrm>
            <a:off x="1206498" y="-10909"/>
            <a:ext cx="21971004" cy="4648201"/>
          </a:xfrm>
          <a:prstGeom prst="rect">
            <a:avLst/>
          </a:prstGeom>
        </p:spPr>
        <p:txBody>
          <a:bodyPr/>
          <a:lstStyle/>
          <a:p>
            <a:pPr/>
            <a:r>
              <a:t>Assumptions</a:t>
            </a:r>
          </a:p>
        </p:txBody>
      </p:sp>
      <p:sp>
        <p:nvSpPr>
          <p:cNvPr id="1447" name="It is incredibly important to specify the assumptions which are assumed to hold for the statistical quantities (i.e. correlations) to be causal!"/>
          <p:cNvSpPr txBox="1"/>
          <p:nvPr/>
        </p:nvSpPr>
        <p:spPr>
          <a:xfrm>
            <a:off x="1122286" y="3472386"/>
            <a:ext cx="17421906" cy="1832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rgbClr val="FFFFFF"/>
                </a:solidFill>
                <a:latin typeface="Helvetica Neue Medium"/>
                <a:ea typeface="Helvetica Neue Medium"/>
                <a:cs typeface="Helvetica Neue Medium"/>
                <a:sym typeface="Helvetica Neue Medium"/>
              </a:defRPr>
            </a:lvl1pPr>
          </a:lstStyle>
          <a:p>
            <a:pPr/>
            <a:r>
              <a:t>It is incredibly important to specify the assumptions which are assumed to hold for the statistical quantities (i.e. correlations) to be causal!</a:t>
            </a:r>
          </a:p>
        </p:txBody>
      </p:sp>
      <p:sp>
        <p:nvSpPr>
          <p:cNvPr id="1448" name="That our graph/theory is ‘correct’…"/>
          <p:cNvSpPr txBox="1"/>
          <p:nvPr/>
        </p:nvSpPr>
        <p:spPr>
          <a:xfrm>
            <a:off x="1122286" y="5491813"/>
            <a:ext cx="17421906" cy="6578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97623" indent="-228600" algn="l">
              <a:lnSpc>
                <a:spcPct val="90000"/>
              </a:lnSpc>
              <a:buSzPct val="100000"/>
              <a:buAutoNum type="arabicPeriod" startAt="1"/>
              <a:defRPr spc="-79" sz="4000">
                <a:solidFill>
                  <a:srgbClr val="FFFFFF"/>
                </a:solidFill>
                <a:latin typeface="Helvetica Neue Medium"/>
                <a:ea typeface="Helvetica Neue Medium"/>
                <a:cs typeface="Helvetica Neue Medium"/>
                <a:sym typeface="Helvetica Neue Medium"/>
              </a:defRPr>
            </a:pPr>
            <a:r>
              <a:t> That our graph/theory is ‘correct’</a:t>
            </a:r>
          </a:p>
          <a:p>
            <a:pPr lvl="1" marL="854823" indent="-228600" algn="l">
              <a:lnSpc>
                <a:spcPct val="90000"/>
              </a:lnSpc>
              <a:buSzPct val="100000"/>
              <a:buChar char="•"/>
              <a:defRPr spc="-79" sz="4000">
                <a:solidFill>
                  <a:srgbClr val="FFFFFF"/>
                </a:solidFill>
                <a:latin typeface="Helvetica Neue Medium"/>
                <a:ea typeface="Helvetica Neue Medium"/>
                <a:cs typeface="Helvetica Neue Medium"/>
                <a:sym typeface="Helvetica Neue Medium"/>
              </a:defRPr>
            </a:pPr>
            <a:r>
              <a:t>‘Correct’ in terms of observed variables</a:t>
            </a:r>
          </a:p>
          <a:p>
            <a:pPr lvl="1" marL="854823" indent="-228600" algn="l">
              <a:lnSpc>
                <a:spcPct val="90000"/>
              </a:lnSpc>
              <a:buSzPct val="100000"/>
              <a:buChar char="•"/>
              <a:defRPr spc="-79" sz="4000">
                <a:solidFill>
                  <a:srgbClr val="FFFFFF"/>
                </a:solidFill>
                <a:latin typeface="Helvetica Neue Medium"/>
                <a:ea typeface="Helvetica Neue Medium"/>
                <a:cs typeface="Helvetica Neue Medium"/>
                <a:sym typeface="Helvetica Neue Medium"/>
              </a:defRPr>
            </a:pPr>
            <a:r>
              <a:t>‘Correct’ in terms of unobserved variables (ignorability / exchangeability) i.e. </a:t>
            </a:r>
            <a14:m>
              <m:oMath>
                <m:r>
                  <a:rPr xmlns:a="http://schemas.openxmlformats.org/drawingml/2006/main" sz="4850" i="1">
                    <a:solidFill>
                      <a:srgbClr val="FEFFFE"/>
                    </a:solidFill>
                    <a:latin typeface="Cambria Math" panose="02040503050406030204" pitchFamily="18" charset="0"/>
                  </a:rPr>
                  <m:t>T</m:t>
                </m:r>
                <m:r>
                  <a:rPr xmlns:a="http://schemas.openxmlformats.org/drawingml/2006/main" sz="4850" i="1">
                    <a:solidFill>
                      <a:srgbClr val="FEFFFE"/>
                    </a:solidFill>
                    <a:latin typeface="Cambria Math" panose="02040503050406030204" pitchFamily="18" charset="0"/>
                  </a:rPr>
                  <m:t>(</m:t>
                </m:r>
                <m:r>
                  <a:rPr xmlns:a="http://schemas.openxmlformats.org/drawingml/2006/main" sz="4850" i="1">
                    <a:solidFill>
                      <a:srgbClr val="FEFFFE"/>
                    </a:solidFill>
                    <a:latin typeface="Cambria Math" panose="02040503050406030204" pitchFamily="18" charset="0"/>
                  </a:rPr>
                  <m:t>Y</m:t>
                </m:r>
                <m:r>
                  <a:rPr xmlns:a="http://schemas.openxmlformats.org/drawingml/2006/main" sz="4850" i="1">
                    <a:solidFill>
                      <a:srgbClr val="FEFFFE"/>
                    </a:solidFill>
                    <a:latin typeface="Cambria Math" panose="02040503050406030204" pitchFamily="18" charset="0"/>
                  </a:rPr>
                  <m:t>(</m:t>
                </m:r>
                <m:r>
                  <a:rPr xmlns:a="http://schemas.openxmlformats.org/drawingml/2006/main" sz="4850" i="1">
                    <a:solidFill>
                      <a:srgbClr val="FEFFFE"/>
                    </a:solidFill>
                    <a:latin typeface="Cambria Math" panose="02040503050406030204" pitchFamily="18" charset="0"/>
                  </a:rPr>
                  <m:t>1</m:t>
                </m:r>
                <m:r>
                  <a:rPr xmlns:a="http://schemas.openxmlformats.org/drawingml/2006/main" sz="4850" i="1">
                    <a:solidFill>
                      <a:srgbClr val="FEFFFE"/>
                    </a:solidFill>
                    <a:latin typeface="Cambria Math" panose="02040503050406030204" pitchFamily="18" charset="0"/>
                  </a:rPr>
                  <m:t>)</m:t>
                </m:r>
                <m:r>
                  <a:rPr xmlns:a="http://schemas.openxmlformats.org/drawingml/2006/main" sz="4850" i="1">
                    <a:solidFill>
                      <a:srgbClr val="FEFFFE"/>
                    </a:solidFill>
                    <a:latin typeface="Cambria Math" panose="02040503050406030204" pitchFamily="18" charset="0"/>
                  </a:rPr>
                  <m:t>,</m:t>
                </m:r>
                <m:r>
                  <a:rPr xmlns:a="http://schemas.openxmlformats.org/drawingml/2006/main" sz="4850" i="1">
                    <a:solidFill>
                      <a:srgbClr val="FEFFFE"/>
                    </a:solidFill>
                    <a:latin typeface="Cambria Math" panose="02040503050406030204" pitchFamily="18" charset="0"/>
                  </a:rPr>
                  <m:t>Y</m:t>
                </m:r>
                <m:r>
                  <a:rPr xmlns:a="http://schemas.openxmlformats.org/drawingml/2006/main" sz="4850" i="1">
                    <a:solidFill>
                      <a:srgbClr val="FEFFFE"/>
                    </a:solidFill>
                    <a:latin typeface="Cambria Math" panose="02040503050406030204" pitchFamily="18" charset="0"/>
                  </a:rPr>
                  <m:t>(</m:t>
                </m:r>
                <m:r>
                  <a:rPr xmlns:a="http://schemas.openxmlformats.org/drawingml/2006/main" sz="4850" i="1">
                    <a:solidFill>
                      <a:srgbClr val="FEFFFE"/>
                    </a:solidFill>
                    <a:latin typeface="Cambria Math" panose="02040503050406030204" pitchFamily="18" charset="0"/>
                  </a:rPr>
                  <m:t>0</m:t>
                </m:r>
                <m:r>
                  <a:rPr xmlns:a="http://schemas.openxmlformats.org/drawingml/2006/main" sz="4850" i="1">
                    <a:solidFill>
                      <a:srgbClr val="FEFFFE"/>
                    </a:solidFill>
                    <a:latin typeface="Cambria Math" panose="02040503050406030204" pitchFamily="18" charset="0"/>
                  </a:rPr>
                  <m:t>)</m:t>
                </m:r>
                <m:r>
                  <a:rPr xmlns:a="http://schemas.openxmlformats.org/drawingml/2006/main" sz="4850" i="1">
                    <a:solidFill>
                      <a:srgbClr val="FEFFFE"/>
                    </a:solidFill>
                    <a:latin typeface="Cambria Math" panose="02040503050406030204" pitchFamily="18" charset="0"/>
                  </a:rPr>
                  <m:t>)</m:t>
                </m:r>
                <m:r>
                  <a:rPr xmlns:a="http://schemas.openxmlformats.org/drawingml/2006/main" sz="4850" i="1">
                    <a:solidFill>
                      <a:srgbClr val="FEFFFE"/>
                    </a:solidFill>
                    <a:latin typeface="Cambria Math" panose="02040503050406030204" pitchFamily="18" charset="0"/>
                  </a:rPr>
                  <m:t>|</m:t>
                </m:r>
                <m:r>
                  <a:rPr xmlns:a="http://schemas.openxmlformats.org/drawingml/2006/main" sz="4850" i="1">
                    <a:solidFill>
                      <a:srgbClr val="FEFFFE"/>
                    </a:solidFill>
                    <a:latin typeface="Cambria Math" panose="02040503050406030204" pitchFamily="18" charset="0"/>
                  </a:rPr>
                  <m:t>C</m:t>
                </m:r>
              </m:oMath>
            </a14:m>
            <a:r>
              <a:t>  </a:t>
            </a:r>
          </a:p>
          <a:p>
            <a:pPr marL="397623" indent="-228600" algn="l">
              <a:lnSpc>
                <a:spcPct val="90000"/>
              </a:lnSpc>
              <a:buSzPct val="100000"/>
              <a:buAutoNum type="arabicPeriod" startAt="1"/>
              <a:defRPr spc="-79" sz="4000">
                <a:solidFill>
                  <a:srgbClr val="FFFFFF"/>
                </a:solidFill>
                <a:latin typeface="Helvetica Neue Medium"/>
                <a:ea typeface="Helvetica Neue Medium"/>
                <a:cs typeface="Helvetica Neue Medium"/>
                <a:sym typeface="Helvetica Neue Medium"/>
              </a:defRPr>
            </a:pPr>
            <a:r>
              <a:t> ‘Positivity’ - do we actually have data for people under all treatment scenarios of interest with all subgroups of interest? i.e. </a:t>
            </a:r>
            <a14:m>
              <m:oMath>
                <m:r>
                  <a:rPr xmlns:a="http://schemas.openxmlformats.org/drawingml/2006/main" sz="4750" i="1">
                    <a:solidFill>
                      <a:srgbClr val="FEFFFE"/>
                    </a:solidFill>
                    <a:latin typeface="Cambria Math" panose="02040503050406030204" pitchFamily="18" charset="0"/>
                  </a:rPr>
                  <m:t>p</m:t>
                </m:r>
                <m:r>
                  <a:rPr xmlns:a="http://schemas.openxmlformats.org/drawingml/2006/main" sz="4750" i="1">
                    <a:solidFill>
                      <a:srgbClr val="FEFFFE"/>
                    </a:solidFill>
                    <a:latin typeface="Cambria Math" panose="02040503050406030204" pitchFamily="18" charset="0"/>
                  </a:rPr>
                  <m:t>(</m:t>
                </m:r>
                <m:r>
                  <a:rPr xmlns:a="http://schemas.openxmlformats.org/drawingml/2006/main" sz="4750" i="1">
                    <a:solidFill>
                      <a:srgbClr val="FEFFFE"/>
                    </a:solidFill>
                    <a:latin typeface="Cambria Math" panose="02040503050406030204" pitchFamily="18" charset="0"/>
                  </a:rPr>
                  <m:t>t</m:t>
                </m:r>
                <m:r>
                  <a:rPr xmlns:a="http://schemas.openxmlformats.org/drawingml/2006/main" sz="4750" i="1">
                    <a:solidFill>
                      <a:srgbClr val="FEFFFE"/>
                    </a:solidFill>
                    <a:latin typeface="Cambria Math" panose="02040503050406030204" pitchFamily="18" charset="0"/>
                  </a:rPr>
                  <m:t>|</m:t>
                </m:r>
                <m:r>
                  <a:rPr xmlns:a="http://schemas.openxmlformats.org/drawingml/2006/main" sz="4750" i="1">
                    <a:solidFill>
                      <a:srgbClr val="FEFFFE"/>
                    </a:solidFill>
                    <a:latin typeface="Cambria Math" panose="02040503050406030204" pitchFamily="18" charset="0"/>
                  </a:rPr>
                  <m:t>c</m:t>
                </m:r>
                <m:r>
                  <a:rPr xmlns:a="http://schemas.openxmlformats.org/drawingml/2006/main" sz="4750" i="1">
                    <a:solidFill>
                      <a:srgbClr val="FEFFFE"/>
                    </a:solidFill>
                    <a:latin typeface="Cambria Math" panose="02040503050406030204" pitchFamily="18" charset="0"/>
                  </a:rPr>
                  <m:t>=</m:t>
                </m:r>
                <m:sSub>
                  <m:e>
                    <m:r>
                      <a:rPr xmlns:a="http://schemas.openxmlformats.org/drawingml/2006/main" sz="4750" i="1">
                        <a:solidFill>
                          <a:srgbClr val="FEFFFE"/>
                        </a:solidFill>
                        <a:latin typeface="Cambria Math" panose="02040503050406030204" pitchFamily="18" charset="0"/>
                      </a:rPr>
                      <m:t>c</m:t>
                    </m:r>
                  </m:e>
                  <m:sub>
                    <m:r>
                      <a:rPr xmlns:a="http://schemas.openxmlformats.org/drawingml/2006/main" sz="4750" i="1">
                        <a:solidFill>
                          <a:srgbClr val="FEFFFE"/>
                        </a:solidFill>
                        <a:latin typeface="Cambria Math" panose="02040503050406030204" pitchFamily="18" charset="0"/>
                      </a:rPr>
                      <m:t>i</m:t>
                    </m:r>
                  </m:sub>
                </m:sSub>
                <m:r>
                  <a:rPr xmlns:a="http://schemas.openxmlformats.org/drawingml/2006/main" sz="4750" i="1">
                    <a:solidFill>
                      <a:srgbClr val="FEFFFE"/>
                    </a:solidFill>
                    <a:latin typeface="Cambria Math" panose="02040503050406030204" pitchFamily="18" charset="0"/>
                  </a:rPr>
                  <m:t>)</m:t>
                </m:r>
                <m:r>
                  <a:rPr xmlns:a="http://schemas.openxmlformats.org/drawingml/2006/main" sz="4750" i="1">
                    <a:solidFill>
                      <a:srgbClr val="FEFFFE"/>
                    </a:solidFill>
                    <a:latin typeface="Cambria Math" panose="02040503050406030204" pitchFamily="18" charset="0"/>
                  </a:rPr>
                  <m:t>&gt;</m:t>
                </m:r>
                <m:r>
                  <a:rPr xmlns:a="http://schemas.openxmlformats.org/drawingml/2006/main" sz="4750" i="1">
                    <a:solidFill>
                      <a:srgbClr val="FEFFFE"/>
                    </a:solidFill>
                    <a:latin typeface="Cambria Math" panose="02040503050406030204" pitchFamily="18" charset="0"/>
                  </a:rPr>
                  <m:t>0</m:t>
                </m:r>
                <m:r>
                  <a:rPr xmlns:a="http://schemas.openxmlformats.org/drawingml/2006/main" sz="4750" i="1">
                    <a:solidFill>
                      <a:srgbClr val="FEFFFE"/>
                    </a:solidFill>
                    <a:latin typeface="Cambria Math" panose="02040503050406030204" pitchFamily="18" charset="0"/>
                  </a:rPr>
                  <m:t>∀</m:t>
                </m:r>
                <m:r>
                  <a:rPr xmlns:a="http://schemas.openxmlformats.org/drawingml/2006/main" sz="4750" i="1">
                    <a:solidFill>
                      <a:srgbClr val="FEFFFE"/>
                    </a:solidFill>
                    <a:latin typeface="Cambria Math" panose="02040503050406030204" pitchFamily="18" charset="0"/>
                  </a:rPr>
                  <m:t>i</m:t>
                </m:r>
                <m:r>
                  <a:rPr xmlns:a="http://schemas.openxmlformats.org/drawingml/2006/main" sz="4750" i="1">
                    <a:solidFill>
                      <a:srgbClr val="FEFFFE"/>
                    </a:solidFill>
                    <a:latin typeface="Cambria Math" panose="02040503050406030204" pitchFamily="18" charset="0"/>
                  </a:rPr>
                  <m:t>,</m:t>
                </m:r>
                <m:r>
                  <a:rPr xmlns:a="http://schemas.openxmlformats.org/drawingml/2006/main" sz="4750" i="1">
                    <a:solidFill>
                      <a:srgbClr val="FEFFFE"/>
                    </a:solidFill>
                    <a:latin typeface="Cambria Math" panose="02040503050406030204" pitchFamily="18" charset="0"/>
                  </a:rPr>
                  <m:t>t</m:t>
                </m:r>
              </m:oMath>
            </a14:m>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p>
          <a:p>
            <a:pPr marL="638923" indent="-469900" algn="l">
              <a:lnSpc>
                <a:spcPct val="90000"/>
              </a:lnSpc>
              <a:defRPr spc="-79" sz="4000">
                <a:solidFill>
                  <a:srgbClr val="FFFFFF"/>
                </a:solidFill>
                <a:latin typeface="Helvetica Neue Medium"/>
                <a:ea typeface="Helvetica Neue Medium"/>
                <a:cs typeface="Helvetica Neue Medium"/>
                <a:sym typeface="Helvetica Neue Medium"/>
              </a:defRPr>
            </a:pPr>
            <a:r>
              <a:t>3. SUTVA - Stable Unit Treatment Value Assignment</a:t>
            </a:r>
          </a:p>
          <a:p>
            <a:pPr lvl="1" marL="638923" indent="-12700" algn="l">
              <a:lnSpc>
                <a:spcPct val="90000"/>
              </a:lnSpc>
              <a:defRPr spc="-79" sz="4000">
                <a:solidFill>
                  <a:srgbClr val="FFFFFF"/>
                </a:solidFill>
                <a:latin typeface="Helvetica Neue Medium"/>
                <a:ea typeface="Helvetica Neue Medium"/>
                <a:cs typeface="Helvetica Neue Medium"/>
                <a:sym typeface="Helvetica Neue Medium"/>
              </a:defRPr>
            </a:pPr>
            <a:r>
              <a:t>i.e. the potential outcomes for each individual or data unit are independent of the treatments assigned to all other individuals.</a:t>
            </a:r>
          </a:p>
        </p:txBody>
      </p:sp>
      <p:grpSp>
        <p:nvGrpSpPr>
          <p:cNvPr id="1452" name="Group"/>
          <p:cNvGrpSpPr/>
          <p:nvPr/>
        </p:nvGrpSpPr>
        <p:grpSpPr>
          <a:xfrm>
            <a:off x="3843633" y="7401200"/>
            <a:ext cx="468147" cy="401570"/>
            <a:chOff x="0" y="0"/>
            <a:chExt cx="468146" cy="401568"/>
          </a:xfrm>
        </p:grpSpPr>
        <p:sp>
          <p:nvSpPr>
            <p:cNvPr id="1449" name="Line"/>
            <p:cNvSpPr/>
            <p:nvPr/>
          </p:nvSpPr>
          <p:spPr>
            <a:xfrm>
              <a:off x="0" y="401568"/>
              <a:ext cx="468147" cy="1"/>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a:p>
          </p:txBody>
        </p:sp>
        <p:sp>
          <p:nvSpPr>
            <p:cNvPr id="1450" name="Line"/>
            <p:cNvSpPr/>
            <p:nvPr/>
          </p:nvSpPr>
          <p:spPr>
            <a:xfrm flipH="1">
              <a:off x="176420" y="0"/>
              <a:ext cx="1" cy="394060"/>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a:p>
          </p:txBody>
        </p:sp>
        <p:sp>
          <p:nvSpPr>
            <p:cNvPr id="1451" name="Line"/>
            <p:cNvSpPr/>
            <p:nvPr/>
          </p:nvSpPr>
          <p:spPr>
            <a:xfrm flipH="1">
              <a:off x="294034" y="0"/>
              <a:ext cx="1" cy="394060"/>
            </a:xfrm>
            <a:prstGeom prst="line">
              <a:avLst/>
            </a:prstGeom>
            <a:noFill/>
            <a:ln w="38100" cap="flat">
              <a:solidFill>
                <a:srgbClr val="FFFFFF"/>
              </a:solidFill>
              <a:prstDash val="solid"/>
              <a:miter lim="400000"/>
            </a:ln>
            <a:effectLst/>
          </p:spPr>
          <p:txBody>
            <a:bodyPr wrap="square" lIns="50800" tIns="50800" rIns="50800" bIns="50800" numCol="1" anchor="ctr">
              <a:noAutofit/>
            </a:bodyPr>
            <a:lstStyle/>
            <a:p>
              <a:pPr/>
            </a:p>
          </p:txBody>
        </p:sp>
      </p:grpSp>
    </p:spTree>
  </p:cSld>
  <p:clrMapOvr>
    <a:masterClrMapping/>
  </p:clrMapOvr>
  <p:transition xmlns:p14="http://schemas.microsoft.com/office/powerpoint/2010/main" spd="med" advClick="1"/>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4" name="Popular Estimands"/>
          <p:cNvSpPr txBox="1"/>
          <p:nvPr>
            <p:ph type="title"/>
          </p:nvPr>
        </p:nvSpPr>
        <p:spPr>
          <a:xfrm>
            <a:off x="1206498" y="-10909"/>
            <a:ext cx="21971004" cy="4648201"/>
          </a:xfrm>
          <a:prstGeom prst="rect">
            <a:avLst/>
          </a:prstGeom>
        </p:spPr>
        <p:txBody>
          <a:bodyPr/>
          <a:lstStyle/>
          <a:p>
            <a:pPr/>
            <a:r>
              <a:t>Popular Estimands</a:t>
            </a:r>
          </a:p>
        </p:txBody>
      </p:sp>
      <p:sp>
        <p:nvSpPr>
          <p:cNvPr id="1455" name="Equation"/>
          <p:cNvSpPr txBox="1"/>
          <p:nvPr/>
        </p:nvSpPr>
        <p:spPr>
          <a:xfrm>
            <a:off x="7709158" y="7390505"/>
            <a:ext cx="8965684" cy="46886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FEFFFE"/>
                      </a:solidFill>
                      <a:latin typeface="Cambria Math" panose="02040503050406030204" pitchFamily="18" charset="0"/>
                    </a:rPr>
                    <m:t>A</m:t>
                  </m:r>
                  <m:r>
                    <a:rPr xmlns:a="http://schemas.openxmlformats.org/drawingml/2006/main" sz="4200" i="1">
                      <a:solidFill>
                        <a:srgbClr val="FEFFFE"/>
                      </a:solidFill>
                      <a:latin typeface="Cambria Math" panose="02040503050406030204" pitchFamily="18" charset="0"/>
                    </a:rPr>
                    <m:t>T</m:t>
                  </m:r>
                  <m: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1</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0</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oMath>
              </m:oMathPara>
            </a14:m>
            <a:endParaRPr sz="4200">
              <a:solidFill>
                <a:srgbClr val="FFFFFF"/>
              </a:solidFill>
            </a:endParaRPr>
          </a:p>
        </p:txBody>
      </p:sp>
      <p:sp>
        <p:nvSpPr>
          <p:cNvPr id="1456" name="Equation"/>
          <p:cNvSpPr txBox="1"/>
          <p:nvPr/>
        </p:nvSpPr>
        <p:spPr>
          <a:xfrm>
            <a:off x="5985961" y="9386434"/>
            <a:ext cx="12412078" cy="5068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FEFFFE"/>
                      </a:solidFill>
                      <a:latin typeface="Cambria Math" panose="02040503050406030204" pitchFamily="18" charset="0"/>
                    </a:rPr>
                    <m:t>C</m:t>
                  </m:r>
                  <m:r>
                    <a:rPr xmlns:a="http://schemas.openxmlformats.org/drawingml/2006/main" sz="4200" i="1">
                      <a:solidFill>
                        <a:srgbClr val="FEFFFE"/>
                      </a:solidFill>
                      <a:latin typeface="Cambria Math" panose="02040503050406030204" pitchFamily="18" charset="0"/>
                    </a:rPr>
                    <m:t>A</m:t>
                  </m:r>
                  <m:r>
                    <a:rPr xmlns:a="http://schemas.openxmlformats.org/drawingml/2006/main" sz="4200" i="1">
                      <a:solidFill>
                        <a:srgbClr val="FEFFFE"/>
                      </a:solidFill>
                      <a:latin typeface="Cambria Math" panose="02040503050406030204" pitchFamily="18" charset="0"/>
                    </a:rPr>
                    <m:t>T</m:t>
                  </m:r>
                  <m:sSub>
                    <m:e>
                      <m:r>
                        <a:rPr xmlns:a="http://schemas.openxmlformats.org/drawingml/2006/main" sz="4200" i="1">
                          <a:solidFill>
                            <a:srgbClr val="FEFFFE"/>
                          </a:solidFill>
                          <a:latin typeface="Cambria Math" panose="02040503050406030204" pitchFamily="18" charset="0"/>
                        </a:rPr>
                        <m:t>E</m:t>
                      </m:r>
                    </m:e>
                    <m:sub>
                      <m:r>
                        <a:rPr xmlns:a="http://schemas.openxmlformats.org/drawingml/2006/main" sz="4200" i="1">
                          <a:solidFill>
                            <a:srgbClr val="FEFFFE"/>
                          </a:solidFill>
                          <a:latin typeface="Cambria Math" panose="02040503050406030204" pitchFamily="18" charset="0"/>
                        </a:rPr>
                        <m:t>i</m:t>
                      </m:r>
                    </m:sub>
                  </m:sSub>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1</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sSub>
                    <m:e>
                      <m:r>
                        <a:rPr xmlns:a="http://schemas.openxmlformats.org/drawingml/2006/main" sz="4200" i="1">
                          <a:solidFill>
                            <a:srgbClr val="FEFFFE"/>
                          </a:solidFill>
                          <a:latin typeface="Cambria Math" panose="02040503050406030204" pitchFamily="18" charset="0"/>
                        </a:rPr>
                        <m:t>x</m:t>
                      </m:r>
                    </m:e>
                    <m:sub>
                      <m:r>
                        <a:rPr xmlns:a="http://schemas.openxmlformats.org/drawingml/2006/main" sz="4200" i="1">
                          <a:solidFill>
                            <a:srgbClr val="FEFFFE"/>
                          </a:solidFill>
                          <a:latin typeface="Cambria Math" panose="02040503050406030204" pitchFamily="18" charset="0"/>
                        </a:rPr>
                        <m:t>i</m:t>
                      </m:r>
                    </m:sub>
                  </m:sSub>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0</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X</m:t>
                  </m:r>
                  <m:r>
                    <a:rPr xmlns:a="http://schemas.openxmlformats.org/drawingml/2006/main" sz="4200" i="1">
                      <a:solidFill>
                        <a:srgbClr val="FEFFFE"/>
                      </a:solidFill>
                      <a:latin typeface="Cambria Math" panose="02040503050406030204" pitchFamily="18" charset="0"/>
                    </a:rPr>
                    <m:t>=</m:t>
                  </m:r>
                  <m:sSub>
                    <m:e>
                      <m:r>
                        <a:rPr xmlns:a="http://schemas.openxmlformats.org/drawingml/2006/main" sz="4200" i="1">
                          <a:solidFill>
                            <a:srgbClr val="FEFFFE"/>
                          </a:solidFill>
                          <a:latin typeface="Cambria Math" panose="02040503050406030204" pitchFamily="18" charset="0"/>
                        </a:rPr>
                        <m:t>x</m:t>
                      </m:r>
                    </m:e>
                    <m:sub>
                      <m:r>
                        <a:rPr xmlns:a="http://schemas.openxmlformats.org/drawingml/2006/main" sz="4200" i="1">
                          <a:solidFill>
                            <a:srgbClr val="FEFFFE"/>
                          </a:solidFill>
                          <a:latin typeface="Cambria Math" panose="02040503050406030204" pitchFamily="18" charset="0"/>
                        </a:rPr>
                        <m:t>i</m:t>
                      </m:r>
                    </m:sub>
                  </m:sSub>
                  <m:r>
                    <a:rPr xmlns:a="http://schemas.openxmlformats.org/drawingml/2006/main" sz="4200" i="1">
                      <a:solidFill>
                        <a:srgbClr val="FEFFFE"/>
                      </a:solidFill>
                      <a:latin typeface="Cambria Math" panose="02040503050406030204" pitchFamily="18" charset="0"/>
                    </a:rPr>
                    <m:t>]</m:t>
                  </m:r>
                </m:oMath>
              </m:oMathPara>
            </a14:m>
            <a:endParaRPr sz="4200">
              <a:solidFill>
                <a:srgbClr val="FFFFFF"/>
              </a:solidFill>
            </a:endParaRPr>
          </a:p>
        </p:txBody>
      </p:sp>
      <p:sp>
        <p:nvSpPr>
          <p:cNvPr id="1457" name="Equation"/>
          <p:cNvSpPr txBox="1"/>
          <p:nvPr/>
        </p:nvSpPr>
        <p:spPr>
          <a:xfrm>
            <a:off x="9659163" y="5394576"/>
            <a:ext cx="5065675" cy="46886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FEFFFE"/>
                      </a:solidFill>
                      <a:latin typeface="Cambria Math" panose="02040503050406030204" pitchFamily="18" charset="0"/>
                    </a:rPr>
                    <m:t>A</m:t>
                  </m:r>
                  <m:r>
                    <a:rPr xmlns:a="http://schemas.openxmlformats.org/drawingml/2006/main" sz="4200" i="1">
                      <a:solidFill>
                        <a:srgbClr val="FEFFFE"/>
                      </a:solidFill>
                      <a:latin typeface="Cambria Math" panose="02040503050406030204" pitchFamily="18" charset="0"/>
                    </a:rPr>
                    <m:t>P</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m:rPr>
                      <m:sty m:val="p"/>
                      <m:scr m:val="double-struck"/>
                    </m:rPr>
                    <a:rPr xmlns:a="http://schemas.openxmlformats.org/drawingml/2006/main" sz="4200" i="1">
                      <a:solidFill>
                        <a:srgbClr val="FEFFFE"/>
                      </a:solidFill>
                      <a:latin typeface="Cambria Math" panose="02040503050406030204" pitchFamily="18" charset="0"/>
                    </a:rPr>
                    <m:t>E</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Y</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d</m:t>
                  </m:r>
                  <m:r>
                    <a:rPr xmlns:a="http://schemas.openxmlformats.org/drawingml/2006/main" sz="4200" i="1">
                      <a:solidFill>
                        <a:srgbClr val="FEFFFE"/>
                      </a:solidFill>
                      <a:latin typeface="Cambria Math" panose="02040503050406030204" pitchFamily="18" charset="0"/>
                    </a:rPr>
                    <m:t>o</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T</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1</m:t>
                  </m:r>
                  <m:r>
                    <a:rPr xmlns:a="http://schemas.openxmlformats.org/drawingml/2006/main" sz="4200" i="1">
                      <a:solidFill>
                        <a:srgbClr val="FEFFFE"/>
                      </a:solidFill>
                      <a:latin typeface="Cambria Math" panose="02040503050406030204" pitchFamily="18" charset="0"/>
                    </a:rPr>
                    <m:t>)</m:t>
                  </m:r>
                  <m:r>
                    <a:rPr xmlns:a="http://schemas.openxmlformats.org/drawingml/2006/main" sz="4200" i="1">
                      <a:solidFill>
                        <a:srgbClr val="FEFFFE"/>
                      </a:solidFill>
                      <a:latin typeface="Cambria Math" panose="02040503050406030204" pitchFamily="18" charset="0"/>
                    </a:rPr>
                    <m:t>]</m:t>
                  </m:r>
                </m:oMath>
              </m:oMathPara>
            </a14:m>
            <a:endParaRPr sz="4200">
              <a:solidFill>
                <a:srgbClr val="FFFFFF"/>
              </a:solidFill>
            </a:endParaRPr>
          </a:p>
        </p:txBody>
      </p:sp>
      <p:sp>
        <p:nvSpPr>
          <p:cNvPr id="1458" name="Note that this is not really an individual treatment effect!"/>
          <p:cNvSpPr txBox="1"/>
          <p:nvPr/>
        </p:nvSpPr>
        <p:spPr>
          <a:xfrm>
            <a:off x="5993415" y="10107453"/>
            <a:ext cx="12397170" cy="1180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500">
                <a:solidFill>
                  <a:srgbClr val="D5D5D5"/>
                </a:solidFill>
              </a:defRPr>
            </a:lvl1pPr>
          </a:lstStyle>
          <a:p>
            <a:pPr/>
            <a:r>
              <a:t>Note that this is not really an individual treatment effect!</a:t>
            </a:r>
          </a:p>
        </p:txBody>
      </p:sp>
    </p:spTree>
  </p:cSld>
  <p:clrMapOvr>
    <a:masterClrMapping/>
  </p:clrMapOvr>
  <p:transition xmlns:p14="http://schemas.microsoft.com/office/powerpoint/2010/main" spd="med" advClick="1"/>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1460" name="Popular Estimands"/>
          <p:cNvSpPr txBox="1"/>
          <p:nvPr>
            <p:ph type="title"/>
          </p:nvPr>
        </p:nvSpPr>
        <p:spPr>
          <a:xfrm>
            <a:off x="1206498" y="-10909"/>
            <a:ext cx="21971004" cy="4648201"/>
          </a:xfrm>
          <a:prstGeom prst="rect">
            <a:avLst/>
          </a:prstGeom>
        </p:spPr>
        <p:txBody>
          <a:bodyPr/>
          <a:lstStyle/>
          <a:p>
            <a:pPr/>
            <a:r>
              <a:rPr>
                <a:solidFill>
                  <a:schemeClr val="accent1">
                    <a:lumOff val="-13575"/>
                  </a:schemeClr>
                </a:solidFill>
              </a:rPr>
              <a:t>Popular</a:t>
            </a:r>
            <a:r>
              <a:t> </a:t>
            </a:r>
            <a:r>
              <a:rPr>
                <a:solidFill>
                  <a:schemeClr val="accent1">
                    <a:lumOff val="-13575"/>
                  </a:schemeClr>
                </a:solidFill>
              </a:rPr>
              <a:t>Estimands</a:t>
            </a:r>
          </a:p>
        </p:txBody>
      </p:sp>
      <p:pic>
        <p:nvPicPr>
          <p:cNvPr id="1461" name="Image" descr="Image"/>
          <p:cNvPicPr>
            <a:picLocks noChangeAspect="1"/>
          </p:cNvPicPr>
          <p:nvPr/>
        </p:nvPicPr>
        <p:blipFill>
          <a:blip r:embed="rId2">
            <a:extLst/>
          </a:blip>
          <a:srcRect l="0" t="0" r="0" b="0"/>
          <a:stretch>
            <a:fillRect/>
          </a:stretch>
        </p:blipFill>
        <p:spPr>
          <a:xfrm>
            <a:off x="5202603" y="3682762"/>
            <a:ext cx="12103235" cy="8952097"/>
          </a:xfrm>
          <a:prstGeom prst="rect">
            <a:avLst/>
          </a:prstGeom>
          <a:ln w="12700">
            <a:miter lim="400000"/>
          </a:ln>
        </p:spPr>
      </p:pic>
      <p:sp>
        <p:nvSpPr>
          <p:cNvPr id="1462" name="Equation"/>
          <p:cNvSpPr txBox="1"/>
          <p:nvPr/>
        </p:nvSpPr>
        <p:spPr>
          <a:xfrm>
            <a:off x="5048115" y="12753061"/>
            <a:ext cx="12412078" cy="5068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5E5E5E"/>
                      </a:solidFill>
                      <a:latin typeface="Cambria Math" panose="02040503050406030204" pitchFamily="18" charset="0"/>
                    </a:rPr>
                    <m:t>C</m:t>
                  </m:r>
                  <m:r>
                    <a:rPr xmlns:a="http://schemas.openxmlformats.org/drawingml/2006/main" sz="4200" i="1">
                      <a:solidFill>
                        <a:srgbClr val="5E5E5E"/>
                      </a:solidFill>
                      <a:latin typeface="Cambria Math" panose="02040503050406030204" pitchFamily="18" charset="0"/>
                    </a:rPr>
                    <m:t>A</m:t>
                  </m:r>
                  <m:r>
                    <a:rPr xmlns:a="http://schemas.openxmlformats.org/drawingml/2006/main" sz="4200" i="1">
                      <a:solidFill>
                        <a:srgbClr val="5E5E5E"/>
                      </a:solidFill>
                      <a:latin typeface="Cambria Math" panose="02040503050406030204" pitchFamily="18" charset="0"/>
                    </a:rPr>
                    <m:t>T</m:t>
                  </m:r>
                  <m:sSub>
                    <m:e>
                      <m:r>
                        <a:rPr xmlns:a="http://schemas.openxmlformats.org/drawingml/2006/main" sz="4200" i="1">
                          <a:solidFill>
                            <a:srgbClr val="5E5E5E"/>
                          </a:solidFill>
                          <a:latin typeface="Cambria Math" panose="02040503050406030204" pitchFamily="18" charset="0"/>
                        </a:rPr>
                        <m:t>E</m:t>
                      </m:r>
                    </m:e>
                    <m:sub>
                      <m:r>
                        <a:rPr xmlns:a="http://schemas.openxmlformats.org/drawingml/2006/main" sz="4200" i="1">
                          <a:solidFill>
                            <a:srgbClr val="5E5E5E"/>
                          </a:solidFill>
                          <a:latin typeface="Cambria Math" panose="02040503050406030204" pitchFamily="18" charset="0"/>
                        </a:rPr>
                        <m:t>i</m:t>
                      </m:r>
                    </m:sub>
                  </m:sSub>
                  <m:r>
                    <a:rPr xmlns:a="http://schemas.openxmlformats.org/drawingml/2006/main" sz="4200" i="1">
                      <a:solidFill>
                        <a:srgbClr val="5E5E5E"/>
                      </a:solidFill>
                      <a:latin typeface="Cambria Math" panose="02040503050406030204" pitchFamily="18" charset="0"/>
                    </a:rPr>
                    <m:t>=</m:t>
                  </m:r>
                  <m:r>
                    <m:rPr>
                      <m:sty m:val="p"/>
                      <m:scr m:val="double-struck"/>
                    </m:rPr>
                    <a:rPr xmlns:a="http://schemas.openxmlformats.org/drawingml/2006/main" sz="4200" i="1">
                      <a:solidFill>
                        <a:srgbClr val="5E5E5E"/>
                      </a:solidFill>
                      <a:latin typeface="Cambria Math" panose="02040503050406030204" pitchFamily="18" charset="0"/>
                    </a:rPr>
                    <m:t>E</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Y</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d</m:t>
                  </m:r>
                  <m:r>
                    <a:rPr xmlns:a="http://schemas.openxmlformats.org/drawingml/2006/main" sz="4200" i="1">
                      <a:solidFill>
                        <a:srgbClr val="5E5E5E"/>
                      </a:solidFill>
                      <a:latin typeface="Cambria Math" panose="02040503050406030204" pitchFamily="18" charset="0"/>
                    </a:rPr>
                    <m:t>o</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1</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X</m:t>
                  </m:r>
                  <m:r>
                    <a:rPr xmlns:a="http://schemas.openxmlformats.org/drawingml/2006/main" sz="4200" i="1">
                      <a:solidFill>
                        <a:srgbClr val="5E5E5E"/>
                      </a:solidFill>
                      <a:latin typeface="Cambria Math" panose="02040503050406030204" pitchFamily="18" charset="0"/>
                    </a:rPr>
                    <m:t>=</m:t>
                  </m:r>
                  <m:sSub>
                    <m:e>
                      <m:r>
                        <a:rPr xmlns:a="http://schemas.openxmlformats.org/drawingml/2006/main" sz="4200" i="1">
                          <a:solidFill>
                            <a:srgbClr val="5E5E5E"/>
                          </a:solidFill>
                          <a:latin typeface="Cambria Math" panose="02040503050406030204" pitchFamily="18" charset="0"/>
                        </a:rPr>
                        <m:t>x</m:t>
                      </m:r>
                    </m:e>
                    <m:sub>
                      <m:r>
                        <a:rPr xmlns:a="http://schemas.openxmlformats.org/drawingml/2006/main" sz="4200" i="1">
                          <a:solidFill>
                            <a:srgbClr val="5E5E5E"/>
                          </a:solidFill>
                          <a:latin typeface="Cambria Math" panose="02040503050406030204" pitchFamily="18" charset="0"/>
                        </a:rPr>
                        <m:t>i</m:t>
                      </m:r>
                    </m:sub>
                  </m:sSub>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r>
                    <m:rPr>
                      <m:sty m:val="p"/>
                      <m:scr m:val="double-struck"/>
                    </m:rPr>
                    <a:rPr xmlns:a="http://schemas.openxmlformats.org/drawingml/2006/main" sz="4200" i="1">
                      <a:solidFill>
                        <a:srgbClr val="5E5E5E"/>
                      </a:solidFill>
                      <a:latin typeface="Cambria Math" panose="02040503050406030204" pitchFamily="18" charset="0"/>
                    </a:rPr>
                    <m:t>E</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Y</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d</m:t>
                  </m:r>
                  <m:r>
                    <a:rPr xmlns:a="http://schemas.openxmlformats.org/drawingml/2006/main" sz="4200" i="1">
                      <a:solidFill>
                        <a:srgbClr val="5E5E5E"/>
                      </a:solidFill>
                      <a:latin typeface="Cambria Math" panose="02040503050406030204" pitchFamily="18" charset="0"/>
                    </a:rPr>
                    <m:t>o</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0</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X</m:t>
                  </m:r>
                  <m:r>
                    <a:rPr xmlns:a="http://schemas.openxmlformats.org/drawingml/2006/main" sz="4200" i="1">
                      <a:solidFill>
                        <a:srgbClr val="5E5E5E"/>
                      </a:solidFill>
                      <a:latin typeface="Cambria Math" panose="02040503050406030204" pitchFamily="18" charset="0"/>
                    </a:rPr>
                    <m:t>=</m:t>
                  </m:r>
                  <m:sSub>
                    <m:e>
                      <m:r>
                        <a:rPr xmlns:a="http://schemas.openxmlformats.org/drawingml/2006/main" sz="4200" i="1">
                          <a:solidFill>
                            <a:srgbClr val="5E5E5E"/>
                          </a:solidFill>
                          <a:latin typeface="Cambria Math" panose="02040503050406030204" pitchFamily="18" charset="0"/>
                        </a:rPr>
                        <m:t>x</m:t>
                      </m:r>
                    </m:e>
                    <m:sub>
                      <m:r>
                        <a:rPr xmlns:a="http://schemas.openxmlformats.org/drawingml/2006/main" sz="4200" i="1">
                          <a:solidFill>
                            <a:srgbClr val="5E5E5E"/>
                          </a:solidFill>
                          <a:latin typeface="Cambria Math" panose="02040503050406030204" pitchFamily="18" charset="0"/>
                        </a:rPr>
                        <m:t>i</m:t>
                      </m:r>
                    </m:sub>
                  </m:sSub>
                  <m:r>
                    <a:rPr xmlns:a="http://schemas.openxmlformats.org/drawingml/2006/main" sz="4200" i="1">
                      <a:solidFill>
                        <a:srgbClr val="5E5E5E"/>
                      </a:solidFill>
                      <a:latin typeface="Cambria Math" panose="02040503050406030204" pitchFamily="18" charset="0"/>
                    </a:rPr>
                    <m:t>]</m:t>
                  </m:r>
                </m:oMath>
              </m:oMathPara>
            </a14:m>
            <a:endParaRPr sz="4200">
              <a:solidFill>
                <a:srgbClr val="5E5E5E"/>
              </a:solidFill>
            </a:endParaRPr>
          </a:p>
        </p:txBody>
      </p:sp>
      <p:pic>
        <p:nvPicPr>
          <p:cNvPr id="1463"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pic>
        <p:nvPicPr>
          <p:cNvPr id="252" name="Picture Placeholder 1" descr="Picture Placeholder 1"/>
          <p:cNvPicPr>
            <a:picLocks noChangeAspect="0"/>
          </p:cNvPicPr>
          <p:nvPr/>
        </p:nvPicPr>
        <p:blipFill>
          <a:blip r:embed="rId3">
            <a:extLst/>
          </a:blip>
          <a:stretch>
            <a:fillRect/>
          </a:stretch>
        </p:blipFill>
        <p:spPr>
          <a:xfrm>
            <a:off x="1396206" y="3561853"/>
            <a:ext cx="21722676" cy="6592294"/>
          </a:xfrm>
          <a:prstGeom prst="rect">
            <a:avLst/>
          </a:prstGeom>
          <a:ln w="12700">
            <a:miter lim="400000"/>
          </a:ln>
        </p:spPr>
      </p:pic>
      <p:sp>
        <p:nvSpPr>
          <p:cNvPr id="253" name="Causality and Theory"/>
          <p:cNvSpPr txBox="1"/>
          <p:nvPr>
            <p:ph type="title"/>
          </p:nvPr>
        </p:nvSpPr>
        <p:spPr>
          <a:xfrm>
            <a:off x="990073" y="759575"/>
            <a:ext cx="21971001" cy="1435101"/>
          </a:xfrm>
          <a:prstGeom prst="rect">
            <a:avLst/>
          </a:prstGeom>
        </p:spPr>
        <p:txBody>
          <a:bodyPr/>
          <a:lstStyle/>
          <a:p>
            <a:pPr/>
            <a:r>
              <a:t>Causality and Theory</a:t>
            </a:r>
          </a:p>
        </p:txBody>
      </p:sp>
      <p:sp>
        <p:nvSpPr>
          <p:cNvPr id="254" name="“Well-developed scientific theories facilitate the classic scientific goals of understanding, prediction, and control.”…"/>
          <p:cNvSpPr txBox="1"/>
          <p:nvPr/>
        </p:nvSpPr>
        <p:spPr>
          <a:xfrm>
            <a:off x="1828755" y="4627112"/>
            <a:ext cx="19486867" cy="183249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59" sz="3000">
                <a:solidFill>
                  <a:schemeClr val="accent1">
                    <a:hueOff val="114395"/>
                    <a:lumOff val="-24975"/>
                  </a:schemeClr>
                </a:solidFill>
                <a:latin typeface="Helvetica Neue Medium"/>
                <a:ea typeface="Helvetica Neue Medium"/>
                <a:cs typeface="Helvetica Neue Medium"/>
                <a:sym typeface="Helvetica Neue Medium"/>
              </a:defRPr>
            </a:pPr>
            <a:r>
              <a:t>“Well-developed scientific theories facilitate the classic scientific goals of understanding, prediction, and control.” </a:t>
            </a:r>
          </a:p>
          <a:p>
            <a:pPr marL="638923" indent="-469900" algn="l">
              <a:lnSpc>
                <a:spcPct val="90000"/>
              </a:lnSpc>
              <a:defRPr spc="-59" sz="3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59" sz="3000">
                <a:solidFill>
                  <a:schemeClr val="accent1">
                    <a:hueOff val="114395"/>
                    <a:lumOff val="-24975"/>
                  </a:schemeClr>
                </a:solidFill>
                <a:latin typeface="Helvetica Neue Medium"/>
                <a:ea typeface="Helvetica Neue Medium"/>
                <a:cs typeface="Helvetica Neue Medium"/>
                <a:sym typeface="Helvetica Neue Medium"/>
              </a:defRPr>
            </a:pPr>
            <a:r>
              <a:t>Van Dongen et al., 2022, p. 6</a:t>
            </a:r>
            <a:endParaRPr>
              <a:solidFill>
                <a:srgbClr val="000000"/>
              </a:solidFill>
            </a:endParaRPr>
          </a:p>
        </p:txBody>
      </p:sp>
      <p:sp>
        <p:nvSpPr>
          <p:cNvPr id="255" name="“There is nothing in the joint distribution of symptoms and diseases to tell us that curing the former would or would not cure the latter.’’…"/>
          <p:cNvSpPr txBox="1"/>
          <p:nvPr/>
        </p:nvSpPr>
        <p:spPr>
          <a:xfrm>
            <a:off x="1677820" y="7501597"/>
            <a:ext cx="20595509" cy="234828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59" sz="3000">
                <a:solidFill>
                  <a:schemeClr val="accent1">
                    <a:hueOff val="114395"/>
                    <a:lumOff val="-24975"/>
                  </a:schemeClr>
                </a:solidFill>
                <a:latin typeface="Helvetica Neue Medium"/>
                <a:ea typeface="Helvetica Neue Medium"/>
                <a:cs typeface="Helvetica Neue Medium"/>
                <a:sym typeface="Helvetica Neue Medium"/>
              </a:defRPr>
            </a:pPr>
            <a:r>
              <a:t>“There is nothing in the joint distribution of symptoms and diseases to tell us that curing the former would or would not cure the latter.’’</a:t>
            </a:r>
          </a:p>
          <a:p>
            <a:pPr algn="l" defTabSz="457200">
              <a:lnSpc>
                <a:spcPts val="4800"/>
              </a:lnSpc>
              <a:defRPr sz="3000">
                <a:solidFill>
                  <a:srgbClr val="595959"/>
                </a:solidFill>
                <a:latin typeface="Helvetica Neue Medium"/>
                <a:ea typeface="Helvetica Neue Medium"/>
                <a:cs typeface="Helvetica Neue Medium"/>
                <a:sym typeface="Helvetica Neue Medium"/>
              </a:defRPr>
            </a:pPr>
          </a:p>
          <a:p>
            <a:pPr algn="l" defTabSz="457200">
              <a:lnSpc>
                <a:spcPts val="4800"/>
              </a:lnSpc>
              <a:defRPr sz="3000">
                <a:solidFill>
                  <a:schemeClr val="accent1">
                    <a:hueOff val="114395"/>
                    <a:lumOff val="-24975"/>
                  </a:schemeClr>
                </a:solidFill>
                <a:latin typeface="Helvetica Neue Medium"/>
                <a:ea typeface="Helvetica Neue Medium"/>
                <a:cs typeface="Helvetica Neue Medium"/>
                <a:sym typeface="Helvetica Neue Medium"/>
              </a:defRPr>
            </a:pPr>
            <a:r>
              <a:t>Pearl, 2009</a:t>
            </a:r>
            <a:endParaRPr>
              <a:solidFill>
                <a:srgbClr val="000000"/>
              </a:solidFill>
            </a:endParaRPr>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5" name="Questions?"/>
          <p:cNvSpPr txBox="1"/>
          <p:nvPr>
            <p:ph type="title"/>
          </p:nvPr>
        </p:nvSpPr>
        <p:spPr>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7" name="A Little Causal Discovery…"/>
          <p:cNvSpPr txBox="1"/>
          <p:nvPr>
            <p:ph type="title"/>
          </p:nvPr>
        </p:nvSpPr>
        <p:spPr>
          <a:xfrm>
            <a:off x="990073" y="759575"/>
            <a:ext cx="21971001" cy="1435101"/>
          </a:xfrm>
          <a:prstGeom prst="rect">
            <a:avLst/>
          </a:prstGeom>
        </p:spPr>
        <p:txBody>
          <a:bodyPr/>
          <a:lstStyle/>
          <a:p>
            <a:pPr/>
            <a:r>
              <a:t>A Little Causal Discovery…</a:t>
            </a:r>
          </a:p>
        </p:txBody>
      </p:sp>
      <p:pic>
        <p:nvPicPr>
          <p:cNvPr id="1468" name="Image" descr="Image"/>
          <p:cNvPicPr>
            <a:picLocks noChangeAspect="1"/>
          </p:cNvPicPr>
          <p:nvPr/>
        </p:nvPicPr>
        <p:blipFill>
          <a:blip r:embed="rId2">
            <a:extLst/>
          </a:blip>
          <a:stretch>
            <a:fillRect/>
          </a:stretch>
        </p:blipFill>
        <p:spPr>
          <a:xfrm>
            <a:off x="2706674" y="3952088"/>
            <a:ext cx="11149825" cy="6999890"/>
          </a:xfrm>
          <a:prstGeom prst="rect">
            <a:avLst/>
          </a:prstGeom>
          <a:ln w="12700">
            <a:miter lim="400000"/>
          </a:ln>
        </p:spPr>
      </p:pic>
      <p:pic>
        <p:nvPicPr>
          <p:cNvPr id="1469" name="Image" descr="Image"/>
          <p:cNvPicPr>
            <a:picLocks noChangeAspect="1"/>
          </p:cNvPicPr>
          <p:nvPr/>
        </p:nvPicPr>
        <p:blipFill>
          <a:blip r:embed="rId3">
            <a:extLst/>
          </a:blip>
          <a:stretch>
            <a:fillRect/>
          </a:stretch>
        </p:blipFill>
        <p:spPr>
          <a:xfrm>
            <a:off x="13649900" y="9107842"/>
            <a:ext cx="3563510" cy="1516388"/>
          </a:xfrm>
          <a:prstGeom prst="rect">
            <a:avLst/>
          </a:prstGeom>
          <a:ln w="12700">
            <a:miter lim="400000"/>
          </a:ln>
        </p:spPr>
      </p:pic>
      <p:pic>
        <p:nvPicPr>
          <p:cNvPr id="1470" name="Image" descr="Image"/>
          <p:cNvPicPr>
            <a:picLocks noChangeAspect="1"/>
          </p:cNvPicPr>
          <p:nvPr/>
        </p:nvPicPr>
        <p:blipFill>
          <a:blip r:embed="rId4">
            <a:extLst/>
          </a:blip>
          <a:stretch>
            <a:fillRect/>
          </a:stretch>
        </p:blipFill>
        <p:spPr>
          <a:xfrm>
            <a:off x="14499127" y="9432696"/>
            <a:ext cx="839539" cy="779572"/>
          </a:xfrm>
          <a:prstGeom prst="rect">
            <a:avLst/>
          </a:prstGeom>
          <a:ln w="12700">
            <a:miter lim="400000"/>
          </a:ln>
        </p:spPr>
      </p:pic>
      <p:pic>
        <p:nvPicPr>
          <p:cNvPr id="1471" name="Image" descr="Image"/>
          <p:cNvPicPr>
            <a:picLocks noChangeAspect="1"/>
          </p:cNvPicPr>
          <p:nvPr/>
        </p:nvPicPr>
        <p:blipFill>
          <a:blip r:embed="rId5">
            <a:extLst/>
          </a:blip>
          <a:stretch>
            <a:fillRect/>
          </a:stretch>
        </p:blipFill>
        <p:spPr>
          <a:xfrm>
            <a:off x="13790352" y="6771067"/>
            <a:ext cx="3282606" cy="1361933"/>
          </a:xfrm>
          <a:prstGeom prst="rect">
            <a:avLst/>
          </a:prstGeom>
          <a:ln w="12700">
            <a:miter lim="400000"/>
          </a:ln>
        </p:spPr>
      </p:pic>
      <p:pic>
        <p:nvPicPr>
          <p:cNvPr id="1472" name="Image" descr="Image"/>
          <p:cNvPicPr>
            <a:picLocks noChangeAspect="1"/>
          </p:cNvPicPr>
          <p:nvPr/>
        </p:nvPicPr>
        <p:blipFill>
          <a:blip r:embed="rId6">
            <a:extLst/>
          </a:blip>
          <a:stretch>
            <a:fillRect/>
          </a:stretch>
        </p:blipFill>
        <p:spPr>
          <a:xfrm>
            <a:off x="13703913" y="4566065"/>
            <a:ext cx="3372486" cy="1435101"/>
          </a:xfrm>
          <a:prstGeom prst="rect">
            <a:avLst/>
          </a:prstGeom>
          <a:ln w="12700">
            <a:miter lim="400000"/>
          </a:ln>
        </p:spPr>
      </p:pic>
      <p:pic>
        <p:nvPicPr>
          <p:cNvPr id="1473" name="Image" descr="Image"/>
          <p:cNvPicPr>
            <a:picLocks noChangeAspect="1"/>
          </p:cNvPicPr>
          <p:nvPr/>
        </p:nvPicPr>
        <p:blipFill>
          <a:blip r:embed="rId7">
            <a:extLst/>
          </a:blip>
          <a:stretch>
            <a:fillRect/>
          </a:stretch>
        </p:blipFill>
        <p:spPr>
          <a:xfrm>
            <a:off x="14625001" y="7090135"/>
            <a:ext cx="711981" cy="582529"/>
          </a:xfrm>
          <a:prstGeom prst="rect">
            <a:avLst/>
          </a:prstGeom>
          <a:ln w="12700">
            <a:miter lim="400000"/>
          </a:ln>
        </p:spPr>
      </p:pic>
      <p:pic>
        <p:nvPicPr>
          <p:cNvPr id="1474" name="Image" descr="Image"/>
          <p:cNvPicPr>
            <a:picLocks noChangeAspect="1"/>
          </p:cNvPicPr>
          <p:nvPr/>
        </p:nvPicPr>
        <p:blipFill>
          <a:blip r:embed="rId7">
            <a:extLst/>
          </a:blip>
          <a:stretch>
            <a:fillRect/>
          </a:stretch>
        </p:blipFill>
        <p:spPr>
          <a:xfrm>
            <a:off x="14528813" y="4888841"/>
            <a:ext cx="711981" cy="582529"/>
          </a:xfrm>
          <a:prstGeom prst="rect">
            <a:avLst/>
          </a:prstGeom>
          <a:ln w="12700">
            <a:miter lim="400000"/>
          </a:ln>
        </p:spPr>
      </p:pic>
      <p:sp>
        <p:nvSpPr>
          <p:cNvPr id="1475" name="(Plus descendants of B)"/>
          <p:cNvSpPr txBox="1"/>
          <p:nvPr/>
        </p:nvSpPr>
        <p:spPr>
          <a:xfrm>
            <a:off x="17415502" y="9505078"/>
            <a:ext cx="61705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(Plus descendants of B)</a:t>
            </a:r>
          </a:p>
        </p:txBody>
      </p:sp>
      <p:sp>
        <p:nvSpPr>
          <p:cNvPr id="1476" name="We have seen the following structures and the conditional independencies which are implied"/>
          <p:cNvSpPr txBox="1"/>
          <p:nvPr/>
        </p:nvSpPr>
        <p:spPr>
          <a:xfrm>
            <a:off x="2847428" y="3350152"/>
            <a:ext cx="20138581" cy="1180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500"/>
            </a:pPr>
            <a:r>
              <a:t>We have seen the following structures and the </a:t>
            </a:r>
            <a:r>
              <a:rPr i="1" u="sng"/>
              <a:t>conditional independencies </a:t>
            </a:r>
            <a:r>
              <a:t>which are implied</a:t>
            </a:r>
          </a:p>
        </p:txBody>
      </p:sp>
      <p:sp>
        <p:nvSpPr>
          <p:cNvPr id="1477" name="These conditional independencies helped us understand which variables should be controlled for to make our estimates causal."/>
          <p:cNvSpPr txBox="1"/>
          <p:nvPr/>
        </p:nvSpPr>
        <p:spPr>
          <a:xfrm>
            <a:off x="2564146" y="11599072"/>
            <a:ext cx="20705145" cy="17270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500"/>
            </a:pPr>
            <a:r>
              <a:t>These conditional independencies helped us understand which variables should be controlled for to make our estimates </a:t>
            </a:r>
            <a:r>
              <a:rPr u="sng"/>
              <a:t>causal.</a:t>
            </a:r>
          </a:p>
        </p:txBody>
      </p:sp>
    </p:spTree>
  </p:cSld>
  <p:clrMapOvr>
    <a:masterClrMapping/>
  </p:clrMapOvr>
  <p:transition xmlns:p14="http://schemas.microsoft.com/office/powerpoint/2010/main" spd="med" advClick="1"/>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79" name="Some Causal Discovery…"/>
          <p:cNvSpPr txBox="1"/>
          <p:nvPr>
            <p:ph type="title"/>
          </p:nvPr>
        </p:nvSpPr>
        <p:spPr>
          <a:xfrm>
            <a:off x="990073" y="759575"/>
            <a:ext cx="21971001" cy="1435101"/>
          </a:xfrm>
          <a:prstGeom prst="rect">
            <a:avLst/>
          </a:prstGeom>
        </p:spPr>
        <p:txBody>
          <a:bodyPr/>
          <a:lstStyle/>
          <a:p>
            <a:pPr/>
            <a:r>
              <a:t>Some Causal Discovery…</a:t>
            </a:r>
          </a:p>
        </p:txBody>
      </p:sp>
      <p:sp>
        <p:nvSpPr>
          <p:cNvPr id="1480" name="These conditional independencies can also help us discover the structure from the data."/>
          <p:cNvSpPr txBox="1"/>
          <p:nvPr/>
        </p:nvSpPr>
        <p:spPr>
          <a:xfrm>
            <a:off x="1766824" y="3346546"/>
            <a:ext cx="19226467" cy="11809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500"/>
            </a:lvl1pPr>
          </a:lstStyle>
          <a:p>
            <a:pPr/>
            <a:r>
              <a:t>These conditional independencies can also help us discover the structure from the data.</a:t>
            </a:r>
          </a:p>
        </p:txBody>
      </p:sp>
      <p:sp>
        <p:nvSpPr>
          <p:cNvPr id="1481" name="Example ‘True’ Graph:"/>
          <p:cNvSpPr txBox="1"/>
          <p:nvPr/>
        </p:nvSpPr>
        <p:spPr>
          <a:xfrm>
            <a:off x="6516623" y="5962746"/>
            <a:ext cx="5225607" cy="11809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500"/>
            </a:lvl1pPr>
          </a:lstStyle>
          <a:p>
            <a:pPr/>
            <a:r>
              <a:t>Example ‘True’ Graph:</a:t>
            </a:r>
          </a:p>
        </p:txBody>
      </p:sp>
      <p:sp>
        <p:nvSpPr>
          <p:cNvPr id="1482" name="Implied CIs?…"/>
          <p:cNvSpPr txBox="1"/>
          <p:nvPr/>
        </p:nvSpPr>
        <p:spPr>
          <a:xfrm>
            <a:off x="14049596" y="5406274"/>
            <a:ext cx="3190241" cy="71880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500"/>
            </a:pPr>
            <a:r>
              <a:t>Implied CIs?</a:t>
            </a:r>
          </a:p>
          <a:p>
            <a:pPr algn="l">
              <a:defRPr b="1" sz="3500"/>
            </a:pPr>
          </a:p>
          <a:p>
            <a:pPr algn="l">
              <a:defRPr b="1" sz="3500"/>
            </a:pPr>
            <a:r>
              <a:t>-</a:t>
            </a:r>
          </a:p>
          <a:p>
            <a:pPr algn="l">
              <a:defRPr b="1" sz="3500"/>
            </a:pPr>
          </a:p>
          <a:p>
            <a:pPr algn="l">
              <a:defRPr b="1" sz="3500"/>
            </a:pPr>
          </a:p>
          <a:p>
            <a:pPr algn="l">
              <a:defRPr b="1" sz="3500"/>
            </a:pPr>
            <a:r>
              <a:t>-</a:t>
            </a:r>
          </a:p>
          <a:p>
            <a:pPr algn="l">
              <a:defRPr b="1" sz="3500"/>
            </a:pPr>
          </a:p>
          <a:p>
            <a:pPr algn="l">
              <a:defRPr b="1" sz="3500"/>
            </a:pPr>
          </a:p>
          <a:p>
            <a:pPr algn="l">
              <a:defRPr b="1" sz="3500"/>
            </a:pPr>
            <a:r>
              <a:t>-</a:t>
            </a:r>
          </a:p>
          <a:p>
            <a:pPr algn="l">
              <a:defRPr b="1" sz="3500"/>
            </a:pPr>
          </a:p>
          <a:p>
            <a:pPr algn="l">
              <a:defRPr b="1" sz="3500"/>
            </a:pPr>
          </a:p>
          <a:p>
            <a:pPr algn="l">
              <a:defRPr b="1" sz="3500"/>
            </a:pPr>
            <a:r>
              <a:t>-</a:t>
            </a:r>
          </a:p>
        </p:txBody>
      </p:sp>
      <p:pic>
        <p:nvPicPr>
          <p:cNvPr id="1483" name="Image" descr="Image"/>
          <p:cNvPicPr>
            <a:picLocks noChangeAspect="1"/>
          </p:cNvPicPr>
          <p:nvPr/>
        </p:nvPicPr>
        <p:blipFill>
          <a:blip r:embed="rId2">
            <a:extLst/>
          </a:blip>
          <a:stretch>
            <a:fillRect/>
          </a:stretch>
        </p:blipFill>
        <p:spPr>
          <a:xfrm>
            <a:off x="7223621" y="7054329"/>
            <a:ext cx="3811613" cy="3267097"/>
          </a:xfrm>
          <a:prstGeom prst="rect">
            <a:avLst/>
          </a:prstGeom>
          <a:ln w="12700">
            <a:miter lim="400000"/>
          </a:ln>
        </p:spPr>
      </p:pic>
    </p:spTree>
  </p:cSld>
  <p:clrMapOvr>
    <a:masterClrMapping/>
  </p:clrMapOvr>
  <p:transition xmlns:p14="http://schemas.microsoft.com/office/powerpoint/2010/main" spd="med" advClick="1"/>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85" name="Some Causal Discovery…"/>
          <p:cNvSpPr txBox="1"/>
          <p:nvPr>
            <p:ph type="title"/>
          </p:nvPr>
        </p:nvSpPr>
        <p:spPr>
          <a:xfrm>
            <a:off x="990073" y="759575"/>
            <a:ext cx="21971001" cy="1435101"/>
          </a:xfrm>
          <a:prstGeom prst="rect">
            <a:avLst/>
          </a:prstGeom>
        </p:spPr>
        <p:txBody>
          <a:bodyPr/>
          <a:lstStyle/>
          <a:p>
            <a:pPr/>
            <a:r>
              <a:t>Some Causal Discovery…</a:t>
            </a:r>
          </a:p>
        </p:txBody>
      </p:sp>
      <p:pic>
        <p:nvPicPr>
          <p:cNvPr id="1486" name="Image" descr="Image"/>
          <p:cNvPicPr>
            <a:picLocks noChangeAspect="1"/>
          </p:cNvPicPr>
          <p:nvPr/>
        </p:nvPicPr>
        <p:blipFill>
          <a:blip r:embed="rId2">
            <a:extLst/>
          </a:blip>
          <a:stretch>
            <a:fillRect/>
          </a:stretch>
        </p:blipFill>
        <p:spPr>
          <a:xfrm>
            <a:off x="10426700" y="5070497"/>
            <a:ext cx="4348640" cy="3727406"/>
          </a:xfrm>
          <a:prstGeom prst="rect">
            <a:avLst/>
          </a:prstGeom>
          <a:ln w="12700">
            <a:miter lim="400000"/>
          </a:ln>
        </p:spPr>
      </p:pic>
      <p:sp>
        <p:nvSpPr>
          <p:cNvPr id="1487" name="Example ‘True’ Graph:"/>
          <p:cNvSpPr txBox="1"/>
          <p:nvPr/>
        </p:nvSpPr>
        <p:spPr>
          <a:xfrm>
            <a:off x="597345" y="3041746"/>
            <a:ext cx="5225607" cy="11809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500"/>
            </a:lvl1pPr>
          </a:lstStyle>
          <a:p>
            <a:pPr/>
            <a:r>
              <a:t>Example ‘True’ Graph:</a:t>
            </a:r>
          </a:p>
        </p:txBody>
      </p:sp>
      <p:pic>
        <p:nvPicPr>
          <p:cNvPr id="1488" name="Image" descr="Image"/>
          <p:cNvPicPr>
            <a:picLocks noChangeAspect="1"/>
          </p:cNvPicPr>
          <p:nvPr/>
        </p:nvPicPr>
        <p:blipFill>
          <a:blip r:embed="rId3">
            <a:extLst/>
          </a:blip>
          <a:stretch>
            <a:fillRect/>
          </a:stretch>
        </p:blipFill>
        <p:spPr>
          <a:xfrm>
            <a:off x="866418" y="3829146"/>
            <a:ext cx="4687461" cy="2628117"/>
          </a:xfrm>
          <a:prstGeom prst="rect">
            <a:avLst/>
          </a:prstGeom>
          <a:ln w="12700">
            <a:miter lim="400000"/>
          </a:ln>
        </p:spPr>
      </p:pic>
      <p:sp>
        <p:nvSpPr>
          <p:cNvPr id="1489" name="Putative Graph"/>
          <p:cNvSpPr txBox="1"/>
          <p:nvPr/>
        </p:nvSpPr>
        <p:spPr>
          <a:xfrm>
            <a:off x="10744978" y="4552751"/>
            <a:ext cx="3712084" cy="1180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500"/>
            </a:lvl1pPr>
          </a:lstStyle>
          <a:p>
            <a:pPr/>
            <a:r>
              <a:t>Putative Graph</a:t>
            </a:r>
          </a:p>
        </p:txBody>
      </p:sp>
      <p:sp>
        <p:nvSpPr>
          <p:cNvPr id="1490" name="Step 1 - Assume all (undirected) links…"/>
          <p:cNvSpPr txBox="1"/>
          <p:nvPr/>
        </p:nvSpPr>
        <p:spPr>
          <a:xfrm>
            <a:off x="424323" y="7517975"/>
            <a:ext cx="10913698" cy="44575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500"/>
            </a:pPr>
            <a:r>
              <a:t>Step 1 - Assume all (undirected) links</a:t>
            </a:r>
          </a:p>
          <a:p>
            <a:pPr algn="l">
              <a:defRPr b="1" sz="3500"/>
            </a:pPr>
          </a:p>
          <a:p>
            <a:pPr algn="l">
              <a:defRPr b="1" sz="3500"/>
            </a:pPr>
            <a:r>
              <a:t>Step 2 - Test Pairwise Correlations e.g. (A, B| {})</a:t>
            </a:r>
          </a:p>
          <a:p>
            <a:pPr lvl="1" marL="1054100" indent="-444500" algn="l">
              <a:buSzPct val="123000"/>
              <a:buChar char="-"/>
              <a:defRPr b="1" sz="3500"/>
            </a:pPr>
            <a:r>
              <a:t>Corr(A,B) = 0</a:t>
            </a:r>
          </a:p>
          <a:p>
            <a:pPr lvl="1" marL="1054100" indent="-444500" algn="l">
              <a:buSzPct val="123000"/>
              <a:buChar char="-"/>
              <a:defRPr b="1" sz="3500"/>
            </a:pPr>
            <a:r>
              <a:t>Corr(A,C) != 0</a:t>
            </a:r>
          </a:p>
          <a:p>
            <a:pPr lvl="1" marL="1054100" indent="-444500" algn="l">
              <a:buSzPct val="123000"/>
              <a:buChar char="-"/>
              <a:defRPr b="1" sz="3500"/>
            </a:pPr>
            <a:r>
              <a:t>Corr(C,B) != 0</a:t>
            </a:r>
          </a:p>
          <a:p>
            <a:pPr algn="l">
              <a:defRPr b="1" sz="3500"/>
            </a:pPr>
          </a:p>
          <a:p>
            <a:pPr lvl="1" algn="l">
              <a:defRPr b="1" sz="3500"/>
            </a:pPr>
            <a:r>
              <a:t>Step 3 - Update Graph</a:t>
            </a:r>
          </a:p>
        </p:txBody>
      </p:sp>
      <p:pic>
        <p:nvPicPr>
          <p:cNvPr id="1491" name="Image" descr="Image"/>
          <p:cNvPicPr>
            <a:picLocks noChangeAspect="1"/>
          </p:cNvPicPr>
          <p:nvPr/>
        </p:nvPicPr>
        <p:blipFill>
          <a:blip r:embed="rId4">
            <a:extLst/>
          </a:blip>
          <a:stretch>
            <a:fillRect/>
          </a:stretch>
        </p:blipFill>
        <p:spPr>
          <a:xfrm>
            <a:off x="10401300" y="9264746"/>
            <a:ext cx="4399440" cy="3805866"/>
          </a:xfrm>
          <a:prstGeom prst="rect">
            <a:avLst/>
          </a:prstGeom>
          <a:ln w="12700">
            <a:miter lim="400000"/>
          </a:ln>
        </p:spPr>
      </p:pic>
      <p:pic>
        <p:nvPicPr>
          <p:cNvPr id="1492" name="Line Line" descr="Line Line"/>
          <p:cNvPicPr>
            <a:picLocks noChangeAspect="0"/>
          </p:cNvPicPr>
          <p:nvPr/>
        </p:nvPicPr>
        <p:blipFill>
          <a:blip r:embed="rId5">
            <a:extLst/>
          </a:blip>
          <a:stretch>
            <a:fillRect/>
          </a:stretch>
        </p:blipFill>
        <p:spPr>
          <a:xfrm rot="5400000">
            <a:off x="12199314" y="9013413"/>
            <a:ext cx="1007113" cy="352235"/>
          </a:xfrm>
          <a:prstGeom prst="rect">
            <a:avLst/>
          </a:prstGeom>
        </p:spPr>
      </p:pic>
      <p:sp>
        <p:nvSpPr>
          <p:cNvPr id="1494" name="Step 4 - Test Pairwise Conditional Correlations…"/>
          <p:cNvSpPr txBox="1"/>
          <p:nvPr/>
        </p:nvSpPr>
        <p:spPr>
          <a:xfrm>
            <a:off x="15537322" y="3187501"/>
            <a:ext cx="7679374" cy="39114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500"/>
            </a:pPr>
            <a:r>
              <a:t>Step 4 - Test Pairwise </a:t>
            </a:r>
            <a:r>
              <a:rPr b="0"/>
              <a:t>Conditional </a:t>
            </a:r>
            <a:r>
              <a:t>Correlations</a:t>
            </a:r>
          </a:p>
          <a:p>
            <a:pPr algn="l">
              <a:defRPr b="1" sz="3500"/>
            </a:pPr>
          </a:p>
          <a:p>
            <a:pPr lvl="1" marL="998537" indent="-388937" algn="l">
              <a:buSzPct val="123000"/>
              <a:buChar char="-"/>
              <a:defRPr b="1" sz="3500"/>
            </a:pPr>
            <a:r>
              <a:t>Corr(A, B | C) != 0 </a:t>
            </a:r>
          </a:p>
          <a:p>
            <a:pPr algn="l">
              <a:defRPr b="1" sz="3500"/>
            </a:pPr>
          </a:p>
          <a:p>
            <a:pPr algn="l">
              <a:defRPr b="1" sz="3500"/>
            </a:pPr>
            <a:r>
              <a:t>The only structure consistent with this is:</a:t>
            </a:r>
          </a:p>
        </p:txBody>
      </p:sp>
      <p:sp>
        <p:nvSpPr>
          <p:cNvPr id="1495" name="This is the ‘skeleton’"/>
          <p:cNvSpPr txBox="1"/>
          <p:nvPr/>
        </p:nvSpPr>
        <p:spPr>
          <a:xfrm>
            <a:off x="13479922" y="11353601"/>
            <a:ext cx="7679374"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This is the ‘skeleton’</a:t>
            </a:r>
          </a:p>
        </p:txBody>
      </p:sp>
      <p:pic>
        <p:nvPicPr>
          <p:cNvPr id="1496" name="Image" descr="Image"/>
          <p:cNvPicPr>
            <a:picLocks noChangeAspect="1"/>
          </p:cNvPicPr>
          <p:nvPr/>
        </p:nvPicPr>
        <p:blipFill>
          <a:blip r:embed="rId6">
            <a:extLst/>
          </a:blip>
          <a:stretch>
            <a:fillRect/>
          </a:stretch>
        </p:blipFill>
        <p:spPr>
          <a:xfrm>
            <a:off x="17028021" y="7028929"/>
            <a:ext cx="3811613" cy="326709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9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49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49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490">
                                            <p:txEl>
                                              <p:pRg st="2" end="2"/>
                                            </p:txEl>
                                          </p:spTgt>
                                        </p:tgtEl>
                                        <p:attrNameLst>
                                          <p:attrName>style.visibility</p:attrName>
                                        </p:attrNameLst>
                                      </p:cBhvr>
                                      <p:to>
                                        <p:strVal val="visible"/>
                                      </p:to>
                                    </p:set>
                                  </p:childTnLst>
                                </p:cTn>
                              </p:par>
                              <p:par>
                                <p:cTn id="17" presetClass="entr" nodeType="withEffect" presetSubtype="0" presetID="1" grpId="1" fill="hold">
                                  <p:stCondLst>
                                    <p:cond delay="0"/>
                                  </p:stCondLst>
                                  <p:iterate type="el" backwards="0">
                                    <p:tmAbs val="0"/>
                                  </p:iterate>
                                  <p:childTnLst>
                                    <p:set>
                                      <p:cBhvr>
                                        <p:cTn id="18" fill="hold"/>
                                        <p:tgtEl>
                                          <p:spTgt spid="1490">
                                            <p:txEl>
                                              <p:pRg st="3" end="3"/>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490">
                                            <p:txEl>
                                              <p:pRg st="4" end="4"/>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49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490">
                                            <p:txEl>
                                              <p:pRg st="6" end="6"/>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490">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2" fill="hold">
                                  <p:stCondLst>
                                    <p:cond delay="0"/>
                                  </p:stCondLst>
                                  <p:iterate type="el" backwards="0">
                                    <p:tmAbs val="0"/>
                                  </p:iterate>
                                  <p:childTnLst>
                                    <p:set>
                                      <p:cBhvr>
                                        <p:cTn id="32" fill="hold"/>
                                        <p:tgtEl>
                                          <p:spTgt spid="1492"/>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3" fill="hold">
                                  <p:stCondLst>
                                    <p:cond delay="0"/>
                                  </p:stCondLst>
                                  <p:iterate type="el" backwards="0">
                                    <p:tmAbs val="0"/>
                                  </p:iterate>
                                  <p:childTnLst>
                                    <p:set>
                                      <p:cBhvr>
                                        <p:cTn id="35" fill="hold"/>
                                        <p:tgtEl>
                                          <p:spTgt spid="1491"/>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4" fill="hold">
                                  <p:stCondLst>
                                    <p:cond delay="0"/>
                                  </p:stCondLst>
                                  <p:iterate type="el" backwards="0">
                                    <p:tmAbs val="0"/>
                                  </p:iterate>
                                  <p:childTnLst>
                                    <p:set>
                                      <p:cBhvr>
                                        <p:cTn id="38" fill="hold"/>
                                        <p:tgtEl>
                                          <p:spTgt spid="1495">
                                            <p:bg/>
                                          </p:spTgt>
                                        </p:tgtEl>
                                        <p:attrNameLst>
                                          <p:attrName>style.visibility</p:attrName>
                                        </p:attrNameLst>
                                      </p:cBhvr>
                                      <p:to>
                                        <p:strVal val="visible"/>
                                      </p:to>
                                    </p:set>
                                  </p:childTnLst>
                                </p:cTn>
                              </p:par>
                              <p:par>
                                <p:cTn id="39" presetClass="entr" nodeType="withEffect" presetSubtype="0" presetID="1" grpId="4" fill="hold">
                                  <p:stCondLst>
                                    <p:cond delay="0"/>
                                  </p:stCondLst>
                                  <p:iterate type="el" backwards="0">
                                    <p:tmAbs val="0"/>
                                  </p:iterate>
                                  <p:childTnLst>
                                    <p:set>
                                      <p:cBhvr>
                                        <p:cTn id="40" fill="hold"/>
                                        <p:tgtEl>
                                          <p:spTgt spid="1495">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5" fill="hold">
                                  <p:stCondLst>
                                    <p:cond delay="0"/>
                                  </p:stCondLst>
                                  <p:iterate type="el" backwards="0">
                                    <p:tmAbs val="0"/>
                                  </p:iterate>
                                  <p:childTnLst>
                                    <p:set>
                                      <p:cBhvr>
                                        <p:cTn id="44" fill="hold"/>
                                        <p:tgtEl>
                                          <p:spTgt spid="1494">
                                            <p:bg/>
                                          </p:spTgt>
                                        </p:tgtEl>
                                        <p:attrNameLst>
                                          <p:attrName>style.visibility</p:attrName>
                                        </p:attrNameLst>
                                      </p:cBhvr>
                                      <p:to>
                                        <p:strVal val="visible"/>
                                      </p:to>
                                    </p:set>
                                  </p:childTnLst>
                                </p:cTn>
                              </p:par>
                              <p:par>
                                <p:cTn id="45" presetClass="entr" nodeType="withEffect" presetSubtype="0" presetID="1" grpId="5" fill="hold">
                                  <p:stCondLst>
                                    <p:cond delay="0"/>
                                  </p:stCondLst>
                                  <p:iterate type="el" backwards="0">
                                    <p:tmAbs val="0"/>
                                  </p:iterate>
                                  <p:childTnLst>
                                    <p:set>
                                      <p:cBhvr>
                                        <p:cTn id="46" fill="hold"/>
                                        <p:tgtEl>
                                          <p:spTgt spid="1494">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5" fill="hold">
                                  <p:stCondLst>
                                    <p:cond delay="0"/>
                                  </p:stCondLst>
                                  <p:iterate type="el" backwards="0">
                                    <p:tmAbs val="0"/>
                                  </p:iterate>
                                  <p:childTnLst>
                                    <p:set>
                                      <p:cBhvr>
                                        <p:cTn id="50" fill="hold"/>
                                        <p:tgtEl>
                                          <p:spTgt spid="1494">
                                            <p:txEl>
                                              <p:pRg st="1" end="1"/>
                                            </p:txEl>
                                          </p:spTgt>
                                        </p:tgtEl>
                                        <p:attrNameLst>
                                          <p:attrName>style.visibility</p:attrName>
                                        </p:attrNameLst>
                                      </p:cBhvr>
                                      <p:to>
                                        <p:strVal val="visible"/>
                                      </p:to>
                                    </p:set>
                                  </p:childTnLst>
                                </p:cTn>
                              </p:par>
                              <p:par>
                                <p:cTn id="51" presetClass="entr" nodeType="withEffect" presetSubtype="0" presetID="1" grpId="5" fill="hold">
                                  <p:stCondLst>
                                    <p:cond delay="0"/>
                                  </p:stCondLst>
                                  <p:iterate type="el" backwards="0">
                                    <p:tmAbs val="0"/>
                                  </p:iterate>
                                  <p:childTnLst>
                                    <p:set>
                                      <p:cBhvr>
                                        <p:cTn id="52" fill="hold"/>
                                        <p:tgtEl>
                                          <p:spTgt spid="1494">
                                            <p:txEl>
                                              <p:pRg st="2" end="2"/>
                                            </p:txEl>
                                          </p:spTgt>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5" fill="hold">
                                  <p:stCondLst>
                                    <p:cond delay="0"/>
                                  </p:stCondLst>
                                  <p:iterate type="el" backwards="0">
                                    <p:tmAbs val="0"/>
                                  </p:iterate>
                                  <p:childTnLst>
                                    <p:set>
                                      <p:cBhvr>
                                        <p:cTn id="55" fill="hold"/>
                                        <p:tgtEl>
                                          <p:spTgt spid="1494">
                                            <p:txEl>
                                              <p:pRg st="3" end="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Class="entr" nodeType="clickEffect" presetSubtype="0" presetID="1" grpId="5" fill="hold">
                                  <p:stCondLst>
                                    <p:cond delay="0"/>
                                  </p:stCondLst>
                                  <p:iterate type="el" backwards="0">
                                    <p:tmAbs val="0"/>
                                  </p:iterate>
                                  <p:childTnLst>
                                    <p:set>
                                      <p:cBhvr>
                                        <p:cTn id="59" fill="hold"/>
                                        <p:tgtEl>
                                          <p:spTgt spid="1494">
                                            <p:txEl>
                                              <p:pRg st="4" end="4"/>
                                            </p:txEl>
                                          </p:spTgt>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6" fill="hold">
                                  <p:stCondLst>
                                    <p:cond delay="0"/>
                                  </p:stCondLst>
                                  <p:iterate type="el" backwards="0">
                                    <p:tmAbs val="0"/>
                                  </p:iterate>
                                  <p:childTnLst>
                                    <p:set>
                                      <p:cBhvr>
                                        <p:cTn id="62" fill="hold"/>
                                        <p:tgtEl>
                                          <p:spTgt spid="14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96" grpId="6"/>
      <p:bldP build="p" bldLvl="1" animBg="1" rev="0" advAuto="0" spid="1490" grpId="1"/>
      <p:bldP build="p" bldLvl="1" animBg="1" rev="0" advAuto="0" spid="1494" grpId="5"/>
      <p:bldP build="whole" bldLvl="1" animBg="1" rev="0" advAuto="0" spid="1492" grpId="2"/>
      <p:bldP build="whole" bldLvl="1" animBg="1" rev="0" advAuto="0" spid="1491" grpId="3"/>
      <p:bldP build="p" bldLvl="1" animBg="1" rev="0" advAuto="0" spid="1495" grpId="4"/>
    </p:bldLst>
  </p:timing>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8" name="Some Causal Discovery…"/>
          <p:cNvSpPr txBox="1"/>
          <p:nvPr>
            <p:ph type="title"/>
          </p:nvPr>
        </p:nvSpPr>
        <p:spPr>
          <a:xfrm>
            <a:off x="990073" y="759575"/>
            <a:ext cx="21971001" cy="1435101"/>
          </a:xfrm>
          <a:prstGeom prst="rect">
            <a:avLst/>
          </a:prstGeom>
        </p:spPr>
        <p:txBody>
          <a:bodyPr/>
          <a:lstStyle/>
          <a:p>
            <a:pPr/>
            <a:r>
              <a:t>Some Causal Discovery…</a:t>
            </a:r>
          </a:p>
        </p:txBody>
      </p:sp>
      <p:sp>
        <p:nvSpPr>
          <p:cNvPr id="1499" name="Example ‘True’ Graph:"/>
          <p:cNvSpPr txBox="1"/>
          <p:nvPr/>
        </p:nvSpPr>
        <p:spPr>
          <a:xfrm>
            <a:off x="597345" y="3041746"/>
            <a:ext cx="5225607" cy="11809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500"/>
            </a:lvl1pPr>
          </a:lstStyle>
          <a:p>
            <a:pPr/>
            <a:r>
              <a:t>Example ‘True’ Graph:</a:t>
            </a:r>
          </a:p>
        </p:txBody>
      </p:sp>
      <p:sp>
        <p:nvSpPr>
          <p:cNvPr id="1500" name="Neal, 2020 (online course)"/>
          <p:cNvSpPr txBox="1"/>
          <p:nvPr/>
        </p:nvSpPr>
        <p:spPr>
          <a:xfrm>
            <a:off x="17239122" y="13058460"/>
            <a:ext cx="7679374"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Neal, 2020 (online course)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500">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00">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00" grpId="1"/>
    </p:bldLst>
  </p:timing>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2" name="04 Machine Learning and Estimation"/>
          <p:cNvSpPr txBox="1"/>
          <p:nvPr>
            <p:ph type="title"/>
          </p:nvPr>
        </p:nvSpPr>
        <p:spPr>
          <a:xfrm>
            <a:off x="1206496" y="3196061"/>
            <a:ext cx="21971004" cy="4648201"/>
          </a:xfrm>
          <a:prstGeom prst="rect">
            <a:avLst/>
          </a:prstGeom>
        </p:spPr>
        <p:txBody>
          <a:bodyPr/>
          <a:lstStyle/>
          <a:p>
            <a:pPr/>
            <a:r>
              <a:t>04 Machine Learning and Estimation</a:t>
            </a:r>
          </a:p>
        </p:txBody>
      </p:sp>
      <p:pic>
        <p:nvPicPr>
          <p:cNvPr id="1503" name="Line Line" descr="Line Line"/>
          <p:cNvPicPr>
            <a:picLocks noChangeAspect="0"/>
          </p:cNvPicPr>
          <p:nvPr/>
        </p:nvPicPr>
        <p:blipFill>
          <a:blip r:embed="rId2">
            <a:extLst/>
          </a:blip>
          <a:stretch>
            <a:fillRect/>
          </a:stretch>
        </p:blipFill>
        <p:spPr>
          <a:xfrm>
            <a:off x="1405905" y="7610118"/>
            <a:ext cx="19720013" cy="342901"/>
          </a:xfrm>
          <a:prstGeom prst="rect">
            <a:avLst/>
          </a:prstGeom>
        </p:spPr>
      </p:pic>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6" name="Machine Learning Basics"/>
          <p:cNvSpPr txBox="1"/>
          <p:nvPr>
            <p:ph type="title"/>
          </p:nvPr>
        </p:nvSpPr>
        <p:spPr>
          <a:xfrm>
            <a:off x="990073" y="759575"/>
            <a:ext cx="21971001" cy="1435101"/>
          </a:xfrm>
          <a:prstGeom prst="rect">
            <a:avLst/>
          </a:prstGeom>
        </p:spPr>
        <p:txBody>
          <a:bodyPr/>
          <a:lstStyle/>
          <a:p>
            <a:pPr/>
            <a:r>
              <a:t>Machine Learning Basics</a:t>
            </a:r>
          </a:p>
        </p:txBody>
      </p:sp>
      <p:pic>
        <p:nvPicPr>
          <p:cNvPr id="1507" name="Image" descr="Image"/>
          <p:cNvPicPr>
            <a:picLocks noChangeAspect="1"/>
          </p:cNvPicPr>
          <p:nvPr/>
        </p:nvPicPr>
        <p:blipFill>
          <a:blip r:embed="rId2">
            <a:extLst/>
          </a:blip>
          <a:stretch>
            <a:fillRect/>
          </a:stretch>
        </p:blipFill>
        <p:spPr>
          <a:xfrm>
            <a:off x="3544318" y="3069746"/>
            <a:ext cx="17525310" cy="9832992"/>
          </a:xfrm>
          <a:prstGeom prst="rect">
            <a:avLst/>
          </a:prstGeom>
          <a:ln w="12700">
            <a:miter lim="400000"/>
          </a:ln>
        </p:spPr>
      </p:pic>
      <p:sp>
        <p:nvSpPr>
          <p:cNvPr id="1508" name="Rectangle"/>
          <p:cNvSpPr/>
          <p:nvPr/>
        </p:nvSpPr>
        <p:spPr>
          <a:xfrm>
            <a:off x="17135981" y="5020633"/>
            <a:ext cx="2826879" cy="1270001"/>
          </a:xfrm>
          <a:prstGeom prst="rect">
            <a:avLst/>
          </a:prstGeom>
          <a:ln w="762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09" name="Rectangle"/>
          <p:cNvSpPr/>
          <p:nvPr/>
        </p:nvSpPr>
        <p:spPr>
          <a:xfrm>
            <a:off x="10893534" y="10902273"/>
            <a:ext cx="3638006" cy="967343"/>
          </a:xfrm>
          <a:prstGeom prst="rect">
            <a:avLst/>
          </a:prstGeom>
          <a:ln w="762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1" name="Machine Learning for Prediction"/>
          <p:cNvSpPr txBox="1"/>
          <p:nvPr>
            <p:ph type="title"/>
          </p:nvPr>
        </p:nvSpPr>
        <p:spPr>
          <a:xfrm>
            <a:off x="990073" y="759575"/>
            <a:ext cx="21971001" cy="1435101"/>
          </a:xfrm>
          <a:prstGeom prst="rect">
            <a:avLst/>
          </a:prstGeom>
        </p:spPr>
        <p:txBody>
          <a:bodyPr/>
          <a:lstStyle/>
          <a:p>
            <a:pPr/>
            <a:r>
              <a:t>Machine Learning for Prediction</a:t>
            </a:r>
          </a:p>
        </p:txBody>
      </p:sp>
      <p:pic>
        <p:nvPicPr>
          <p:cNvPr id="1512" name="Image" descr="Image"/>
          <p:cNvPicPr>
            <a:picLocks noChangeAspect="1"/>
          </p:cNvPicPr>
          <p:nvPr/>
        </p:nvPicPr>
        <p:blipFill>
          <a:blip r:embed="rId2">
            <a:extLst/>
          </a:blip>
          <a:stretch>
            <a:fillRect/>
          </a:stretch>
        </p:blipFill>
        <p:spPr>
          <a:xfrm>
            <a:off x="5042463" y="5322539"/>
            <a:ext cx="17969154" cy="4426490"/>
          </a:xfrm>
          <a:prstGeom prst="rect">
            <a:avLst/>
          </a:prstGeom>
          <a:ln w="12700">
            <a:miter lim="400000"/>
          </a:ln>
        </p:spPr>
      </p:pic>
      <p:sp>
        <p:nvSpPr>
          <p:cNvPr id="1513" name="For the most part, these are tasks with some utility but only indirect links to theory building"/>
          <p:cNvSpPr txBox="1"/>
          <p:nvPr/>
        </p:nvSpPr>
        <p:spPr>
          <a:xfrm>
            <a:off x="2492004" y="10413764"/>
            <a:ext cx="207051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500"/>
            </a:pPr>
            <a:r>
              <a:t>For the most part, these are tasks with some </a:t>
            </a:r>
            <a:r>
              <a:rPr u="sng"/>
              <a:t>utility</a:t>
            </a:r>
            <a:r>
              <a:t> but only indirect links to theory building</a:t>
            </a:r>
          </a:p>
        </p:txBody>
      </p:sp>
      <p:pic>
        <p:nvPicPr>
          <p:cNvPr id="1514"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6" name="Machine Learning for Causal Inference"/>
          <p:cNvSpPr txBox="1"/>
          <p:nvPr>
            <p:ph type="title"/>
          </p:nvPr>
        </p:nvSpPr>
        <p:spPr>
          <a:xfrm>
            <a:off x="990073" y="759575"/>
            <a:ext cx="21971001" cy="1435101"/>
          </a:xfrm>
          <a:prstGeom prst="rect">
            <a:avLst/>
          </a:prstGeom>
        </p:spPr>
        <p:txBody>
          <a:bodyPr/>
          <a:lstStyle/>
          <a:p>
            <a:pPr/>
            <a:r>
              <a:t>Machine Learning for Causal Inference</a:t>
            </a:r>
          </a:p>
        </p:txBody>
      </p:sp>
      <p:sp>
        <p:nvSpPr>
          <p:cNvPr id="1517" name="We want to avoid making unrealistic assumptions about the functions relating variables…"/>
          <p:cNvSpPr txBox="1"/>
          <p:nvPr/>
        </p:nvSpPr>
        <p:spPr>
          <a:xfrm>
            <a:off x="2492004" y="5251322"/>
            <a:ext cx="21388987" cy="32133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sz="3500">
                <a:solidFill>
                  <a:srgbClr val="000000"/>
                </a:solidFill>
              </a:defRPr>
            </a:pPr>
            <a:r>
              <a:t>We want to avoid making unrealistic assumptions about the functions relating variables</a:t>
            </a:r>
          </a:p>
          <a:p>
            <a:pPr marL="228600" indent="-228600" algn="l">
              <a:buSzPct val="100000"/>
              <a:buChar char="•"/>
              <a:defRPr sz="3500">
                <a:solidFill>
                  <a:srgbClr val="000000"/>
                </a:solidFill>
              </a:defRPr>
            </a:pPr>
          </a:p>
          <a:p>
            <a:pPr marL="228600" indent="-228600" algn="l">
              <a:buSzPct val="100000"/>
              <a:buChar char="•"/>
              <a:defRPr sz="3500">
                <a:solidFill>
                  <a:srgbClr val="000000"/>
                </a:solidFill>
              </a:defRPr>
            </a:pPr>
            <a:r>
              <a:t>Then we can get better estimation of the causal quantities we actually care about</a:t>
            </a:r>
          </a:p>
          <a:p>
            <a:pPr marL="228600" indent="-228600" algn="l">
              <a:buSzPct val="100000"/>
              <a:buChar char="•"/>
              <a:defRPr sz="3500">
                <a:solidFill>
                  <a:srgbClr val="000000"/>
                </a:solidFill>
              </a:defRPr>
            </a:pPr>
          </a:p>
          <a:p>
            <a:pPr marL="228600" indent="-228600" algn="l">
              <a:buSzPct val="100000"/>
              <a:buChar char="•"/>
              <a:defRPr sz="3500">
                <a:solidFill>
                  <a:srgbClr val="000000"/>
                </a:solidFill>
              </a:defRPr>
            </a:pPr>
            <a:r>
              <a:t>We need to think a little bit carefully about how to do statistical inference with the results (C.I.s and p-values)</a:t>
            </a:r>
          </a:p>
        </p:txBody>
      </p:sp>
      <p:pic>
        <p:nvPicPr>
          <p:cNvPr id="1518"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0" name="Machine Learning - Prediction vs Estimation"/>
          <p:cNvSpPr txBox="1"/>
          <p:nvPr>
            <p:ph type="title"/>
          </p:nvPr>
        </p:nvSpPr>
        <p:spPr>
          <a:xfrm>
            <a:off x="990073" y="759575"/>
            <a:ext cx="21971001" cy="1435101"/>
          </a:xfrm>
          <a:prstGeom prst="rect">
            <a:avLst/>
          </a:prstGeom>
        </p:spPr>
        <p:txBody>
          <a:bodyPr/>
          <a:lstStyle/>
          <a:p>
            <a:pPr/>
            <a:r>
              <a:t>Machine Learning - Prediction vs Estimation</a:t>
            </a:r>
          </a:p>
        </p:txBody>
      </p:sp>
      <p:sp>
        <p:nvSpPr>
          <p:cNvPr id="1521" name="It is worth have a little separation between the two tasks in your mind……"/>
          <p:cNvSpPr txBox="1"/>
          <p:nvPr/>
        </p:nvSpPr>
        <p:spPr>
          <a:xfrm>
            <a:off x="2492004" y="4578222"/>
            <a:ext cx="21388987" cy="6337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sz="3500">
                <a:solidFill>
                  <a:srgbClr val="000000"/>
                </a:solidFill>
              </a:defRPr>
            </a:pPr>
            <a:r>
              <a:t>It is worth have a little separation between the two tasks in your mind…</a:t>
            </a:r>
          </a:p>
          <a:p>
            <a:pPr algn="l">
              <a:defRPr sz="3500">
                <a:solidFill>
                  <a:srgbClr val="000000"/>
                </a:solidFill>
              </a:defRPr>
            </a:pPr>
          </a:p>
          <a:p>
            <a:pPr algn="l">
              <a:defRPr sz="3500">
                <a:solidFill>
                  <a:srgbClr val="000000"/>
                </a:solidFill>
              </a:defRPr>
            </a:pPr>
          </a:p>
          <a:p>
            <a:pPr algn="l">
              <a:defRPr sz="3500">
                <a:solidFill>
                  <a:srgbClr val="000000"/>
                </a:solidFill>
              </a:defRPr>
            </a:pPr>
            <a:r>
              <a:t>Prediction is (usually) concerned with leveraging any and all correlations to predict something with high accuracy (When? Which? How much?)</a:t>
            </a:r>
          </a:p>
          <a:p>
            <a:pPr algn="l">
              <a:defRPr sz="3500">
                <a:solidFill>
                  <a:srgbClr val="000000"/>
                </a:solidFill>
              </a:defRPr>
            </a:pPr>
          </a:p>
          <a:p>
            <a:pPr algn="l">
              <a:defRPr sz="3500">
                <a:solidFill>
                  <a:srgbClr val="000000"/>
                </a:solidFill>
              </a:defRPr>
            </a:pPr>
            <a:r>
              <a:t>Parameter estimation is concerned with estimating a particular quantity like a causal effect</a:t>
            </a:r>
          </a:p>
          <a:p>
            <a:pPr algn="l">
              <a:defRPr sz="3500">
                <a:solidFill>
                  <a:srgbClr val="000000"/>
                </a:solidFill>
              </a:defRPr>
            </a:pPr>
          </a:p>
          <a:p>
            <a:pPr algn="l">
              <a:defRPr sz="3500">
                <a:solidFill>
                  <a:srgbClr val="000000"/>
                </a:solidFill>
              </a:defRPr>
            </a:pPr>
            <a:r>
              <a:t>But there is much overlap… one could define the quantity of interest to be a person’s symptoms following treatment, this is both a predictive task as well as one of parameter estimation.</a:t>
            </a:r>
          </a:p>
          <a:p>
            <a:pPr algn="l">
              <a:defRPr sz="3500">
                <a:solidFill>
                  <a:srgbClr val="000000"/>
                </a:solidFill>
              </a:defRPr>
            </a:pPr>
          </a:p>
        </p:txBody>
      </p:sp>
      <p:pic>
        <p:nvPicPr>
          <p:cNvPr id="1522"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Causality and Theory"/>
          <p:cNvSpPr txBox="1"/>
          <p:nvPr>
            <p:ph type="title"/>
          </p:nvPr>
        </p:nvSpPr>
        <p:spPr>
          <a:xfrm>
            <a:off x="990073" y="759575"/>
            <a:ext cx="21971001" cy="1435101"/>
          </a:xfrm>
          <a:prstGeom prst="rect">
            <a:avLst/>
          </a:prstGeom>
        </p:spPr>
        <p:txBody>
          <a:bodyPr/>
          <a:lstStyle/>
          <a:p>
            <a:pPr/>
            <a:r>
              <a:t>Causality and Theory</a:t>
            </a:r>
          </a:p>
        </p:txBody>
      </p:sp>
      <p:pic>
        <p:nvPicPr>
          <p:cNvPr id="258"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sp>
        <p:nvSpPr>
          <p:cNvPr id="259" name="Going to hospital is correlated with being sick…"/>
          <p:cNvSpPr txBox="1"/>
          <p:nvPr/>
        </p:nvSpPr>
        <p:spPr>
          <a:xfrm>
            <a:off x="2197807" y="3781481"/>
            <a:ext cx="17098455" cy="6489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21729" indent="-321729" algn="l" defTabSz="457200">
              <a:lnSpc>
                <a:spcPts val="4600"/>
              </a:lnSpc>
              <a:buSzPct val="123000"/>
              <a:buChar char="•"/>
              <a:defRPr sz="3000">
                <a:solidFill>
                  <a:srgbClr val="000000"/>
                </a:solidFill>
                <a:latin typeface="Calibri"/>
                <a:ea typeface="Calibri"/>
                <a:cs typeface="Calibri"/>
                <a:sym typeface="Calibri"/>
              </a:defRPr>
            </a:pPr>
            <a:r>
              <a:t>Going to hospital is correlated with being sick</a:t>
            </a:r>
            <a:endParaRPr>
              <a:latin typeface="Times Roman"/>
              <a:ea typeface="Times Roman"/>
              <a:cs typeface="Times Roman"/>
              <a:sym typeface="Times Roman"/>
            </a:endParaRPr>
          </a:p>
          <a:p>
            <a:pPr lvl="1" marL="931329" indent="-321729" algn="l" defTabSz="457200">
              <a:lnSpc>
                <a:spcPts val="4600"/>
              </a:lnSpc>
              <a:buSzPct val="123000"/>
              <a:buChar char="•"/>
              <a:defRPr sz="3000">
                <a:solidFill>
                  <a:srgbClr val="000000"/>
                </a:solidFill>
                <a:latin typeface="Calibri"/>
                <a:ea typeface="Calibri"/>
                <a:cs typeface="Calibri"/>
                <a:sym typeface="Calibri"/>
              </a:defRPr>
            </a:pPr>
            <a:r>
              <a:t>If we stop people from going to the hospital will it reduce the number of sick people?</a:t>
            </a:r>
            <a:endParaRPr>
              <a:latin typeface="Times Roman"/>
              <a:ea typeface="Times Roman"/>
              <a:cs typeface="Times Roman"/>
              <a:sym typeface="Times Roman"/>
            </a:endParaRPr>
          </a:p>
          <a:p>
            <a:pPr algn="l" defTabSz="457200">
              <a:lnSpc>
                <a:spcPts val="4600"/>
              </a:lnSpc>
              <a:defRPr sz="3000">
                <a:solidFill>
                  <a:srgbClr val="000000"/>
                </a:solidFill>
                <a:latin typeface="Calibri"/>
                <a:ea typeface="Calibri"/>
                <a:cs typeface="Calibri"/>
                <a:sym typeface="Calibri"/>
              </a:defRPr>
            </a:pPr>
            <a:endParaRPr>
              <a:latin typeface="Times Roman"/>
              <a:ea typeface="Times Roman"/>
              <a:cs typeface="Times Roman"/>
              <a:sym typeface="Times Roman"/>
            </a:endParaRPr>
          </a:p>
          <a:p>
            <a:pPr marL="321729" indent="-321729" algn="l" defTabSz="457200">
              <a:lnSpc>
                <a:spcPts val="4600"/>
              </a:lnSpc>
              <a:buSzPct val="123000"/>
              <a:buChar char="•"/>
              <a:defRPr sz="3000">
                <a:solidFill>
                  <a:srgbClr val="000000"/>
                </a:solidFill>
                <a:latin typeface="Calibri"/>
                <a:ea typeface="Calibri"/>
                <a:cs typeface="Calibri"/>
                <a:sym typeface="Calibri"/>
              </a:defRPr>
            </a:pPr>
            <a:r>
              <a:t>Going to bed with shoes on is correlated with waking up with a headache</a:t>
            </a:r>
            <a:endParaRPr>
              <a:latin typeface="Times Roman"/>
              <a:ea typeface="Times Roman"/>
              <a:cs typeface="Times Roman"/>
              <a:sym typeface="Times Roman"/>
            </a:endParaRPr>
          </a:p>
          <a:p>
            <a:pPr lvl="1" marL="931329" indent="-321729" algn="l" defTabSz="457200">
              <a:lnSpc>
                <a:spcPts val="4600"/>
              </a:lnSpc>
              <a:buSzPct val="123000"/>
              <a:buChar char="•"/>
              <a:defRPr sz="3000">
                <a:solidFill>
                  <a:srgbClr val="000000"/>
                </a:solidFill>
                <a:latin typeface="Calibri"/>
                <a:ea typeface="Calibri"/>
                <a:cs typeface="Calibri"/>
                <a:sym typeface="Calibri"/>
              </a:defRPr>
            </a:pPr>
            <a:r>
              <a:t>If we prevent people from wearing shoes to bed, will it reduce headaches in the morning?</a:t>
            </a:r>
          </a:p>
          <a:p>
            <a:pPr algn="l" defTabSz="457200">
              <a:lnSpc>
                <a:spcPts val="4600"/>
              </a:lnSpc>
              <a:defRPr sz="3000">
                <a:solidFill>
                  <a:srgbClr val="000000"/>
                </a:solidFill>
                <a:latin typeface="Calibri"/>
                <a:ea typeface="Calibri"/>
                <a:cs typeface="Calibri"/>
                <a:sym typeface="Calibri"/>
              </a:defRPr>
            </a:pPr>
            <a:endParaRPr>
              <a:latin typeface="Times Roman"/>
              <a:ea typeface="Times Roman"/>
              <a:cs typeface="Times Roman"/>
              <a:sym typeface="Times Roman"/>
            </a:endParaRPr>
          </a:p>
          <a:p>
            <a:pPr marL="321729" indent="-321729" algn="l" defTabSz="457200">
              <a:lnSpc>
                <a:spcPts val="4600"/>
              </a:lnSpc>
              <a:buSzPct val="123000"/>
              <a:buChar char="•"/>
              <a:defRPr sz="3000">
                <a:solidFill>
                  <a:srgbClr val="000000"/>
                </a:solidFill>
                <a:latin typeface="Calibri"/>
                <a:ea typeface="Calibri"/>
                <a:cs typeface="Calibri"/>
                <a:sym typeface="Calibri"/>
              </a:defRPr>
            </a:pPr>
            <a:r>
              <a:t>Causality is essential when understanding the world, so that we may manipulate/improve/modify/intervene</a:t>
            </a:r>
          </a:p>
          <a:p>
            <a:pPr algn="l" defTabSz="457200">
              <a:lnSpc>
                <a:spcPts val="4600"/>
              </a:lnSpc>
              <a:defRPr sz="3000">
                <a:solidFill>
                  <a:srgbClr val="000000"/>
                </a:solidFill>
                <a:latin typeface="Calibri"/>
                <a:ea typeface="Calibri"/>
                <a:cs typeface="Calibri"/>
                <a:sym typeface="Calibri"/>
              </a:defRPr>
            </a:pPr>
            <a:endParaRPr>
              <a:latin typeface="Times Roman"/>
              <a:ea typeface="Times Roman"/>
              <a:cs typeface="Times Roman"/>
              <a:sym typeface="Times Roman"/>
            </a:endParaRPr>
          </a:p>
          <a:p>
            <a:pPr marL="321729" indent="-321729" algn="l" defTabSz="457200">
              <a:lnSpc>
                <a:spcPts val="4600"/>
              </a:lnSpc>
              <a:buSzPct val="123000"/>
              <a:buChar char="•"/>
              <a:defRPr sz="3000">
                <a:solidFill>
                  <a:srgbClr val="000000"/>
                </a:solidFill>
                <a:latin typeface="Calibri"/>
                <a:ea typeface="Calibri"/>
                <a:cs typeface="Calibri"/>
                <a:sym typeface="Calibri"/>
              </a:defRPr>
            </a:pPr>
            <a:r>
              <a:t>We need causal knowledge to reason about ‘what if?’ type questions</a:t>
            </a:r>
          </a:p>
          <a:p>
            <a:pPr algn="l" defTabSz="457200">
              <a:lnSpc>
                <a:spcPts val="4600"/>
              </a:lnSpc>
              <a:defRPr sz="3000">
                <a:solidFill>
                  <a:srgbClr val="000000"/>
                </a:solidFill>
                <a:latin typeface="Calibri"/>
                <a:ea typeface="Calibri"/>
                <a:cs typeface="Calibri"/>
                <a:sym typeface="Calibri"/>
              </a:defRPr>
            </a:pPr>
            <a:endParaRPr>
              <a:latin typeface="Times Roman"/>
              <a:ea typeface="Times Roman"/>
              <a:cs typeface="Times Roman"/>
              <a:sym typeface="Times Roman"/>
            </a:endParaRPr>
          </a:p>
          <a:p>
            <a:pPr marL="321729" indent="-321729" algn="l" defTabSz="457200">
              <a:lnSpc>
                <a:spcPts val="4600"/>
              </a:lnSpc>
              <a:buSzPct val="123000"/>
              <a:buChar char="•"/>
              <a:defRPr sz="3000">
                <a:solidFill>
                  <a:srgbClr val="000000"/>
                </a:solidFill>
                <a:latin typeface="Calibri"/>
                <a:ea typeface="Calibri"/>
                <a:cs typeface="Calibri"/>
                <a:sym typeface="Calibri"/>
              </a:defRPr>
            </a:pPr>
            <a:r>
              <a:t>Non-causal methods do not respect these distinctions</a:t>
            </a:r>
          </a:p>
          <a:p>
            <a:pPr algn="l" defTabSz="457200">
              <a:lnSpc>
                <a:spcPts val="4600"/>
              </a:lnSpc>
              <a:defRPr sz="3000">
                <a:solidFill>
                  <a:srgbClr val="000000"/>
                </a:solidFill>
                <a:latin typeface="Calibri"/>
                <a:ea typeface="Calibri"/>
                <a:cs typeface="Calibri"/>
                <a:sym typeface="Calibri"/>
              </a:defRPr>
            </a:pPr>
            <a:endParaRPr>
              <a:latin typeface="Times Roman"/>
              <a:ea typeface="Times Roman"/>
              <a:cs typeface="Times Roman"/>
              <a:sym typeface="Times Roman"/>
            </a:endParaRPr>
          </a:p>
          <a:p>
            <a:pPr marL="321729" indent="-321729" algn="l" defTabSz="457200">
              <a:lnSpc>
                <a:spcPts val="4600"/>
              </a:lnSpc>
              <a:buSzPct val="123000"/>
              <a:buChar char="•"/>
              <a:defRPr sz="3000">
                <a:solidFill>
                  <a:srgbClr val="000000"/>
                </a:solidFill>
                <a:latin typeface="Calibri"/>
                <a:ea typeface="Calibri"/>
                <a:cs typeface="Calibri"/>
                <a:sym typeface="Calibri"/>
              </a:defRPr>
            </a:pPr>
            <a:r>
              <a:t>Theories in psychology are already causal </a:t>
            </a:r>
            <a:endParaRPr sz="1200">
              <a:latin typeface="Times Roman"/>
              <a:ea typeface="Times Roman"/>
              <a:cs typeface="Times Roman"/>
              <a:sym typeface="Times Roman"/>
            </a:endParaRPr>
          </a:p>
        </p:txBody>
      </p:sp>
      <p:sp>
        <p:nvSpPr>
          <p:cNvPr id="260" name="When?…"/>
          <p:cNvSpPr txBox="1"/>
          <p:nvPr/>
        </p:nvSpPr>
        <p:spPr>
          <a:xfrm>
            <a:off x="20786399" y="3897321"/>
            <a:ext cx="2273685" cy="462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21729" indent="-321729" algn="l" defTabSz="457200">
              <a:lnSpc>
                <a:spcPts val="4600"/>
              </a:lnSpc>
              <a:buSzPct val="123000"/>
              <a:buChar char="•"/>
              <a:defRPr sz="3000">
                <a:solidFill>
                  <a:srgbClr val="000000"/>
                </a:solidFill>
                <a:latin typeface="Calibri"/>
                <a:ea typeface="Calibri"/>
                <a:cs typeface="Calibri"/>
                <a:sym typeface="Calibri"/>
              </a:defRPr>
            </a:pPr>
            <a:r>
              <a:t>When?</a:t>
            </a:r>
          </a:p>
          <a:p>
            <a:pPr marL="321729" indent="-321729" algn="l" defTabSz="457200">
              <a:lnSpc>
                <a:spcPts val="4600"/>
              </a:lnSpc>
              <a:buSzPct val="123000"/>
              <a:buChar char="•"/>
              <a:defRPr sz="3000">
                <a:solidFill>
                  <a:srgbClr val="000000"/>
                </a:solidFill>
                <a:latin typeface="Calibri"/>
                <a:ea typeface="Calibri"/>
                <a:cs typeface="Calibri"/>
                <a:sym typeface="Calibri"/>
              </a:defRPr>
            </a:pPr>
            <a:r>
              <a:t>Which?</a:t>
            </a:r>
          </a:p>
          <a:p>
            <a:pPr marL="321729" indent="-321729" algn="l" defTabSz="457200">
              <a:lnSpc>
                <a:spcPts val="4600"/>
              </a:lnSpc>
              <a:buSzPct val="123000"/>
              <a:buChar char="•"/>
              <a:defRPr sz="3000">
                <a:solidFill>
                  <a:srgbClr val="000000"/>
                </a:solidFill>
                <a:latin typeface="Calibri"/>
                <a:ea typeface="Calibri"/>
                <a:cs typeface="Calibri"/>
                <a:sym typeface="Calibri"/>
              </a:defRPr>
            </a:pPr>
            <a:r>
              <a:t>How much?</a:t>
            </a:r>
          </a:p>
          <a:p>
            <a:pPr algn="l" defTabSz="457200">
              <a:lnSpc>
                <a:spcPts val="4600"/>
              </a:lnSpc>
              <a:defRPr sz="3000">
                <a:solidFill>
                  <a:srgbClr val="000000"/>
                </a:solidFill>
                <a:latin typeface="Calibri"/>
                <a:ea typeface="Calibri"/>
                <a:cs typeface="Calibri"/>
                <a:sym typeface="Calibri"/>
              </a:defRPr>
            </a:pPr>
          </a:p>
          <a:p>
            <a:pPr algn="l" defTabSz="457200">
              <a:lnSpc>
                <a:spcPts val="4600"/>
              </a:lnSpc>
              <a:defRPr sz="3000">
                <a:solidFill>
                  <a:srgbClr val="000000"/>
                </a:solidFill>
                <a:latin typeface="Calibri"/>
                <a:ea typeface="Calibri"/>
                <a:cs typeface="Calibri"/>
                <a:sym typeface="Calibri"/>
              </a:defRPr>
            </a:pPr>
            <a:r>
              <a:t>Vs</a:t>
            </a:r>
          </a:p>
          <a:p>
            <a:pPr algn="l" defTabSz="457200">
              <a:lnSpc>
                <a:spcPts val="4600"/>
              </a:lnSpc>
              <a:defRPr sz="3000">
                <a:solidFill>
                  <a:srgbClr val="000000"/>
                </a:solidFill>
                <a:latin typeface="Calibri"/>
                <a:ea typeface="Calibri"/>
                <a:cs typeface="Calibri"/>
                <a:sym typeface="Calibri"/>
              </a:defRPr>
            </a:pPr>
          </a:p>
          <a:p>
            <a:pPr marL="228600" indent="-228600" algn="l" defTabSz="457200">
              <a:lnSpc>
                <a:spcPts val="4600"/>
              </a:lnSpc>
              <a:buSzPct val="100000"/>
              <a:buChar char="•"/>
              <a:defRPr sz="3000">
                <a:solidFill>
                  <a:srgbClr val="000000"/>
                </a:solidFill>
                <a:latin typeface="Calibri"/>
                <a:ea typeface="Calibri"/>
                <a:cs typeface="Calibri"/>
                <a:sym typeface="Calibri"/>
              </a:defRPr>
            </a:pPr>
            <a:r>
              <a:t>How?</a:t>
            </a:r>
          </a:p>
          <a:p>
            <a:pPr marL="228600" indent="-228600" algn="l" defTabSz="457200">
              <a:lnSpc>
                <a:spcPts val="4600"/>
              </a:lnSpc>
              <a:buSzPct val="100000"/>
              <a:buChar char="•"/>
              <a:defRPr sz="3000">
                <a:solidFill>
                  <a:srgbClr val="000000"/>
                </a:solidFill>
                <a:latin typeface="Calibri"/>
                <a:ea typeface="Calibri"/>
                <a:cs typeface="Calibri"/>
                <a:sym typeface="Calibri"/>
              </a:defRPr>
            </a:pPr>
            <a:r>
              <a:t>Why?</a:t>
            </a:r>
          </a:p>
          <a:p>
            <a:pPr marL="228600" indent="-228600" algn="l" defTabSz="457200">
              <a:lnSpc>
                <a:spcPts val="4600"/>
              </a:lnSpc>
              <a:buSzPct val="100000"/>
              <a:buChar char="•"/>
              <a:defRPr sz="3000">
                <a:solidFill>
                  <a:srgbClr val="000000"/>
                </a:solidFill>
                <a:latin typeface="Calibri"/>
                <a:ea typeface="Calibri"/>
                <a:cs typeface="Calibri"/>
                <a:sym typeface="Calibri"/>
              </a:defRPr>
            </a:pPr>
            <a:r>
              <a:t>What if?</a:t>
            </a:r>
            <a:endParaRPr sz="1200">
              <a:latin typeface="Times Roman"/>
              <a:ea typeface="Times Roman"/>
              <a:cs typeface="Times Roman"/>
              <a:sym typeface="Times Roman"/>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59">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59">
                                            <p:txEl>
                                              <p:pRg st="2" end="2"/>
                                            </p:txEl>
                                          </p:spTgt>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1" fill="hold">
                                  <p:stCondLst>
                                    <p:cond delay="0"/>
                                  </p:stCondLst>
                                  <p:iterate type="el" backwards="0">
                                    <p:tmAbs val="0"/>
                                  </p:iterate>
                                  <p:childTnLst>
                                    <p:set>
                                      <p:cBhvr>
                                        <p:cTn id="17" fill="hold"/>
                                        <p:tgtEl>
                                          <p:spTgt spid="259">
                                            <p:txEl>
                                              <p:pRg st="3" end="3"/>
                                            </p:txEl>
                                          </p:spTgt>
                                        </p:tgtEl>
                                        <p:attrNameLst>
                                          <p:attrName>style.visibility</p:attrName>
                                        </p:attrNameLst>
                                      </p:cBhvr>
                                      <p:to>
                                        <p:strVal val="visible"/>
                                      </p:to>
                                    </p:set>
                                  </p:childTnLst>
                                </p:cTn>
                              </p:par>
                              <p:par>
                                <p:cTn id="18" presetClass="entr" nodeType="withEffect" presetSubtype="0" presetID="1" grpId="1" fill="hold">
                                  <p:stCondLst>
                                    <p:cond delay="0"/>
                                  </p:stCondLst>
                                  <p:iterate type="el" backwards="0">
                                    <p:tmAbs val="0"/>
                                  </p:iterate>
                                  <p:childTnLst>
                                    <p:set>
                                      <p:cBhvr>
                                        <p:cTn id="19" fill="hold"/>
                                        <p:tgtEl>
                                          <p:spTgt spid="259">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1" fill="hold">
                                  <p:stCondLst>
                                    <p:cond delay="0"/>
                                  </p:stCondLst>
                                  <p:iterate type="el" backwards="0">
                                    <p:tmAbs val="0"/>
                                  </p:iterate>
                                  <p:childTnLst>
                                    <p:set>
                                      <p:cBhvr>
                                        <p:cTn id="23" fill="hold"/>
                                        <p:tgtEl>
                                          <p:spTgt spid="259">
                                            <p:txEl>
                                              <p:pRg st="5" end="5"/>
                                            </p:txEl>
                                          </p:spTgt>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1" fill="hold">
                                  <p:stCondLst>
                                    <p:cond delay="0"/>
                                  </p:stCondLst>
                                  <p:iterate type="el" backwards="0">
                                    <p:tmAbs val="0"/>
                                  </p:iterate>
                                  <p:childTnLst>
                                    <p:set>
                                      <p:cBhvr>
                                        <p:cTn id="26" fill="hold"/>
                                        <p:tgtEl>
                                          <p:spTgt spid="25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259">
                                            <p:txEl>
                                              <p:pRg st="7" end="7"/>
                                            </p:txEl>
                                          </p:spTgt>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2" fill="hold">
                                  <p:stCondLst>
                                    <p:cond delay="0"/>
                                  </p:stCondLst>
                                  <p:iterate type="el" backwards="0">
                                    <p:tmAbs val="0"/>
                                  </p:iterate>
                                  <p:childTnLst>
                                    <p:set>
                                      <p:cBhvr>
                                        <p:cTn id="33" fill="hold"/>
                                        <p:tgtEl>
                                          <p:spTgt spid="260"/>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 fill="hold">
                                  <p:stCondLst>
                                    <p:cond delay="0"/>
                                  </p:stCondLst>
                                  <p:iterate type="el" backwards="0">
                                    <p:tmAbs val="0"/>
                                  </p:iterate>
                                  <p:childTnLst>
                                    <p:set>
                                      <p:cBhvr>
                                        <p:cTn id="36" fill="hold"/>
                                        <p:tgtEl>
                                          <p:spTgt spid="259">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259">
                                            <p:txEl>
                                              <p:pRg st="9" end="9"/>
                                            </p:txEl>
                                          </p:spTgt>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 fill="hold">
                                  <p:stCondLst>
                                    <p:cond delay="0"/>
                                  </p:stCondLst>
                                  <p:iterate type="el" backwards="0">
                                    <p:tmAbs val="0"/>
                                  </p:iterate>
                                  <p:childTnLst>
                                    <p:set>
                                      <p:cBhvr>
                                        <p:cTn id="43" fill="hold"/>
                                        <p:tgtEl>
                                          <p:spTgt spid="259">
                                            <p:txEl>
                                              <p:pRg st="10" end="1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0" presetID="1" grpId="1" fill="hold">
                                  <p:stCondLst>
                                    <p:cond delay="0"/>
                                  </p:stCondLst>
                                  <p:iterate type="el" backwards="0">
                                    <p:tmAbs val="0"/>
                                  </p:iterate>
                                  <p:childTnLst>
                                    <p:set>
                                      <p:cBhvr>
                                        <p:cTn id="47" fill="hold"/>
                                        <p:tgtEl>
                                          <p:spTgt spid="259">
                                            <p:txEl>
                                              <p:pRg st="11" end="11"/>
                                            </p:txEl>
                                          </p:spTgt>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 fill="hold">
                                  <p:stCondLst>
                                    <p:cond delay="0"/>
                                  </p:stCondLst>
                                  <p:iterate type="el" backwards="0">
                                    <p:tmAbs val="0"/>
                                  </p:iterate>
                                  <p:childTnLst>
                                    <p:set>
                                      <p:cBhvr>
                                        <p:cTn id="50" fill="hold"/>
                                        <p:tgtEl>
                                          <p:spTgt spid="259">
                                            <p:txEl>
                                              <p:pRg st="12" end="12"/>
                                            </p:txEl>
                                          </p:spTgt>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 fill="hold">
                                  <p:stCondLst>
                                    <p:cond delay="0"/>
                                  </p:stCondLst>
                                  <p:iterate type="el" backwards="0">
                                    <p:tmAbs val="0"/>
                                  </p:iterate>
                                  <p:childTnLst>
                                    <p:set>
                                      <p:cBhvr>
                                        <p:cTn id="53" fill="hold"/>
                                        <p:tgtEl>
                                          <p:spTgt spid="259">
                                            <p:txEl>
                                              <p:pRg st="13" end="1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259" grpId="1"/>
      <p:bldP build="whole" bldLvl="1" animBg="1" rev="0" advAuto="0" spid="260" grpId="2"/>
    </p:bldLst>
  </p:timing>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4" name="Machine Learning - Prediction vs Estimation"/>
          <p:cNvSpPr txBox="1"/>
          <p:nvPr>
            <p:ph type="title"/>
          </p:nvPr>
        </p:nvSpPr>
        <p:spPr>
          <a:xfrm>
            <a:off x="990073" y="759575"/>
            <a:ext cx="21971001" cy="1435101"/>
          </a:xfrm>
          <a:prstGeom prst="rect">
            <a:avLst/>
          </a:prstGeom>
        </p:spPr>
        <p:txBody>
          <a:bodyPr/>
          <a:lstStyle/>
          <a:p>
            <a:pPr/>
            <a:r>
              <a:t>Machine Learning - Prediction vs Estimation</a:t>
            </a:r>
          </a:p>
        </p:txBody>
      </p:sp>
      <p:pic>
        <p:nvPicPr>
          <p:cNvPr id="1525"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
        <p:nvSpPr>
          <p:cNvPr id="1526" name="Linear Regression"/>
          <p:cNvSpPr txBox="1"/>
          <p:nvPr/>
        </p:nvSpPr>
        <p:spPr>
          <a:xfrm>
            <a:off x="4143004" y="5067173"/>
            <a:ext cx="3700963"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000000"/>
                </a:solidFill>
              </a:defRPr>
            </a:pPr>
            <a:r>
              <a:t>Linear Regression</a:t>
            </a:r>
          </a:p>
          <a:p>
            <a:pPr algn="l">
              <a:defRPr sz="3500">
                <a:solidFill>
                  <a:srgbClr val="000000"/>
                </a:solidFill>
              </a:defRPr>
            </a:pPr>
          </a:p>
        </p:txBody>
      </p:sp>
      <p:sp>
        <p:nvSpPr>
          <p:cNvPr id="1527" name="Fancy ML Algorithm"/>
          <p:cNvSpPr txBox="1"/>
          <p:nvPr/>
        </p:nvSpPr>
        <p:spPr>
          <a:xfrm>
            <a:off x="14912604" y="4806822"/>
            <a:ext cx="3700963" cy="21719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000000"/>
                </a:solidFill>
              </a:defRPr>
            </a:pPr>
            <a:r>
              <a:t>Fancy ML Algorithm</a:t>
            </a:r>
          </a:p>
          <a:p>
            <a:pPr algn="l">
              <a:defRPr sz="3500">
                <a:solidFill>
                  <a:srgbClr val="000000"/>
                </a:solidFill>
              </a:defRPr>
            </a:pPr>
          </a:p>
        </p:txBody>
      </p:sp>
      <p:sp>
        <p:nvSpPr>
          <p:cNvPr id="1528" name="Rectangle"/>
          <p:cNvSpPr/>
          <p:nvPr/>
        </p:nvSpPr>
        <p:spPr>
          <a:xfrm>
            <a:off x="3806357" y="4699000"/>
            <a:ext cx="4374258" cy="1270000"/>
          </a:xfrm>
          <a:prstGeom prst="rect">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29" name="Rectangle"/>
          <p:cNvSpPr/>
          <p:nvPr/>
        </p:nvSpPr>
        <p:spPr>
          <a:xfrm>
            <a:off x="13843000" y="4699000"/>
            <a:ext cx="4374258" cy="1270000"/>
          </a:xfrm>
          <a:prstGeom prst="rect">
            <a:avLst/>
          </a:prstGeom>
          <a:ln w="381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30" name="This choice &lt;should&gt; be primarily determined by your knowledge about the function being modelled."/>
          <p:cNvSpPr txBox="1"/>
          <p:nvPr/>
        </p:nvSpPr>
        <p:spPr>
          <a:xfrm>
            <a:off x="2492004" y="6392360"/>
            <a:ext cx="21388987" cy="16766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000000"/>
                </a:solidFill>
              </a:defRPr>
            </a:pPr>
            <a:r>
              <a:t>This choice &lt;should&gt; be primarily determined by your knowledge about the </a:t>
            </a:r>
            <a:r>
              <a:rPr b="1"/>
              <a:t>function </a:t>
            </a:r>
            <a:r>
              <a:t>being modelled.</a:t>
            </a:r>
          </a:p>
          <a:p>
            <a:pPr algn="l">
              <a:defRPr sz="3500">
                <a:solidFill>
                  <a:srgbClr val="000000"/>
                </a:solidFill>
              </a:defRPr>
            </a:pPr>
          </a:p>
        </p:txBody>
      </p:sp>
      <p:sp>
        <p:nvSpPr>
          <p:cNvPr id="1531" name="Note, however, that with linear regression you also get parameters ‘for free’ (the coefficients)."/>
          <p:cNvSpPr txBox="1"/>
          <p:nvPr/>
        </p:nvSpPr>
        <p:spPr>
          <a:xfrm>
            <a:off x="2492004" y="8111608"/>
            <a:ext cx="21388987"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rgbClr val="000000"/>
                </a:solidFill>
              </a:defRPr>
            </a:pPr>
            <a:r>
              <a:t>Note, however, that with linear regression you also get parameters ‘for free’ (the coefficients).</a:t>
            </a:r>
          </a:p>
          <a:p>
            <a:pPr algn="l">
              <a:defRPr sz="3500">
                <a:solidFill>
                  <a:srgbClr val="000000"/>
                </a:solidFill>
              </a:defRPr>
            </a:pPr>
          </a:p>
        </p:txBody>
      </p:sp>
      <p:sp>
        <p:nvSpPr>
          <p:cNvPr id="1532" name="When we use LR with OLS for parameter estimation, we use a ‘predictive goal’ to derive a set of parameters."/>
          <p:cNvSpPr txBox="1"/>
          <p:nvPr/>
        </p:nvSpPr>
        <p:spPr>
          <a:xfrm>
            <a:off x="2492004" y="9805456"/>
            <a:ext cx="21388987"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solidFill>
                  <a:srgbClr val="000000"/>
                </a:solidFill>
              </a:defRPr>
            </a:lvl1pPr>
          </a:lstStyle>
          <a:p>
            <a:pPr/>
            <a:r>
              <a:t>When we use LR with OLS for parameter estimation, we use a ‘predictive goal’ to derive a set of parameters.</a:t>
            </a:r>
          </a:p>
        </p:txBody>
      </p:sp>
      <p:sp>
        <p:nvSpPr>
          <p:cNvPr id="1533" name="We have the same goal with the ML algorithm, but we have to undertake a second step to get the parameter (e.g. intervening on the data and generating predictions under contrast - set T=1 and T=0)."/>
          <p:cNvSpPr txBox="1"/>
          <p:nvPr/>
        </p:nvSpPr>
        <p:spPr>
          <a:xfrm>
            <a:off x="2492004" y="11354856"/>
            <a:ext cx="21388987"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solidFill>
                  <a:srgbClr val="000000"/>
                </a:solidFill>
              </a:defRPr>
            </a:lvl1pPr>
          </a:lstStyle>
          <a:p>
            <a:pPr/>
            <a:r>
              <a:t>We have the same goal with the ML algorithm, but we have to undertake a second step to get the parameter (e.g. intervening on the data and generating predictions under contrast - set T=1 and T=0).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5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1" grpId="1"/>
      <p:bldP build="whole" bldLvl="1" animBg="1" rev="0" advAuto="0" spid="1532" grpId="2"/>
      <p:bldP build="whole" bldLvl="1" animBg="1" rev="0" advAuto="0" spid="1533" grpId="3"/>
    </p:bldLst>
  </p:timing>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5" name="Machine Learning Basics"/>
          <p:cNvSpPr txBox="1"/>
          <p:nvPr>
            <p:ph type="title"/>
          </p:nvPr>
        </p:nvSpPr>
        <p:spPr>
          <a:xfrm>
            <a:off x="990073" y="759575"/>
            <a:ext cx="21971001" cy="1435101"/>
          </a:xfrm>
          <a:prstGeom prst="rect">
            <a:avLst/>
          </a:prstGeom>
        </p:spPr>
        <p:txBody>
          <a:bodyPr/>
          <a:lstStyle/>
          <a:p>
            <a:pPr/>
            <a:r>
              <a:t>Machine Learning Basics</a:t>
            </a:r>
          </a:p>
        </p:txBody>
      </p:sp>
      <p:pic>
        <p:nvPicPr>
          <p:cNvPr id="1536" name="Image" descr="Image"/>
          <p:cNvPicPr>
            <a:picLocks noChangeAspect="1"/>
          </p:cNvPicPr>
          <p:nvPr/>
        </p:nvPicPr>
        <p:blipFill>
          <a:blip r:embed="rId2">
            <a:extLst/>
          </a:blip>
          <a:stretch>
            <a:fillRect/>
          </a:stretch>
        </p:blipFill>
        <p:spPr>
          <a:xfrm>
            <a:off x="1821175" y="2904646"/>
            <a:ext cx="13761778" cy="10178830"/>
          </a:xfrm>
          <a:prstGeom prst="rect">
            <a:avLst/>
          </a:prstGeom>
          <a:ln w="12700">
            <a:miter lim="400000"/>
          </a:ln>
        </p:spPr>
      </p:pic>
      <p:pic>
        <p:nvPicPr>
          <p:cNvPr id="1537" name="Image" descr="Image"/>
          <p:cNvPicPr>
            <a:picLocks noChangeAspect="1"/>
          </p:cNvPicPr>
          <p:nvPr/>
        </p:nvPicPr>
        <p:blipFill>
          <a:blip r:embed="rId3">
            <a:extLst/>
          </a:blip>
          <a:stretch>
            <a:fillRect/>
          </a:stretch>
        </p:blipFill>
        <p:spPr>
          <a:xfrm>
            <a:off x="16404144" y="4181499"/>
            <a:ext cx="4702368" cy="658787"/>
          </a:xfrm>
          <a:prstGeom prst="rect">
            <a:avLst/>
          </a:prstGeom>
          <a:ln w="12700">
            <a:miter lim="400000"/>
          </a:ln>
        </p:spPr>
      </p:pic>
      <p:sp>
        <p:nvSpPr>
          <p:cNvPr id="1538" name="Equation"/>
          <p:cNvSpPr txBox="1"/>
          <p:nvPr/>
        </p:nvSpPr>
        <p:spPr>
          <a:xfrm>
            <a:off x="15669052" y="6123184"/>
            <a:ext cx="6655387" cy="14696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5100" i="1">
                      <a:solidFill>
                        <a:srgbClr val="5E5E5E"/>
                      </a:solidFill>
                      <a:latin typeface="Cambria Math" panose="02040503050406030204" pitchFamily="18" charset="0"/>
                    </a:rPr>
                    <m:t>E</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Y</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y</m:t>
                  </m:r>
                  <m:r>
                    <a:rPr xmlns:a="http://schemas.openxmlformats.org/drawingml/2006/main" sz="5100" i="1">
                      <a:solidFill>
                        <a:srgbClr val="5E5E5E"/>
                      </a:solidFill>
                      <a:latin typeface="Cambria Math" panose="02040503050406030204" pitchFamily="18" charset="0"/>
                    </a:rPr>
                    <m:t>f</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y</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d</m:t>
                  </m:r>
                  <m:r>
                    <a:rPr xmlns:a="http://schemas.openxmlformats.org/drawingml/2006/main" sz="5100" i="1">
                      <a:solidFill>
                        <a:srgbClr val="5E5E5E"/>
                      </a:solidFill>
                      <a:latin typeface="Cambria Math" panose="02040503050406030204" pitchFamily="18" charset="0"/>
                    </a:rPr>
                    <m:t>y</m:t>
                  </m:r>
                </m:oMath>
              </m:oMathPara>
            </a14:m>
            <a:endParaRPr sz="5100">
              <a:solidFill>
                <a:srgbClr val="5E5E5E"/>
              </a:solidFill>
            </a:endParaRPr>
          </a:p>
        </p:txBody>
      </p:sp>
      <p:pic>
        <p:nvPicPr>
          <p:cNvPr id="1539" name="Screenshot 2022-05-28 at 21.43.02.png" descr="Screenshot 2022-05-28 at 21.43.02.png"/>
          <p:cNvPicPr>
            <a:picLocks noChangeAspect="1"/>
          </p:cNvPicPr>
          <p:nvPr/>
        </p:nvPicPr>
        <p:blipFill>
          <a:blip r:embed="rId4">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1" name="Machine Learning Basics"/>
          <p:cNvSpPr txBox="1"/>
          <p:nvPr>
            <p:ph type="title"/>
          </p:nvPr>
        </p:nvSpPr>
        <p:spPr>
          <a:xfrm>
            <a:off x="990073" y="759575"/>
            <a:ext cx="21971001" cy="1435101"/>
          </a:xfrm>
          <a:prstGeom prst="rect">
            <a:avLst/>
          </a:prstGeom>
        </p:spPr>
        <p:txBody>
          <a:bodyPr/>
          <a:lstStyle/>
          <a:p>
            <a:pPr/>
            <a:r>
              <a:t>Machine Learning Basics</a:t>
            </a:r>
          </a:p>
        </p:txBody>
      </p:sp>
      <p:pic>
        <p:nvPicPr>
          <p:cNvPr id="1542" name="Image" descr="Image"/>
          <p:cNvPicPr>
            <a:picLocks noChangeAspect="1"/>
          </p:cNvPicPr>
          <p:nvPr/>
        </p:nvPicPr>
        <p:blipFill>
          <a:blip r:embed="rId2">
            <a:extLst/>
          </a:blip>
          <a:stretch>
            <a:fillRect/>
          </a:stretch>
        </p:blipFill>
        <p:spPr>
          <a:xfrm>
            <a:off x="6466668" y="3551115"/>
            <a:ext cx="12785109" cy="4386315"/>
          </a:xfrm>
          <a:prstGeom prst="rect">
            <a:avLst/>
          </a:prstGeom>
          <a:ln w="12700">
            <a:miter lim="400000"/>
          </a:ln>
        </p:spPr>
      </p:pic>
      <p:sp>
        <p:nvSpPr>
          <p:cNvPr id="1543" name="Linear Regression…"/>
          <p:cNvSpPr txBox="1"/>
          <p:nvPr/>
        </p:nvSpPr>
        <p:spPr>
          <a:xfrm>
            <a:off x="4330367" y="9264287"/>
            <a:ext cx="7682088" cy="39114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b="1" sz="3500"/>
            </a:pPr>
            <a:r>
              <a:t>Linear Regression</a:t>
            </a:r>
          </a:p>
          <a:p>
            <a:pPr marL="444500" indent="-444500" algn="l">
              <a:buSzPct val="123000"/>
              <a:buChar char="-"/>
              <a:defRPr b="1" sz="3500"/>
            </a:pPr>
            <a:r>
              <a:t>Support Vector Machines</a:t>
            </a:r>
          </a:p>
          <a:p>
            <a:pPr marL="444500" indent="-444500" algn="l">
              <a:buSzPct val="123000"/>
              <a:buChar char="-"/>
              <a:defRPr b="1" sz="3500"/>
            </a:pPr>
            <a:r>
              <a:t>Random Forests</a:t>
            </a:r>
          </a:p>
          <a:p>
            <a:pPr marL="444500" indent="-444500" algn="l">
              <a:buSzPct val="123000"/>
              <a:buChar char="-"/>
              <a:defRPr b="1" sz="3500"/>
            </a:pPr>
            <a:r>
              <a:t>Nearest-Neighbour variants</a:t>
            </a:r>
          </a:p>
          <a:p>
            <a:pPr marL="444500" indent="-444500" algn="l">
              <a:buSzPct val="123000"/>
              <a:buChar char="-"/>
              <a:defRPr b="1" sz="3500"/>
            </a:pPr>
            <a:r>
              <a:t>MultiLayer Perceptrons </a:t>
            </a:r>
          </a:p>
          <a:p>
            <a:pPr marL="444500" indent="-444500" algn="l">
              <a:buSzPct val="123000"/>
              <a:buChar char="-"/>
              <a:defRPr b="1" sz="3500"/>
            </a:pPr>
            <a:r>
              <a:t>Deep Neural Networks</a:t>
            </a:r>
          </a:p>
          <a:p>
            <a:pPr marL="444500" indent="-444500" algn="l">
              <a:buSzPct val="123000"/>
              <a:buChar char="-"/>
              <a:defRPr b="1" sz="3500"/>
            </a:pPr>
            <a:r>
              <a:t>….</a:t>
            </a:r>
          </a:p>
        </p:txBody>
      </p:sp>
      <p:sp>
        <p:nvSpPr>
          <p:cNvPr id="1544" name="Classification…"/>
          <p:cNvSpPr txBox="1"/>
          <p:nvPr/>
        </p:nvSpPr>
        <p:spPr>
          <a:xfrm>
            <a:off x="14979713" y="9264287"/>
            <a:ext cx="7682088" cy="33653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b="1" sz="3500"/>
            </a:pPr>
            <a:r>
              <a:t>Classification</a:t>
            </a:r>
          </a:p>
          <a:p>
            <a:pPr marL="444500" indent="-444500" algn="l">
              <a:buSzPct val="123000"/>
              <a:buChar char="-"/>
              <a:defRPr b="1" sz="3500"/>
            </a:pPr>
            <a:r>
              <a:t>Regression</a:t>
            </a:r>
          </a:p>
          <a:p>
            <a:pPr marL="444500" indent="-444500" algn="l">
              <a:buSzPct val="123000"/>
              <a:buChar char="-"/>
              <a:defRPr b="1" sz="3500"/>
            </a:pPr>
            <a:r>
              <a:t>Clustering</a:t>
            </a:r>
          </a:p>
          <a:p>
            <a:pPr marL="444500" indent="-444500" algn="l">
              <a:buSzPct val="123000"/>
              <a:buChar char="-"/>
              <a:defRPr b="1" sz="3500"/>
            </a:pPr>
            <a:r>
              <a:t>Representation Learning</a:t>
            </a:r>
          </a:p>
          <a:p>
            <a:pPr marL="444500" indent="-444500" algn="l">
              <a:buSzPct val="123000"/>
              <a:buChar char="-"/>
              <a:defRPr b="1" sz="3500"/>
            </a:pPr>
            <a:r>
              <a:t>…</a:t>
            </a:r>
          </a:p>
          <a:p>
            <a:pPr marL="444500" indent="-444500" algn="l">
              <a:buSzPct val="123000"/>
              <a:buChar char="-"/>
              <a:defRPr b="1" sz="3500"/>
            </a:pPr>
            <a:r>
              <a:t>Causal inference!</a:t>
            </a:r>
          </a:p>
        </p:txBody>
      </p:sp>
      <p:sp>
        <p:nvSpPr>
          <p:cNvPr id="1545" name="Example Algorithms:"/>
          <p:cNvSpPr txBox="1"/>
          <p:nvPr/>
        </p:nvSpPr>
        <p:spPr>
          <a:xfrm>
            <a:off x="1722199" y="8492576"/>
            <a:ext cx="4686612"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Example Algorithms:</a:t>
            </a:r>
          </a:p>
        </p:txBody>
      </p:sp>
      <p:sp>
        <p:nvSpPr>
          <p:cNvPr id="1546" name="Example Tasks:"/>
          <p:cNvSpPr txBox="1"/>
          <p:nvPr/>
        </p:nvSpPr>
        <p:spPr>
          <a:xfrm>
            <a:off x="13288573" y="8492576"/>
            <a:ext cx="4686612"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Example Tasks:</a:t>
            </a:r>
          </a:p>
        </p:txBody>
      </p:sp>
      <p:pic>
        <p:nvPicPr>
          <p:cNvPr id="1547"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9" name="Machine Learning Basics"/>
          <p:cNvSpPr txBox="1"/>
          <p:nvPr>
            <p:ph type="title"/>
          </p:nvPr>
        </p:nvSpPr>
        <p:spPr>
          <a:xfrm>
            <a:off x="990073" y="759575"/>
            <a:ext cx="21971001" cy="1435101"/>
          </a:xfrm>
          <a:prstGeom prst="rect">
            <a:avLst/>
          </a:prstGeom>
        </p:spPr>
        <p:txBody>
          <a:bodyPr/>
          <a:lstStyle/>
          <a:p>
            <a:pPr/>
            <a:r>
              <a:t>Machine Learning Basics</a:t>
            </a:r>
          </a:p>
        </p:txBody>
      </p:sp>
      <p:pic>
        <p:nvPicPr>
          <p:cNvPr id="1550"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pic>
        <p:nvPicPr>
          <p:cNvPr id="1551" name="dtr.png" descr="dtr.png"/>
          <p:cNvPicPr>
            <a:picLocks noChangeAspect="1"/>
          </p:cNvPicPr>
          <p:nvPr/>
        </p:nvPicPr>
        <p:blipFill>
          <a:blip r:embed="rId3">
            <a:extLst/>
          </a:blip>
          <a:stretch>
            <a:fillRect/>
          </a:stretch>
        </p:blipFill>
        <p:spPr>
          <a:xfrm>
            <a:off x="798512" y="2799258"/>
            <a:ext cx="12295123" cy="9221342"/>
          </a:xfrm>
          <a:prstGeom prst="rect">
            <a:avLst/>
          </a:prstGeom>
          <a:ln w="12700">
            <a:miter lim="400000"/>
          </a:ln>
        </p:spPr>
      </p:pic>
      <p:sp>
        <p:nvSpPr>
          <p:cNvPr id="1552" name="As an example, the decision tree carves up the input space.…"/>
          <p:cNvSpPr txBox="1"/>
          <p:nvPr/>
        </p:nvSpPr>
        <p:spPr>
          <a:xfrm>
            <a:off x="13055192" y="6010813"/>
            <a:ext cx="9592560" cy="320463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900"/>
            </a:pPr>
            <a:r>
              <a:t>As an example, the decision tree carves up the input space.</a:t>
            </a:r>
          </a:p>
          <a:p>
            <a:pPr algn="l">
              <a:defRPr sz="2900"/>
            </a:pPr>
          </a:p>
          <a:p>
            <a:pPr algn="l">
              <a:defRPr sz="2900"/>
            </a:pPr>
            <a:r>
              <a:t>A random forest does the same thing, but with a ‘forest’ of decision trees.  Each tree is trained on a different random subset of the dataset’s rows </a:t>
            </a:r>
            <a:r>
              <a:rPr b="1"/>
              <a:t>and </a:t>
            </a:r>
            <a:r>
              <a:t>variables (bagging).</a:t>
            </a:r>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4"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555" name="Implementation of these algorithms can be quite easy!"/>
          <p:cNvSpPr txBox="1"/>
          <p:nvPr/>
        </p:nvSpPr>
        <p:spPr>
          <a:xfrm>
            <a:off x="5930773" y="4184273"/>
            <a:ext cx="15764544"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Implementation of these algorithms can be quite easy!</a:t>
            </a:r>
          </a:p>
        </p:txBody>
      </p:sp>
      <p:sp>
        <p:nvSpPr>
          <p:cNvPr id="1556" name="forest&lt;- cforest(outcome ~ predictors, data = train_data)"/>
          <p:cNvSpPr txBox="1"/>
          <p:nvPr/>
        </p:nvSpPr>
        <p:spPr>
          <a:xfrm>
            <a:off x="14403959" y="6808678"/>
            <a:ext cx="937925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forest&lt;- cforest(outcome ~ predictors, data = train_data)</a:t>
            </a:r>
          </a:p>
        </p:txBody>
      </p:sp>
      <p:sp>
        <p:nvSpPr>
          <p:cNvPr id="1557" name="mod = lm(outcome ~ predictors)"/>
          <p:cNvSpPr txBox="1"/>
          <p:nvPr/>
        </p:nvSpPr>
        <p:spPr>
          <a:xfrm>
            <a:off x="4283422" y="6808678"/>
            <a:ext cx="5414138"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mod = lm(outcome ~ predictors)</a:t>
            </a:r>
          </a:p>
        </p:txBody>
      </p:sp>
      <p:sp>
        <p:nvSpPr>
          <p:cNvPr id="1558" name="Line"/>
          <p:cNvSpPr/>
          <p:nvPr/>
        </p:nvSpPr>
        <p:spPr>
          <a:xfrm>
            <a:off x="10012990" y="7118522"/>
            <a:ext cx="3925168" cy="1"/>
          </a:xfrm>
          <a:prstGeom prst="line">
            <a:avLst/>
          </a:prstGeom>
          <a:ln w="25400">
            <a:solidFill>
              <a:srgbClr val="000000"/>
            </a:solidFill>
            <a:miter lim="400000"/>
            <a:tailEnd type="triangle"/>
          </a:ln>
        </p:spPr>
        <p:txBody>
          <a:bodyPr lIns="50800" tIns="50800" rIns="50800" bIns="50800" anchor="ctr"/>
          <a:lstStyle/>
          <a:p>
            <a:pPr/>
          </a:p>
        </p:txBody>
      </p:sp>
      <p:sp>
        <p:nvSpPr>
          <p:cNvPr id="1559" name="mod = sm.OLS(outcome, predictors)…"/>
          <p:cNvSpPr txBox="1"/>
          <p:nvPr/>
        </p:nvSpPr>
        <p:spPr>
          <a:xfrm>
            <a:off x="4160357" y="10238154"/>
            <a:ext cx="6121274" cy="980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pPr>
            <a:r>
              <a:t>mod = sm.OLS(outcome, predictors)</a:t>
            </a:r>
          </a:p>
          <a:p>
            <a:pPr algn="l">
              <a:defRPr sz="2900"/>
            </a:pPr>
            <a:r>
              <a:t>res = mod.fit()</a:t>
            </a:r>
          </a:p>
        </p:txBody>
      </p:sp>
      <p:pic>
        <p:nvPicPr>
          <p:cNvPr id="1560" name="R_logo.svg.png" descr="R_logo.svg.png"/>
          <p:cNvPicPr>
            <a:picLocks noChangeAspect="1"/>
          </p:cNvPicPr>
          <p:nvPr/>
        </p:nvPicPr>
        <p:blipFill>
          <a:blip r:embed="rId2">
            <a:extLst/>
          </a:blip>
          <a:stretch>
            <a:fillRect/>
          </a:stretch>
        </p:blipFill>
        <p:spPr>
          <a:xfrm>
            <a:off x="951961" y="6264801"/>
            <a:ext cx="2095269" cy="1623544"/>
          </a:xfrm>
          <a:prstGeom prst="rect">
            <a:avLst/>
          </a:prstGeom>
          <a:ln w="12700">
            <a:miter lim="400000"/>
          </a:ln>
        </p:spPr>
      </p:pic>
      <p:sp>
        <p:nvSpPr>
          <p:cNvPr id="1561" name="Line"/>
          <p:cNvSpPr/>
          <p:nvPr/>
        </p:nvSpPr>
        <p:spPr>
          <a:xfrm>
            <a:off x="10979653" y="10767356"/>
            <a:ext cx="3925169" cy="1"/>
          </a:xfrm>
          <a:prstGeom prst="line">
            <a:avLst/>
          </a:prstGeom>
          <a:ln w="25400">
            <a:solidFill>
              <a:srgbClr val="000000"/>
            </a:solidFill>
            <a:miter lim="400000"/>
            <a:tailEnd type="triangle"/>
          </a:ln>
        </p:spPr>
        <p:txBody>
          <a:bodyPr lIns="50800" tIns="50800" rIns="50800" bIns="50800" anchor="ctr"/>
          <a:lstStyle/>
          <a:p>
            <a:pPr/>
          </a:p>
        </p:txBody>
      </p:sp>
      <p:sp>
        <p:nvSpPr>
          <p:cNvPr id="1562" name="mod = RandomForestRegressor()"/>
          <p:cNvSpPr txBox="1"/>
          <p:nvPr/>
        </p:nvSpPr>
        <p:spPr>
          <a:xfrm>
            <a:off x="15975305" y="10286241"/>
            <a:ext cx="5587976"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mod = RandomForestRegressor()</a:t>
            </a:r>
          </a:p>
        </p:txBody>
      </p:sp>
      <p:sp>
        <p:nvSpPr>
          <p:cNvPr id="1563" name="res = mod.fit(outcome, predictors)"/>
          <p:cNvSpPr txBox="1"/>
          <p:nvPr/>
        </p:nvSpPr>
        <p:spPr>
          <a:xfrm>
            <a:off x="15997497" y="10714948"/>
            <a:ext cx="5704358"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res = mod.fit(outcome, predictors)</a:t>
            </a:r>
          </a:p>
        </p:txBody>
      </p:sp>
      <p:pic>
        <p:nvPicPr>
          <p:cNvPr id="1564" name="Python-logo-notext.svg.png" descr="Python-logo-notext.svg.png"/>
          <p:cNvPicPr>
            <a:picLocks noChangeAspect="1"/>
          </p:cNvPicPr>
          <p:nvPr/>
        </p:nvPicPr>
        <p:blipFill>
          <a:blip r:embed="rId3">
            <a:extLst/>
          </a:blip>
          <a:stretch>
            <a:fillRect/>
          </a:stretch>
        </p:blipFill>
        <p:spPr>
          <a:xfrm>
            <a:off x="1059201" y="9697953"/>
            <a:ext cx="1880789" cy="2060690"/>
          </a:xfrm>
          <a:prstGeom prst="rect">
            <a:avLst/>
          </a:prstGeom>
          <a:ln w="12700">
            <a:miter lim="400000"/>
          </a:ln>
        </p:spPr>
      </p:pic>
      <p:sp>
        <p:nvSpPr>
          <p:cNvPr id="1565" name="But there are some additional considerations…"/>
          <p:cNvSpPr txBox="1"/>
          <p:nvPr/>
        </p:nvSpPr>
        <p:spPr>
          <a:xfrm>
            <a:off x="6948953" y="12532708"/>
            <a:ext cx="15764544"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But there are some additional considerations…</a:t>
            </a:r>
          </a:p>
        </p:txBody>
      </p:sp>
      <p:sp>
        <p:nvSpPr>
          <p:cNvPr id="1566" name="Linear Model"/>
          <p:cNvSpPr txBox="1"/>
          <p:nvPr/>
        </p:nvSpPr>
        <p:spPr>
          <a:xfrm>
            <a:off x="5743635" y="5899011"/>
            <a:ext cx="2954719"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i="1" sz="3500"/>
            </a:lvl1pPr>
          </a:lstStyle>
          <a:p>
            <a:pPr/>
            <a:r>
              <a:t>Linear Model</a:t>
            </a:r>
          </a:p>
        </p:txBody>
      </p:sp>
      <p:sp>
        <p:nvSpPr>
          <p:cNvPr id="1567" name="Random Forest"/>
          <p:cNvSpPr txBox="1"/>
          <p:nvPr/>
        </p:nvSpPr>
        <p:spPr>
          <a:xfrm>
            <a:off x="16997198" y="5899011"/>
            <a:ext cx="445791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i="1" sz="3500"/>
            </a:lvl1pPr>
          </a:lstStyle>
          <a:p>
            <a:pPr/>
            <a:r>
              <a:t>Random Forest</a:t>
            </a:r>
          </a:p>
        </p:txBody>
      </p:sp>
      <p:pic>
        <p:nvPicPr>
          <p:cNvPr id="1568" name="Screenshot 2022-05-28 at 21.43.02.png" descr="Screenshot 2022-05-28 at 21.43.02.png"/>
          <p:cNvPicPr>
            <a:picLocks noChangeAspect="1"/>
          </p:cNvPicPr>
          <p:nvPr/>
        </p:nvPicPr>
        <p:blipFill>
          <a:blip r:embed="rId4">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6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8" grpId="1"/>
      <p:bldP build="whole" bldLvl="1" animBg="1" rev="0" advAuto="0" spid="1561" grpId="2"/>
    </p:bldLst>
  </p:timing>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0"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571" name="Doing train/test splitting in code…"/>
          <p:cNvSpPr txBox="1"/>
          <p:nvPr/>
        </p:nvSpPr>
        <p:spPr>
          <a:xfrm>
            <a:off x="1623002" y="2451372"/>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Doing train/test splitting in code…</a:t>
            </a:r>
          </a:p>
        </p:txBody>
      </p:sp>
      <p:pic>
        <p:nvPicPr>
          <p:cNvPr id="1572" name="Python-logo-notext.svg.png" descr="Python-logo-notext.svg.png"/>
          <p:cNvPicPr>
            <a:picLocks noChangeAspect="1"/>
          </p:cNvPicPr>
          <p:nvPr/>
        </p:nvPicPr>
        <p:blipFill>
          <a:blip r:embed="rId2">
            <a:extLst/>
          </a:blip>
          <a:stretch>
            <a:fillRect/>
          </a:stretch>
        </p:blipFill>
        <p:spPr>
          <a:xfrm>
            <a:off x="21647939" y="287739"/>
            <a:ext cx="1880788" cy="2060690"/>
          </a:xfrm>
          <a:prstGeom prst="rect">
            <a:avLst/>
          </a:prstGeom>
          <a:ln w="12700">
            <a:miter lim="400000"/>
          </a:ln>
        </p:spPr>
      </p:pic>
      <p:sp>
        <p:nvSpPr>
          <p:cNvPr id="1573" name="Split into train + val combined and test separately:"/>
          <p:cNvSpPr txBox="1"/>
          <p:nvPr/>
        </p:nvSpPr>
        <p:spPr>
          <a:xfrm>
            <a:off x="5838309" y="3342876"/>
            <a:ext cx="10133428"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Split into train + val combined and test separately:</a:t>
            </a:r>
          </a:p>
        </p:txBody>
      </p:sp>
      <p:sp>
        <p:nvSpPr>
          <p:cNvPr id="1574" name="Define and fit algorithms"/>
          <p:cNvSpPr txBox="1"/>
          <p:nvPr/>
        </p:nvSpPr>
        <p:spPr>
          <a:xfrm>
            <a:off x="12664651" y="8396508"/>
            <a:ext cx="2293043"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Define and fit algorithms</a:t>
            </a:r>
          </a:p>
        </p:txBody>
      </p:sp>
      <p:sp>
        <p:nvSpPr>
          <p:cNvPr id="1575" name="X_train_val, X_test, y_train_val, y_test = train_test_split(X, y, test_size=0.2, random_state=42)…"/>
          <p:cNvSpPr txBox="1"/>
          <p:nvPr/>
        </p:nvSpPr>
        <p:spPr>
          <a:xfrm>
            <a:off x="5839212" y="3913932"/>
            <a:ext cx="17066045" cy="10314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X_train_val, X_test, y_train_val, y_test = train_test_split(X, y, test_size=0.2, random_state=42)</a:t>
            </a:r>
          </a:p>
          <a:p>
            <a:pPr algn="l">
              <a:defRPr sz="2900"/>
            </a:pPr>
          </a:p>
          <a:p>
            <a:pPr algn="l">
              <a:defRPr sz="2900"/>
            </a:pPr>
          </a:p>
          <a:p>
            <a:pPr algn="l">
              <a:defRPr sz="2900"/>
            </a:pPr>
            <a:r>
              <a:t>X_train, X_val, y_train, y_val = train_test_split(X_train_val, y_train_val, test_size=0.25, random_state=42)</a:t>
            </a:r>
          </a:p>
          <a:p>
            <a:pPr algn="l">
              <a:defRPr sz="2900"/>
            </a:pPr>
          </a:p>
          <a:p>
            <a:pPr algn="l">
              <a:defRPr sz="2900"/>
            </a:pPr>
            <a:r>
              <a:t>rf = RandomForestRegressor()</a:t>
            </a:r>
          </a:p>
          <a:p>
            <a:pPr algn="l">
              <a:defRPr sz="2900"/>
            </a:pPr>
            <a:r>
              <a:t>dt = DecisionTreeRegressor()</a:t>
            </a:r>
          </a:p>
          <a:p>
            <a:pPr algn="l">
              <a:defRPr sz="2900"/>
            </a:pPr>
            <a:r>
              <a:t>lr = LinearRegression()</a:t>
            </a:r>
          </a:p>
          <a:p>
            <a:pPr algn="l">
              <a:defRPr sz="2900"/>
            </a:pPr>
          </a:p>
          <a:p>
            <a:pPr algn="l">
              <a:defRPr sz="2900"/>
            </a:pPr>
            <a:r>
              <a:t>rf.fit(X_train, y_train)</a:t>
            </a:r>
          </a:p>
          <a:p>
            <a:pPr algn="l">
              <a:defRPr sz="2900"/>
            </a:pPr>
            <a:r>
              <a:t>dt.fit(X_train, y_train)</a:t>
            </a:r>
          </a:p>
          <a:p>
            <a:pPr algn="l">
              <a:defRPr sz="2900"/>
            </a:pPr>
            <a:r>
              <a:t>lr.fit(X_train, y_train)</a:t>
            </a:r>
          </a:p>
          <a:p>
            <a:pPr algn="l">
              <a:defRPr sz="2900"/>
            </a:pPr>
          </a:p>
          <a:p>
            <a:pPr algn="l">
              <a:defRPr sz="2900"/>
            </a:pPr>
            <a:r>
              <a:t>rf_preds_train = rf.predict(X_train)</a:t>
            </a:r>
          </a:p>
          <a:p>
            <a:pPr algn="l">
              <a:defRPr sz="2900"/>
            </a:pPr>
            <a:r>
              <a:t>dt_preds_train = dt.predict(X_train)</a:t>
            </a:r>
          </a:p>
          <a:p>
            <a:pPr algn="l">
              <a:defRPr sz="2900"/>
            </a:pPr>
            <a:r>
              <a:t>lr_preds_train = lr.predict(X_train)</a:t>
            </a:r>
          </a:p>
          <a:p>
            <a:pPr algn="l">
              <a:defRPr sz="2900"/>
            </a:pPr>
          </a:p>
          <a:p>
            <a:pPr algn="l">
              <a:defRPr sz="2900"/>
            </a:pPr>
            <a:r>
              <a:t>rf_preds_val = rf.predict(X_val)</a:t>
            </a:r>
          </a:p>
          <a:p>
            <a:pPr algn="l">
              <a:defRPr sz="2900"/>
            </a:pPr>
            <a:r>
              <a:t>dt_preds_val = dt.predict(X_val)</a:t>
            </a:r>
          </a:p>
          <a:p>
            <a:pPr algn="l">
              <a:defRPr sz="2900"/>
            </a:pPr>
            <a:r>
              <a:t>lr_preds_val = lr.predict(X_val)</a:t>
            </a:r>
          </a:p>
          <a:p>
            <a:pPr algn="l">
              <a:defRPr sz="2900"/>
            </a:pPr>
          </a:p>
          <a:p>
            <a:pPr algn="l">
              <a:defRPr sz="2900"/>
            </a:pPr>
          </a:p>
        </p:txBody>
      </p:sp>
      <p:sp>
        <p:nvSpPr>
          <p:cNvPr id="1576" name="Rectangle"/>
          <p:cNvSpPr/>
          <p:nvPr/>
        </p:nvSpPr>
        <p:spPr>
          <a:xfrm>
            <a:off x="5579860" y="3210341"/>
            <a:ext cx="15602354" cy="1259423"/>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77" name="Rectangle"/>
          <p:cNvSpPr/>
          <p:nvPr/>
        </p:nvSpPr>
        <p:spPr>
          <a:xfrm>
            <a:off x="5590071" y="4826166"/>
            <a:ext cx="17564326" cy="938852"/>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78" name="Repeat to split combined train+val into separate splits"/>
          <p:cNvSpPr txBox="1"/>
          <p:nvPr/>
        </p:nvSpPr>
        <p:spPr>
          <a:xfrm>
            <a:off x="5836910" y="4813466"/>
            <a:ext cx="9194726"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Repeat to split combined train+val into separate splits</a:t>
            </a:r>
          </a:p>
        </p:txBody>
      </p:sp>
      <p:sp>
        <p:nvSpPr>
          <p:cNvPr id="1579" name="Rectangle"/>
          <p:cNvSpPr/>
          <p:nvPr/>
        </p:nvSpPr>
        <p:spPr>
          <a:xfrm>
            <a:off x="5609441" y="6121420"/>
            <a:ext cx="13677474" cy="3276589"/>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80" name="Rectangle"/>
          <p:cNvSpPr/>
          <p:nvPr/>
        </p:nvSpPr>
        <p:spPr>
          <a:xfrm>
            <a:off x="5579859" y="9622453"/>
            <a:ext cx="12218622" cy="3531953"/>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81" name="Generate train and validation predictions"/>
          <p:cNvSpPr txBox="1"/>
          <p:nvPr/>
        </p:nvSpPr>
        <p:spPr>
          <a:xfrm>
            <a:off x="12020846" y="10426124"/>
            <a:ext cx="10133429"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Generate train and validation predictions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7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7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577"/>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5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579"/>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57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580"/>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78" grpId="4"/>
      <p:bldP build="whole" bldLvl="1" animBg="1" rev="0" advAuto="0" spid="1574" grpId="6"/>
      <p:bldP build="whole" bldLvl="1" animBg="1" rev="0" advAuto="0" spid="1579" grpId="5"/>
      <p:bldP build="whole" bldLvl="1" animBg="1" rev="0" advAuto="0" spid="1581" grpId="8"/>
      <p:bldP build="whole" bldLvl="1" animBg="1" rev="0" advAuto="0" spid="1576" grpId="2"/>
      <p:bldP build="whole" bldLvl="1" animBg="1" rev="0" advAuto="0" spid="1580" grpId="7"/>
      <p:bldP build="whole" bldLvl="1" animBg="1" rev="0" advAuto="0" spid="1573" grpId="1"/>
      <p:bldP build="whole" bldLvl="1" animBg="1" rev="0" advAuto="0" spid="1577" grpId="3"/>
    </p:bldLst>
  </p:timing>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3"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584" name="Doing train/test splitting in code…"/>
          <p:cNvSpPr txBox="1"/>
          <p:nvPr/>
        </p:nvSpPr>
        <p:spPr>
          <a:xfrm>
            <a:off x="1623002" y="2451372"/>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Doing train/test splitting in code…</a:t>
            </a:r>
          </a:p>
        </p:txBody>
      </p:sp>
      <p:pic>
        <p:nvPicPr>
          <p:cNvPr id="1585" name="Python-logo-notext.svg.png" descr="Python-logo-notext.svg.png"/>
          <p:cNvPicPr>
            <a:picLocks noChangeAspect="1"/>
          </p:cNvPicPr>
          <p:nvPr/>
        </p:nvPicPr>
        <p:blipFill>
          <a:blip r:embed="rId2">
            <a:extLst/>
          </a:blip>
          <a:stretch>
            <a:fillRect/>
          </a:stretch>
        </p:blipFill>
        <p:spPr>
          <a:xfrm>
            <a:off x="21647939" y="287739"/>
            <a:ext cx="1880788" cy="2060690"/>
          </a:xfrm>
          <a:prstGeom prst="rect">
            <a:avLst/>
          </a:prstGeom>
          <a:ln w="12700">
            <a:miter lim="400000"/>
          </a:ln>
        </p:spPr>
      </p:pic>
      <p:sp>
        <p:nvSpPr>
          <p:cNvPr id="1586" name="rf_mse_train = ((rf_preds_train - y_train)**2).mean()…"/>
          <p:cNvSpPr txBox="1"/>
          <p:nvPr/>
        </p:nvSpPr>
        <p:spPr>
          <a:xfrm>
            <a:off x="5839212" y="3580351"/>
            <a:ext cx="8514855" cy="2758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rf_mse_train = ((rf_preds_train - y_train)**2).mean()</a:t>
            </a:r>
          </a:p>
          <a:p>
            <a:pPr algn="l">
              <a:defRPr sz="2900"/>
            </a:pPr>
            <a:r>
              <a:t>dt_mse_train = ((dt_preds_train - y_train)**2).mean()</a:t>
            </a:r>
          </a:p>
          <a:p>
            <a:pPr algn="l">
              <a:defRPr sz="2900"/>
            </a:pPr>
            <a:r>
              <a:t>lr_mse_train = ((lr_preds_train - y_train)**2).mean()</a:t>
            </a:r>
          </a:p>
          <a:p>
            <a:pPr algn="l">
              <a:defRPr sz="2900"/>
            </a:pPr>
            <a:r>
              <a:t>rf_mse_val = ((rf_preds_val - y_val)**2).mean()</a:t>
            </a:r>
          </a:p>
          <a:p>
            <a:pPr algn="l">
              <a:defRPr sz="2900"/>
            </a:pPr>
            <a:r>
              <a:t>dt_mse_val = ((dt_preds_val - y_val)**2).mean()</a:t>
            </a:r>
          </a:p>
          <a:p>
            <a:pPr algn="l">
              <a:defRPr sz="2900"/>
            </a:pPr>
            <a:r>
              <a:t>lr_mse_val = ((lr_preds_val - y_val)**2).mean()</a:t>
            </a:r>
          </a:p>
        </p:txBody>
      </p:sp>
      <p:sp>
        <p:nvSpPr>
          <p:cNvPr id="1587" name="Rectangle"/>
          <p:cNvSpPr/>
          <p:nvPr/>
        </p:nvSpPr>
        <p:spPr>
          <a:xfrm>
            <a:off x="5579860" y="3210341"/>
            <a:ext cx="15602354" cy="349830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88" name="Evaluate train and validation performance"/>
          <p:cNvSpPr txBox="1"/>
          <p:nvPr/>
        </p:nvSpPr>
        <p:spPr>
          <a:xfrm>
            <a:off x="14771927" y="5064909"/>
            <a:ext cx="10133428"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Evaluate train and validation performance</a:t>
            </a:r>
          </a:p>
        </p:txBody>
      </p:sp>
      <p:graphicFrame>
        <p:nvGraphicFramePr>
          <p:cNvPr id="1589" name="Table"/>
          <p:cNvGraphicFramePr/>
          <p:nvPr/>
        </p:nvGraphicFramePr>
        <p:xfrm>
          <a:off x="10458283" y="9023580"/>
          <a:ext cx="8851011" cy="2403399"/>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946103"/>
                <a:gridCol w="2946103"/>
                <a:gridCol w="2946103"/>
              </a:tblGrid>
              <a:tr h="597674">
                <a:tc>
                  <a:txBody>
                    <a:bodyPr/>
                    <a:lstStyle/>
                    <a:p>
                      <a:pPr defTabSz="914400">
                        <a:tabLst>
                          <a:tab pos="1663700" algn="l"/>
                        </a:tabLst>
                        <a:defRPr b="0"/>
                      </a:pPr>
                      <a:r>
                        <a:rPr b="1" sz="2400"/>
                        <a:t>Algo.</a:t>
                      </a:r>
                    </a:p>
                  </a:txBody>
                  <a:tcPr marL="50800" marR="50800" marT="50800" marB="50800" anchor="ctr" anchorCtr="0" horzOverflow="overflow"/>
                </a:tc>
                <a:tc>
                  <a:txBody>
                    <a:bodyPr/>
                    <a:lstStyle/>
                    <a:p>
                      <a:pPr defTabSz="914400">
                        <a:tabLst>
                          <a:tab pos="1663700" algn="l"/>
                        </a:tabLst>
                        <a:defRPr b="0"/>
                      </a:pPr>
                      <a:r>
                        <a:rPr b="1" sz="2400"/>
                        <a:t>Train MSE</a:t>
                      </a:r>
                    </a:p>
                  </a:txBody>
                  <a:tcPr marL="50800" marR="50800" marT="50800" marB="50800" anchor="ctr" anchorCtr="0" horzOverflow="overflow"/>
                </a:tc>
                <a:tc>
                  <a:txBody>
                    <a:bodyPr/>
                    <a:lstStyle/>
                    <a:p>
                      <a:pPr defTabSz="914400">
                        <a:tabLst>
                          <a:tab pos="1663700" algn="l"/>
                        </a:tabLst>
                        <a:defRPr b="0"/>
                      </a:pPr>
                      <a:r>
                        <a:rPr b="1" sz="2400"/>
                        <a:t>Validation MSE</a:t>
                      </a:r>
                    </a:p>
                  </a:txBody>
                  <a:tcPr marL="50800" marR="50800" marT="50800" marB="50800" anchor="ctr" anchorCtr="0" horzOverflow="overflow"/>
                </a:tc>
              </a:tr>
              <a:tr h="597674">
                <a:tc>
                  <a:txBody>
                    <a:bodyPr/>
                    <a:lstStyle/>
                    <a:p>
                      <a:pPr defTabSz="914400"/>
                      <a:r>
                        <a:rPr sz="2400"/>
                        <a:t>LR</a:t>
                      </a:r>
                    </a:p>
                  </a:txBody>
                  <a:tcPr marL="50800" marR="50800" marT="50800" marB="50800" anchor="ctr" anchorCtr="0" horzOverflow="overflow"/>
                </a:tc>
                <a:tc>
                  <a:txBody>
                    <a:bodyPr/>
                    <a:lstStyle/>
                    <a:p>
                      <a:pPr defTabSz="914400"/>
                      <a:r>
                        <a:rPr sz="2400"/>
                        <a:t>0.902</a:t>
                      </a:r>
                    </a:p>
                  </a:txBody>
                  <a:tcPr marL="50800" marR="50800" marT="50800" marB="50800" anchor="ctr" anchorCtr="0" horzOverflow="overflow"/>
                </a:tc>
                <a:tc>
                  <a:txBody>
                    <a:bodyPr/>
                    <a:lstStyle/>
                    <a:p>
                      <a:pPr defTabSz="914400"/>
                      <a:r>
                        <a:rPr sz="2400"/>
                        <a:t>0.995</a:t>
                      </a:r>
                    </a:p>
                  </a:txBody>
                  <a:tcPr marL="50800" marR="50800" marT="50800" marB="50800" anchor="ctr" anchorCtr="0" horzOverflow="overflow"/>
                </a:tc>
              </a:tr>
              <a:tr h="597674">
                <a:tc>
                  <a:txBody>
                    <a:bodyPr/>
                    <a:lstStyle/>
                    <a:p>
                      <a:pPr defTabSz="914400"/>
                      <a:r>
                        <a:rPr sz="2400"/>
                        <a:t>RF</a:t>
                      </a:r>
                    </a:p>
                  </a:txBody>
                  <a:tcPr marL="50800" marR="50800" marT="50800" marB="50800" anchor="ctr" anchorCtr="0" horzOverflow="overflow"/>
                </a:tc>
                <a:tc>
                  <a:txBody>
                    <a:bodyPr/>
                    <a:lstStyle/>
                    <a:p>
                      <a:pPr defTabSz="914400"/>
                      <a:r>
                        <a:rPr sz="2400"/>
                        <a:t>0.143</a:t>
                      </a:r>
                    </a:p>
                  </a:txBody>
                  <a:tcPr marL="50800" marR="50800" marT="50800" marB="50800" anchor="ctr" anchorCtr="0" horzOverflow="overflow"/>
                </a:tc>
                <a:tc>
                  <a:txBody>
                    <a:bodyPr/>
                    <a:lstStyle/>
                    <a:p>
                      <a:pPr defTabSz="914400"/>
                      <a:r>
                        <a:rPr sz="2400"/>
                        <a:t>1.162</a:t>
                      </a:r>
                    </a:p>
                  </a:txBody>
                  <a:tcPr marL="50800" marR="50800" marT="50800" marB="50800" anchor="ctr" anchorCtr="0" horzOverflow="overflow"/>
                </a:tc>
              </a:tr>
              <a:tr h="597674">
                <a:tc>
                  <a:txBody>
                    <a:bodyPr/>
                    <a:lstStyle/>
                    <a:p>
                      <a:pPr defTabSz="914400"/>
                      <a:r>
                        <a:rPr sz="2400"/>
                        <a:t>DT</a:t>
                      </a:r>
                    </a:p>
                  </a:txBody>
                  <a:tcPr marL="50800" marR="50800" marT="50800" marB="50800" anchor="ctr" anchorCtr="0" horzOverflow="overflow"/>
                </a:tc>
                <a:tc>
                  <a:txBody>
                    <a:bodyPr/>
                    <a:lstStyle/>
                    <a:p>
                      <a:pPr defTabSz="914400"/>
                      <a:r>
                        <a:rPr sz="2400"/>
                        <a:t>0.0</a:t>
                      </a:r>
                    </a:p>
                  </a:txBody>
                  <a:tcPr marL="50800" marR="50800" marT="50800" marB="50800" anchor="ctr" anchorCtr="0" horzOverflow="overflow"/>
                </a:tc>
                <a:tc>
                  <a:txBody>
                    <a:bodyPr/>
                    <a:lstStyle/>
                    <a:p>
                      <a:pPr defTabSz="914400"/>
                      <a:r>
                        <a:rPr sz="2400"/>
                        <a:t>2.052</a:t>
                      </a:r>
                    </a:p>
                  </a:txBody>
                  <a:tcPr marL="50800" marR="50800" marT="50800" marB="50800" anchor="ctr" anchorCtr="0" horzOverflow="overflow"/>
                </a:tc>
              </a:tr>
            </a:tbl>
          </a:graphicData>
        </a:graphic>
      </p:graphicFrame>
      <p:sp>
        <p:nvSpPr>
          <p:cNvPr id="1590" name="Rectangle"/>
          <p:cNvSpPr/>
          <p:nvPr/>
        </p:nvSpPr>
        <p:spPr>
          <a:xfrm>
            <a:off x="10972527" y="9676687"/>
            <a:ext cx="10948606" cy="484989"/>
          </a:xfrm>
          <a:prstGeom prst="rect">
            <a:avLst/>
          </a:prstGeom>
          <a:ln w="50800">
            <a:solidFill>
              <a:schemeClr val="accent3">
                <a:hueOff val="362282"/>
                <a:satOff val="31803"/>
                <a:lumOff val="-182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591" name="Test MSE"/>
          <p:cNvSpPr txBox="1"/>
          <p:nvPr/>
        </p:nvSpPr>
        <p:spPr>
          <a:xfrm>
            <a:off x="19774308" y="9061470"/>
            <a:ext cx="146913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Test MSE</a:t>
            </a:r>
          </a:p>
        </p:txBody>
      </p:sp>
      <p:sp>
        <p:nvSpPr>
          <p:cNvPr id="1592" name="0.987"/>
          <p:cNvSpPr txBox="1"/>
          <p:nvPr/>
        </p:nvSpPr>
        <p:spPr>
          <a:xfrm>
            <a:off x="20070422" y="9688498"/>
            <a:ext cx="87691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0.987</a:t>
            </a:r>
          </a:p>
        </p:txBody>
      </p:sp>
      <p:sp>
        <p:nvSpPr>
          <p:cNvPr id="1593" name="lr_preds_test = lr.predict(X_test)…"/>
          <p:cNvSpPr txBox="1"/>
          <p:nvPr/>
        </p:nvSpPr>
        <p:spPr>
          <a:xfrm>
            <a:off x="2985380" y="9804096"/>
            <a:ext cx="6580633"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lr_preds_test = lr.predict(X_test)</a:t>
            </a:r>
          </a:p>
          <a:p>
            <a:pPr/>
            <a:r>
              <a:t>lr_mse_test = ((lr_preds_test - y_test)**2).mean()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58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8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59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590"/>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5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92" grpId="5"/>
      <p:bldP build="whole" bldLvl="1" animBg="1" rev="0" advAuto="0" spid="1587" grpId="1"/>
      <p:bldP build="whole" bldLvl="1" animBg="1" rev="0" advAuto="0" spid="1590" grpId="4"/>
      <p:bldP build="whole" bldLvl="1" animBg="1" rev="0" advAuto="0" spid="1588" grpId="2"/>
      <p:bldP build="whole" bldLvl="1" animBg="1" rev="0" advAuto="0" spid="1591" grpId="3"/>
    </p:bldLst>
  </p:timing>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5"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596" name="So far… A few things to notice…"/>
          <p:cNvSpPr txBox="1"/>
          <p:nvPr/>
        </p:nvSpPr>
        <p:spPr>
          <a:xfrm>
            <a:off x="2214632" y="3243547"/>
            <a:ext cx="21584733" cy="88263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b="1" sz="3500"/>
            </a:pPr>
            <a:r>
              <a:t>So far… A few things to notice</a:t>
            </a:r>
          </a:p>
          <a:p>
            <a:pPr lvl="1" marL="685800" indent="-228600" algn="l">
              <a:buSzPct val="100000"/>
              <a:buChar char="•"/>
              <a:defRPr b="1" sz="3500"/>
            </a:pPr>
            <a:r>
              <a:t>There are differences in the results from R and Python</a:t>
            </a:r>
          </a:p>
          <a:p>
            <a:pPr lvl="2" marL="1143000" indent="-228600" algn="l">
              <a:buSzPct val="100000"/>
              <a:buChar char="•"/>
              <a:defRPr b="1" sz="3500"/>
            </a:pPr>
            <a:r>
              <a:t>This can be due to random seed (we are randomly generating new data each time)</a:t>
            </a:r>
          </a:p>
          <a:p>
            <a:pPr lvl="2" marL="1143000" indent="-228600" algn="l">
              <a:buSzPct val="100000"/>
              <a:buChar char="•"/>
              <a:defRPr b="1" sz="3500"/>
            </a:pPr>
            <a:r>
              <a:t>Differences in </a:t>
            </a:r>
            <a:r>
              <a:rPr b="0"/>
              <a:t>hyperparameters</a:t>
            </a:r>
            <a:endParaRPr b="0"/>
          </a:p>
          <a:p>
            <a:pPr lvl="2" marL="1143000" indent="-228600" algn="l">
              <a:buSzPct val="100000"/>
              <a:buChar char="•"/>
              <a:defRPr b="1" sz="3500"/>
            </a:pPr>
            <a:r>
              <a:t>Differences in implementation</a:t>
            </a:r>
          </a:p>
          <a:p>
            <a:pPr algn="l">
              <a:defRPr b="1" sz="3500"/>
            </a:pPr>
          </a:p>
          <a:p>
            <a:pPr lvl="1" marL="685800" indent="-228600" algn="l">
              <a:buSzPct val="100000"/>
              <a:buChar char="•"/>
              <a:defRPr b="1" sz="3500"/>
            </a:pPr>
            <a:r>
              <a:t>We don’t only have to have multiple different algorithms - we can also have multiple copies of the same algorithm with different hyperparameters</a:t>
            </a:r>
          </a:p>
          <a:p>
            <a:pPr algn="l">
              <a:defRPr b="1" sz="3500"/>
            </a:pPr>
          </a:p>
          <a:p>
            <a:pPr lvl="1" marL="685800" indent="-228600" algn="l">
              <a:buSzPct val="100000"/>
              <a:buChar char="•"/>
              <a:defRPr b="1" sz="3500"/>
            </a:pPr>
            <a:r>
              <a:t>When we split the data, we lose power (less training data, and noisy estimates for performance)</a:t>
            </a:r>
          </a:p>
          <a:p>
            <a:pPr algn="l">
              <a:defRPr b="1" sz="3500"/>
            </a:pPr>
          </a:p>
          <a:p>
            <a:pPr lvl="1" marL="685800" indent="-228600" algn="l">
              <a:buSzPct val="100000"/>
              <a:buChar char="•"/>
              <a:defRPr b="1" sz="3500"/>
            </a:pPr>
            <a:r>
              <a:t>Doing the test/validation step is a bit like running a confirmatory study / replication - we should be doing it more often! But note that it doesn’t quite carry over as simply as this for </a:t>
            </a:r>
            <a:r>
              <a:rPr b="0"/>
              <a:t>causal effect estimation</a:t>
            </a:r>
            <a:r>
              <a:t> (more on this later)</a:t>
            </a:r>
          </a:p>
          <a:p>
            <a:pPr algn="l">
              <a:defRPr b="1" sz="3500"/>
            </a:pPr>
          </a:p>
          <a:p>
            <a:pPr algn="l">
              <a:defRPr b="1" sz="3500"/>
            </a:pPr>
            <a:r>
              <a:t>In the meantime… how can we make better use of the data?</a:t>
            </a:r>
          </a:p>
        </p:txBody>
      </p:sp>
      <p:pic>
        <p:nvPicPr>
          <p:cNvPr id="1597"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9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96">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1596">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596">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596">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159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596">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59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1596">
                                            <p:txEl>
                                              <p:pRg st="7" end="7"/>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1596">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1596">
                                            <p:txEl>
                                              <p:pRg st="9" end="9"/>
                                            </p:txEl>
                                          </p:spTgt>
                                        </p:tgtEl>
                                        <p:attrNameLst>
                                          <p:attrName>style.visibility</p:attrName>
                                        </p:attrNameLst>
                                      </p:cBhvr>
                                      <p:to>
                                        <p:strVal val="visible"/>
                                      </p:to>
                                    </p:set>
                                  </p:childTnLst>
                                </p:cTn>
                              </p:par>
                              <p:par>
                                <p:cTn id="33" presetClass="entr" nodeType="withEffect" presetSubtype="0" presetID="1" grpId="1" fill="hold">
                                  <p:stCondLst>
                                    <p:cond delay="0"/>
                                  </p:stCondLst>
                                  <p:iterate type="el" backwards="0">
                                    <p:tmAbs val="0"/>
                                  </p:iterate>
                                  <p:childTnLst>
                                    <p:set>
                                      <p:cBhvr>
                                        <p:cTn id="34" fill="hold"/>
                                        <p:tgtEl>
                                          <p:spTgt spid="159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 fill="hold">
                                  <p:stCondLst>
                                    <p:cond delay="0"/>
                                  </p:stCondLst>
                                  <p:iterate type="el" backwards="0">
                                    <p:tmAbs val="0"/>
                                  </p:iterate>
                                  <p:childTnLst>
                                    <p:set>
                                      <p:cBhvr>
                                        <p:cTn id="38" fill="hold"/>
                                        <p:tgtEl>
                                          <p:spTgt spid="1596">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 fill="hold">
                                  <p:stCondLst>
                                    <p:cond delay="0"/>
                                  </p:stCondLst>
                                  <p:iterate type="el" backwards="0">
                                    <p:tmAbs val="0"/>
                                  </p:iterate>
                                  <p:childTnLst>
                                    <p:set>
                                      <p:cBhvr>
                                        <p:cTn id="42" fill="hold"/>
                                        <p:tgtEl>
                                          <p:spTgt spid="1596">
                                            <p:txEl>
                                              <p:pRg st="12" end="1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96" grpId="1"/>
    </p:bldLst>
  </p:timing>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9"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600" name="K-fold Cross-Validation"/>
          <p:cNvSpPr txBox="1"/>
          <p:nvPr/>
        </p:nvSpPr>
        <p:spPr>
          <a:xfrm>
            <a:off x="2492004" y="3272973"/>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K-fold Cross-Validation</a:t>
            </a:r>
          </a:p>
        </p:txBody>
      </p:sp>
      <p:sp>
        <p:nvSpPr>
          <p:cNvPr id="1601" name="Select 4/5 folds (e.g. folds 1-4) -&gt; Train Algorithm…"/>
          <p:cNvSpPr txBox="1"/>
          <p:nvPr/>
        </p:nvSpPr>
        <p:spPr>
          <a:xfrm>
            <a:off x="2196454" y="9294084"/>
            <a:ext cx="9382325" cy="231710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37104" indent="-537104" algn="l">
              <a:buSzPct val="100000"/>
              <a:buAutoNum type="arabicPeriod" startAt="1"/>
              <a:defRPr sz="2900"/>
            </a:pPr>
            <a:r>
              <a:t>Select 4/5 folds (e.g. folds 1-4) -&gt; </a:t>
            </a:r>
            <a:r>
              <a:rPr b="1"/>
              <a:t>Train</a:t>
            </a:r>
            <a:r>
              <a:t> Algorithm</a:t>
            </a:r>
          </a:p>
          <a:p>
            <a:pPr algn="l">
              <a:defRPr sz="2900"/>
            </a:pPr>
          </a:p>
          <a:p>
            <a:pPr marL="537104" indent="-537104" algn="l">
              <a:buSzPct val="100000"/>
              <a:buAutoNum type="arabicPeriod" startAt="2"/>
              <a:defRPr sz="2900"/>
            </a:pPr>
            <a:r>
              <a:t>Select remaining gold (fold 5) </a:t>
            </a:r>
            <a:r>
              <a:rPr b="1"/>
              <a:t>Store Test predictions</a:t>
            </a:r>
            <a:endParaRPr b="1"/>
          </a:p>
          <a:p>
            <a:pPr algn="l">
              <a:defRPr sz="2900"/>
            </a:pPr>
            <a:endParaRPr b="1"/>
          </a:p>
          <a:p>
            <a:pPr algn="l">
              <a:defRPr sz="2900"/>
            </a:pPr>
            <a:r>
              <a:rPr b="1"/>
              <a:t>3. Repeat process until all folds used as test folds</a:t>
            </a:r>
          </a:p>
        </p:txBody>
      </p:sp>
      <p:sp>
        <p:nvSpPr>
          <p:cNvPr id="1602" name="Rectangle"/>
          <p:cNvSpPr/>
          <p:nvPr/>
        </p:nvSpPr>
        <p:spPr>
          <a:xfrm>
            <a:off x="2380422" y="6288316"/>
            <a:ext cx="3812256"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03" name="Fold_1 = 20%"/>
          <p:cNvSpPr txBox="1"/>
          <p:nvPr/>
        </p:nvSpPr>
        <p:spPr>
          <a:xfrm>
            <a:off x="3071648" y="6655423"/>
            <a:ext cx="2429804"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Fold_1 = 20%</a:t>
            </a:r>
          </a:p>
        </p:txBody>
      </p:sp>
      <p:pic>
        <p:nvPicPr>
          <p:cNvPr id="1604"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
        <p:nvSpPr>
          <p:cNvPr id="1605" name="e.g. k = 5"/>
          <p:cNvSpPr txBox="1"/>
          <p:nvPr/>
        </p:nvSpPr>
        <p:spPr>
          <a:xfrm>
            <a:off x="2492004" y="3917742"/>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e.g. k = 5</a:t>
            </a:r>
          </a:p>
        </p:txBody>
      </p:sp>
      <p:sp>
        <p:nvSpPr>
          <p:cNvPr id="1606" name="Rectangle"/>
          <p:cNvSpPr/>
          <p:nvPr/>
        </p:nvSpPr>
        <p:spPr>
          <a:xfrm>
            <a:off x="6462672" y="6288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07" name="Rectangle"/>
          <p:cNvSpPr/>
          <p:nvPr/>
        </p:nvSpPr>
        <p:spPr>
          <a:xfrm>
            <a:off x="10544922" y="6288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08" name="Rectangle"/>
          <p:cNvSpPr/>
          <p:nvPr/>
        </p:nvSpPr>
        <p:spPr>
          <a:xfrm>
            <a:off x="14627172" y="6288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09" name="Rectangle"/>
          <p:cNvSpPr/>
          <p:nvPr/>
        </p:nvSpPr>
        <p:spPr>
          <a:xfrm>
            <a:off x="18709420" y="6385947"/>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10" name="Fold_2 = 20%"/>
          <p:cNvSpPr txBox="1"/>
          <p:nvPr/>
        </p:nvSpPr>
        <p:spPr>
          <a:xfrm>
            <a:off x="7153898" y="6655686"/>
            <a:ext cx="24298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Fold_2 = 20%</a:t>
            </a:r>
          </a:p>
        </p:txBody>
      </p:sp>
      <p:sp>
        <p:nvSpPr>
          <p:cNvPr id="1611" name="Fold_5 = 20%"/>
          <p:cNvSpPr txBox="1"/>
          <p:nvPr/>
        </p:nvSpPr>
        <p:spPr>
          <a:xfrm>
            <a:off x="19400646" y="6655423"/>
            <a:ext cx="2429803"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Fold_5 = 20%</a:t>
            </a:r>
          </a:p>
        </p:txBody>
      </p:sp>
      <p:sp>
        <p:nvSpPr>
          <p:cNvPr id="1612" name="Fold_3 = 20%"/>
          <p:cNvSpPr txBox="1"/>
          <p:nvPr/>
        </p:nvSpPr>
        <p:spPr>
          <a:xfrm>
            <a:off x="11236148" y="6655686"/>
            <a:ext cx="24298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Fold_3 = 20%</a:t>
            </a:r>
          </a:p>
        </p:txBody>
      </p:sp>
      <p:sp>
        <p:nvSpPr>
          <p:cNvPr id="1613" name="Fold_4 = 20%"/>
          <p:cNvSpPr txBox="1"/>
          <p:nvPr/>
        </p:nvSpPr>
        <p:spPr>
          <a:xfrm>
            <a:off x="15318398" y="6655686"/>
            <a:ext cx="24298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Fold_4 = 20%</a:t>
            </a:r>
          </a:p>
        </p:txBody>
      </p:sp>
      <p:sp>
        <p:nvSpPr>
          <p:cNvPr id="1617" name="Connection Line"/>
          <p:cNvSpPr/>
          <p:nvPr/>
        </p:nvSpPr>
        <p:spPr>
          <a:xfrm>
            <a:off x="11808460" y="8931910"/>
            <a:ext cx="458471" cy="7226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25400">
            <a:solidFill>
              <a:srgbClr val="000000"/>
            </a:solidFill>
            <a:miter lim="400000"/>
            <a:headEnd type="triangle"/>
          </a:ln>
        </p:spPr>
        <p:txBody>
          <a:bodyPr/>
          <a:lstStyle/>
          <a:p>
            <a:pPr/>
          </a:p>
        </p:txBody>
      </p:sp>
      <p:cxnSp>
        <p:nvCxnSpPr>
          <p:cNvPr id="1615" name="Connection Line"/>
          <p:cNvCxnSpPr>
            <a:stCxn id="1602" idx="0"/>
            <a:endCxn id="1608" idx="0"/>
          </p:cNvCxnSpPr>
          <p:nvPr/>
        </p:nvCxnSpPr>
        <p:spPr>
          <a:xfrm flipH="1" rot="16200000">
            <a:off x="10407650" y="806450"/>
            <a:ext cx="12700" cy="12242800"/>
          </a:xfrm>
          <a:prstGeom prst="bentConnector3">
            <a:avLst>
              <a:gd name="adj1" fmla="val 15700000"/>
            </a:avLst>
          </a:prstGeom>
          <a:ln w="25400">
            <a:solidFill>
              <a:srgbClr val="000000"/>
            </a:solidFill>
            <a:miter lim="400000"/>
          </a:ln>
        </p:spPr>
      </p:cxnSp>
      <p:sp>
        <p:nvSpPr>
          <p:cNvPr id="1618" name="Connection Line"/>
          <p:cNvSpPr/>
          <p:nvPr/>
        </p:nvSpPr>
        <p:spPr>
          <a:xfrm>
            <a:off x="11847830" y="7668259"/>
            <a:ext cx="8766810" cy="2786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25400">
            <a:solidFill>
              <a:srgbClr val="000000"/>
            </a:solidFill>
            <a:miter lim="400000"/>
            <a:headEnd type="triangle"/>
          </a:ln>
        </p:spPr>
        <p:txBody>
          <a:bodyPr/>
          <a:lstStyle/>
          <a:p>
            <a:pPr/>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0" name="Machine Learning Basics"/>
          <p:cNvSpPr txBox="1"/>
          <p:nvPr>
            <p:ph type="title"/>
          </p:nvPr>
        </p:nvSpPr>
        <p:spPr>
          <a:xfrm>
            <a:off x="990073" y="759575"/>
            <a:ext cx="21971001" cy="1435101"/>
          </a:xfrm>
          <a:prstGeom prst="rect">
            <a:avLst/>
          </a:prstGeom>
        </p:spPr>
        <p:txBody>
          <a:bodyPr/>
          <a:lstStyle/>
          <a:p>
            <a:pPr/>
            <a:r>
              <a:t>Machine Learning Basics</a:t>
            </a:r>
          </a:p>
        </p:txBody>
      </p:sp>
      <p:pic>
        <p:nvPicPr>
          <p:cNvPr id="1621" name="Image" descr="Image"/>
          <p:cNvPicPr>
            <a:picLocks noChangeAspect="1"/>
          </p:cNvPicPr>
          <p:nvPr/>
        </p:nvPicPr>
        <p:blipFill>
          <a:blip r:embed="rId2">
            <a:extLst/>
          </a:blip>
          <a:stretch>
            <a:fillRect/>
          </a:stretch>
        </p:blipFill>
        <p:spPr>
          <a:xfrm>
            <a:off x="1635556" y="2419086"/>
            <a:ext cx="22130912" cy="10786730"/>
          </a:xfrm>
          <a:prstGeom prst="rect">
            <a:avLst/>
          </a:prstGeom>
          <a:ln w="12700">
            <a:miter lim="400000"/>
          </a:ln>
        </p:spPr>
      </p:pic>
      <p:sp>
        <p:nvSpPr>
          <p:cNvPr id="1622" name="Oval"/>
          <p:cNvSpPr/>
          <p:nvPr/>
        </p:nvSpPr>
        <p:spPr>
          <a:xfrm>
            <a:off x="9817054" y="6357462"/>
            <a:ext cx="137965" cy="132794"/>
          </a:xfrm>
          <a:prstGeom prst="ellipse">
            <a:avLst/>
          </a:prstGeom>
          <a:solidFill>
            <a:schemeClr val="accent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23" name="Oval"/>
          <p:cNvSpPr/>
          <p:nvPr/>
        </p:nvSpPr>
        <p:spPr>
          <a:xfrm>
            <a:off x="9022800" y="7096559"/>
            <a:ext cx="137965" cy="132794"/>
          </a:xfrm>
          <a:prstGeom prst="ellipse">
            <a:avLst/>
          </a:prstGeom>
          <a:solidFill>
            <a:schemeClr val="accent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24" name="Oval"/>
          <p:cNvSpPr/>
          <p:nvPr/>
        </p:nvSpPr>
        <p:spPr>
          <a:xfrm>
            <a:off x="8658767" y="6357462"/>
            <a:ext cx="137966" cy="132794"/>
          </a:xfrm>
          <a:prstGeom prst="ellipse">
            <a:avLst/>
          </a:prstGeom>
          <a:solidFill>
            <a:schemeClr val="accent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25" name="Oval"/>
          <p:cNvSpPr/>
          <p:nvPr/>
        </p:nvSpPr>
        <p:spPr>
          <a:xfrm>
            <a:off x="12938911" y="7096559"/>
            <a:ext cx="137966" cy="132794"/>
          </a:xfrm>
          <a:prstGeom prst="ellipse">
            <a:avLst/>
          </a:prstGeom>
          <a:solidFill>
            <a:schemeClr val="accent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26" name="Oval"/>
          <p:cNvSpPr/>
          <p:nvPr/>
        </p:nvSpPr>
        <p:spPr>
          <a:xfrm>
            <a:off x="12784473" y="6048585"/>
            <a:ext cx="137966" cy="132795"/>
          </a:xfrm>
          <a:prstGeom prst="ellipse">
            <a:avLst/>
          </a:prstGeom>
          <a:solidFill>
            <a:schemeClr val="accent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27" name="Oval"/>
          <p:cNvSpPr/>
          <p:nvPr/>
        </p:nvSpPr>
        <p:spPr>
          <a:xfrm>
            <a:off x="12123017" y="6511900"/>
            <a:ext cx="137965" cy="132794"/>
          </a:xfrm>
          <a:prstGeom prst="ellipse">
            <a:avLst/>
          </a:prstGeom>
          <a:solidFill>
            <a:schemeClr val="accent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28" name="Oval"/>
          <p:cNvSpPr/>
          <p:nvPr/>
        </p:nvSpPr>
        <p:spPr>
          <a:xfrm>
            <a:off x="12123017" y="5276394"/>
            <a:ext cx="137965" cy="132795"/>
          </a:xfrm>
          <a:prstGeom prst="ellipse">
            <a:avLst/>
          </a:prstGeom>
          <a:solidFill>
            <a:schemeClr val="accent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29" name="Oval"/>
          <p:cNvSpPr/>
          <p:nvPr/>
        </p:nvSpPr>
        <p:spPr>
          <a:xfrm>
            <a:off x="6408804" y="7438529"/>
            <a:ext cx="137965" cy="132795"/>
          </a:xfrm>
          <a:prstGeom prst="ellipse">
            <a:avLst/>
          </a:prstGeom>
          <a:solidFill>
            <a:schemeClr val="accent5"/>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30" name="(Red/Orange)"/>
          <p:cNvSpPr txBox="1"/>
          <p:nvPr/>
        </p:nvSpPr>
        <p:spPr>
          <a:xfrm>
            <a:off x="19363935" y="5074897"/>
            <a:ext cx="2310474"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solidFill>
                  <a:schemeClr val="accent5"/>
                </a:solidFill>
              </a:defRPr>
            </a:lvl1pPr>
          </a:lstStyle>
          <a:p>
            <a:pPr/>
            <a:r>
              <a:t>(Red/Orange)</a:t>
            </a:r>
          </a:p>
        </p:txBody>
      </p:sp>
      <p:pic>
        <p:nvPicPr>
          <p:cNvPr id="1631"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Picture Placeholder 1" descr="Picture Placeholder 1"/>
          <p:cNvPicPr>
            <a:picLocks noChangeAspect="0"/>
          </p:cNvPicPr>
          <p:nvPr/>
        </p:nvPicPr>
        <p:blipFill>
          <a:blip r:embed="rId2">
            <a:extLst/>
          </a:blip>
          <a:stretch>
            <a:fillRect/>
          </a:stretch>
        </p:blipFill>
        <p:spPr>
          <a:xfrm>
            <a:off x="2209006" y="3561853"/>
            <a:ext cx="20632147" cy="5596137"/>
          </a:xfrm>
          <a:prstGeom prst="rect">
            <a:avLst/>
          </a:prstGeom>
          <a:ln w="12700">
            <a:miter lim="400000"/>
          </a:ln>
        </p:spPr>
      </p:pic>
      <p:sp>
        <p:nvSpPr>
          <p:cNvPr id="263" name="Causality and Theory"/>
          <p:cNvSpPr txBox="1"/>
          <p:nvPr>
            <p:ph type="title"/>
          </p:nvPr>
        </p:nvSpPr>
        <p:spPr>
          <a:xfrm>
            <a:off x="990073" y="759575"/>
            <a:ext cx="21971001" cy="1435101"/>
          </a:xfrm>
          <a:prstGeom prst="rect">
            <a:avLst/>
          </a:prstGeom>
        </p:spPr>
        <p:txBody>
          <a:bodyPr/>
          <a:lstStyle/>
          <a:p>
            <a:pPr/>
            <a:r>
              <a:t>Causality and Theory</a:t>
            </a:r>
          </a:p>
        </p:txBody>
      </p:sp>
      <p:pic>
        <p:nvPicPr>
          <p:cNvPr id="264" name="Screenshot 2022-05-28 at 21.43.02.png" descr="Screenshot 2022-05-28 at 21.43.02.png"/>
          <p:cNvPicPr>
            <a:picLocks noChangeAspect="1"/>
          </p:cNvPicPr>
          <p:nvPr/>
        </p:nvPicPr>
        <p:blipFill>
          <a:blip r:embed="rId3">
            <a:alphaModFix amt="32985"/>
            <a:extLst/>
          </a:blip>
          <a:stretch>
            <a:fillRect/>
          </a:stretch>
        </p:blipFill>
        <p:spPr>
          <a:xfrm>
            <a:off x="14548251" y="9216670"/>
            <a:ext cx="14475283" cy="11068058"/>
          </a:xfrm>
          <a:prstGeom prst="rect">
            <a:avLst/>
          </a:prstGeom>
          <a:ln w="12700">
            <a:miter lim="400000"/>
          </a:ln>
        </p:spPr>
      </p:pic>
      <p:sp>
        <p:nvSpPr>
          <p:cNvPr id="265" name="‘We think of a cause as something that makes a difference, and the difference it makes must be a difference from what would have happened without it. Had it been absent, its effects – some of them, at least, and usually all – would have been absent as we"/>
          <p:cNvSpPr txBox="1"/>
          <p:nvPr/>
        </p:nvSpPr>
        <p:spPr>
          <a:xfrm>
            <a:off x="3030754" y="5626599"/>
            <a:ext cx="18988845" cy="246280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0" sz="3500">
                <a:solidFill>
                  <a:schemeClr val="accent1">
                    <a:hueOff val="114395"/>
                    <a:lumOff val="-24975"/>
                  </a:schemeClr>
                </a:solidFill>
                <a:latin typeface="Helvetica Neue Medium"/>
                <a:ea typeface="Helvetica Neue Medium"/>
                <a:cs typeface="Helvetica Neue Medium"/>
                <a:sym typeface="Helvetica Neue Medium"/>
              </a:defRPr>
            </a:pPr>
            <a:r>
              <a:t>‘We think of a cause as something that makes a difference, and the difference it makes must be a difference from what would have happened without it. Had it been absent, its effects – some of them, at least, and usually all – would have been absent as well.’</a:t>
            </a:r>
          </a:p>
          <a:p>
            <a:pPr marL="638923" indent="-469900" algn="l">
              <a:lnSpc>
                <a:spcPct val="90000"/>
              </a:lnSpc>
              <a:defRPr spc="-59" sz="3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59" sz="3000">
                <a:solidFill>
                  <a:schemeClr val="accent1">
                    <a:hueOff val="114395"/>
                    <a:lumOff val="-24975"/>
                  </a:schemeClr>
                </a:solidFill>
                <a:latin typeface="Helvetica Neue Medium"/>
                <a:ea typeface="Helvetica Neue Medium"/>
                <a:cs typeface="Helvetica Neue Medium"/>
                <a:sym typeface="Helvetica Neue Medium"/>
              </a:defRPr>
            </a:pPr>
            <a:r>
              <a:t>Lewis 1973</a:t>
            </a:r>
          </a:p>
        </p:txBody>
      </p:sp>
    </p:spTree>
  </p:cSld>
  <p:clrMapOvr>
    <a:masterClrMapping/>
  </p:clrMapOvr>
  <p:transition xmlns:p14="http://schemas.microsoft.com/office/powerpoint/2010/main" spd="med" advClick="1"/>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3" name="Machine Learning Basics"/>
          <p:cNvSpPr txBox="1"/>
          <p:nvPr>
            <p:ph type="title"/>
          </p:nvPr>
        </p:nvSpPr>
        <p:spPr>
          <a:xfrm>
            <a:off x="990073" y="759575"/>
            <a:ext cx="21971001" cy="1435101"/>
          </a:xfrm>
          <a:prstGeom prst="rect">
            <a:avLst/>
          </a:prstGeom>
        </p:spPr>
        <p:txBody>
          <a:bodyPr/>
          <a:lstStyle/>
          <a:p>
            <a:pPr/>
            <a:r>
              <a:t>Machine Learning Basics</a:t>
            </a:r>
          </a:p>
        </p:txBody>
      </p:sp>
      <p:pic>
        <p:nvPicPr>
          <p:cNvPr id="1634" name="Screenshot 2022-10-05 at 13.10.51.png" descr="Screenshot 2022-10-05 at 13.10.51.png"/>
          <p:cNvPicPr>
            <a:picLocks noChangeAspect="1"/>
          </p:cNvPicPr>
          <p:nvPr/>
        </p:nvPicPr>
        <p:blipFill>
          <a:blip r:embed="rId2">
            <a:extLst/>
          </a:blip>
          <a:stretch>
            <a:fillRect/>
          </a:stretch>
        </p:blipFill>
        <p:spPr>
          <a:xfrm>
            <a:off x="3985216" y="3451059"/>
            <a:ext cx="16413568" cy="9848141"/>
          </a:xfrm>
          <a:prstGeom prst="rect">
            <a:avLst/>
          </a:prstGeom>
          <a:ln w="12700">
            <a:miter lim="400000"/>
          </a:ln>
        </p:spPr>
      </p:pic>
      <p:pic>
        <p:nvPicPr>
          <p:cNvPr id="1635"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7"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638" name="To detect these problems we can use various data splitting techniques"/>
          <p:cNvSpPr txBox="1"/>
          <p:nvPr/>
        </p:nvSpPr>
        <p:spPr>
          <a:xfrm>
            <a:off x="3237471" y="4136179"/>
            <a:ext cx="157645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To detect these problems we can use various data splitting techniques</a:t>
            </a:r>
          </a:p>
        </p:txBody>
      </p:sp>
      <p:sp>
        <p:nvSpPr>
          <p:cNvPr id="1639" name="Train / Test (e.g. 60 / 40 %)…"/>
          <p:cNvSpPr txBox="1"/>
          <p:nvPr/>
        </p:nvSpPr>
        <p:spPr>
          <a:xfrm>
            <a:off x="3550087" y="6135353"/>
            <a:ext cx="15764544" cy="2819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b="1" sz="3500"/>
            </a:pPr>
            <a:r>
              <a:t>Train / Test (e.g. 60 / 40 %)</a:t>
            </a:r>
          </a:p>
          <a:p>
            <a:pPr marL="444500" indent="-444500" algn="l">
              <a:buSzPct val="123000"/>
              <a:buChar char="-"/>
              <a:defRPr b="1" sz="3500"/>
            </a:pPr>
            <a:r>
              <a:t>Train / Validation / Test (e.g. 60 / 20 / 20 %) </a:t>
            </a:r>
          </a:p>
          <a:p>
            <a:pPr marL="444500" indent="-444500" algn="l">
              <a:buSzPct val="123000"/>
              <a:buChar char="-"/>
              <a:defRPr b="1" sz="3500"/>
            </a:pPr>
            <a:r>
              <a:t>K-fold Cross-Validation </a:t>
            </a:r>
          </a:p>
          <a:p>
            <a:pPr marL="444500" indent="-444500" algn="l">
              <a:buSzPct val="123000"/>
              <a:buChar char="-"/>
              <a:defRPr b="1" sz="3500"/>
            </a:pPr>
            <a:r>
              <a:t>Leave One Out Cross-Validation (LOO-CV)</a:t>
            </a:r>
          </a:p>
          <a:p>
            <a:pPr marL="444500" indent="-444500" algn="l">
              <a:buSzPct val="123000"/>
              <a:buChar char="-"/>
              <a:defRPr b="1" sz="3500"/>
            </a:pPr>
            <a:r>
              <a:t>Nested Cross-Validation</a:t>
            </a:r>
          </a:p>
        </p:txBody>
      </p:sp>
      <p:sp>
        <p:nvSpPr>
          <p:cNvPr id="1640" name="Let’s see how this helps with the simple train / test split"/>
          <p:cNvSpPr txBox="1"/>
          <p:nvPr/>
        </p:nvSpPr>
        <p:spPr>
          <a:xfrm>
            <a:off x="3550087" y="10607495"/>
            <a:ext cx="15764544"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Let’s see how this helps with the simple train / test split </a:t>
            </a:r>
          </a:p>
        </p:txBody>
      </p:sp>
      <p:pic>
        <p:nvPicPr>
          <p:cNvPr id="1641"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0" grpId="1"/>
    </p:bldLst>
  </p:timing>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3"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644" name="Train / Test Splitting"/>
          <p:cNvSpPr txBox="1"/>
          <p:nvPr/>
        </p:nvSpPr>
        <p:spPr>
          <a:xfrm>
            <a:off x="2492004" y="3391941"/>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Train / Test Splitting</a:t>
            </a:r>
          </a:p>
        </p:txBody>
      </p:sp>
      <p:sp>
        <p:nvSpPr>
          <p:cNvPr id="1645" name="Rectangle"/>
          <p:cNvSpPr/>
          <p:nvPr/>
        </p:nvSpPr>
        <p:spPr>
          <a:xfrm>
            <a:off x="4751603" y="6223000"/>
            <a:ext cx="9371511" cy="1270000"/>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46" name="Rectangle"/>
          <p:cNvSpPr/>
          <p:nvPr/>
        </p:nvSpPr>
        <p:spPr>
          <a:xfrm>
            <a:off x="14250302" y="6223000"/>
            <a:ext cx="3812255" cy="1270000"/>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47" name="Training Data (60%)"/>
          <p:cNvSpPr txBox="1"/>
          <p:nvPr/>
        </p:nvSpPr>
        <p:spPr>
          <a:xfrm>
            <a:off x="7766870" y="6420451"/>
            <a:ext cx="3340977"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Training Data (60%)</a:t>
            </a:r>
          </a:p>
        </p:txBody>
      </p:sp>
      <p:sp>
        <p:nvSpPr>
          <p:cNvPr id="1648" name="Test Data (40%)"/>
          <p:cNvSpPr txBox="1"/>
          <p:nvPr/>
        </p:nvSpPr>
        <p:spPr>
          <a:xfrm>
            <a:off x="14792919" y="6420451"/>
            <a:ext cx="2727021"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Data (40%)</a:t>
            </a:r>
          </a:p>
        </p:txBody>
      </p:sp>
      <p:sp>
        <p:nvSpPr>
          <p:cNvPr id="1649" name="Use this for fitting the algorithm"/>
          <p:cNvSpPr txBox="1"/>
          <p:nvPr/>
        </p:nvSpPr>
        <p:spPr>
          <a:xfrm>
            <a:off x="6794926" y="9352588"/>
            <a:ext cx="528486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Use this for fitting the algorithm</a:t>
            </a:r>
          </a:p>
        </p:txBody>
      </p:sp>
      <p:sp>
        <p:nvSpPr>
          <p:cNvPr id="1650" name="Use this for checking the performance"/>
          <p:cNvSpPr txBox="1"/>
          <p:nvPr/>
        </p:nvSpPr>
        <p:spPr>
          <a:xfrm>
            <a:off x="13714201" y="9352588"/>
            <a:ext cx="6403760"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Use this for checking the performance</a:t>
            </a:r>
          </a:p>
        </p:txBody>
      </p:sp>
      <p:sp>
        <p:nvSpPr>
          <p:cNvPr id="1651" name="Line"/>
          <p:cNvSpPr/>
          <p:nvPr/>
        </p:nvSpPr>
        <p:spPr>
          <a:xfrm>
            <a:off x="9437358" y="7865724"/>
            <a:ext cx="1" cy="1307378"/>
          </a:xfrm>
          <a:prstGeom prst="line">
            <a:avLst/>
          </a:prstGeom>
          <a:ln w="25400">
            <a:solidFill>
              <a:srgbClr val="000000"/>
            </a:solidFill>
            <a:miter lim="400000"/>
            <a:tailEnd type="triangle"/>
          </a:ln>
        </p:spPr>
        <p:txBody>
          <a:bodyPr lIns="50800" tIns="50800" rIns="50800" bIns="50800" anchor="ctr"/>
          <a:lstStyle/>
          <a:p>
            <a:pPr/>
          </a:p>
        </p:txBody>
      </p:sp>
      <p:sp>
        <p:nvSpPr>
          <p:cNvPr id="1652" name="Line"/>
          <p:cNvSpPr/>
          <p:nvPr/>
        </p:nvSpPr>
        <p:spPr>
          <a:xfrm>
            <a:off x="16156428" y="7865724"/>
            <a:ext cx="1" cy="1307378"/>
          </a:xfrm>
          <a:prstGeom prst="line">
            <a:avLst/>
          </a:prstGeom>
          <a:ln w="25400">
            <a:solidFill>
              <a:srgbClr val="000000"/>
            </a:solidFill>
            <a:miter lim="400000"/>
            <a:tailEnd type="triangle"/>
          </a:ln>
        </p:spPr>
        <p:txBody>
          <a:bodyPr lIns="50800" tIns="50800" rIns="50800" bIns="50800" anchor="ctr"/>
          <a:lstStyle/>
          <a:p>
            <a:pPr/>
          </a:p>
        </p:txBody>
      </p:sp>
      <p:sp>
        <p:nvSpPr>
          <p:cNvPr id="1653" name="The test data should not be used for &lt;ANY&gt; decision which concerns the choice for settings of the algorithm!"/>
          <p:cNvSpPr txBox="1"/>
          <p:nvPr/>
        </p:nvSpPr>
        <p:spPr>
          <a:xfrm>
            <a:off x="2925089" y="11521324"/>
            <a:ext cx="18100968"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The test data should not be used for &lt;ANY&gt; decision which concerns the choice for settings of the algorithm!</a:t>
            </a:r>
          </a:p>
        </p:txBody>
      </p:sp>
      <p:pic>
        <p:nvPicPr>
          <p:cNvPr id="1654"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51" grpId="1"/>
      <p:bldP build="whole" bldLvl="1" animBg="1" rev="0" advAuto="0" spid="1652" grpId="2"/>
    </p:bldLst>
  </p:timing>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6"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657" name="Train / Test Splitting - Why does this help?"/>
          <p:cNvSpPr txBox="1"/>
          <p:nvPr/>
        </p:nvSpPr>
        <p:spPr>
          <a:xfrm>
            <a:off x="2492004" y="3391941"/>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Train / Test Splitting - Why does this help?</a:t>
            </a:r>
          </a:p>
        </p:txBody>
      </p:sp>
      <p:sp>
        <p:nvSpPr>
          <p:cNvPr id="1658" name="Rectangle"/>
          <p:cNvSpPr/>
          <p:nvPr/>
        </p:nvSpPr>
        <p:spPr>
          <a:xfrm>
            <a:off x="4895887" y="9926290"/>
            <a:ext cx="9371511"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59" name="Rectangle"/>
          <p:cNvSpPr/>
          <p:nvPr/>
        </p:nvSpPr>
        <p:spPr>
          <a:xfrm>
            <a:off x="14394586" y="9926290"/>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60" name="Training Data (60%)"/>
          <p:cNvSpPr txBox="1"/>
          <p:nvPr/>
        </p:nvSpPr>
        <p:spPr>
          <a:xfrm>
            <a:off x="7911154" y="10123741"/>
            <a:ext cx="3340978"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Training Data (60%)</a:t>
            </a:r>
          </a:p>
        </p:txBody>
      </p:sp>
      <p:sp>
        <p:nvSpPr>
          <p:cNvPr id="1661" name="Test Data (40%)"/>
          <p:cNvSpPr txBox="1"/>
          <p:nvPr/>
        </p:nvSpPr>
        <p:spPr>
          <a:xfrm>
            <a:off x="14937203" y="10123741"/>
            <a:ext cx="2727021"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Data (40%)</a:t>
            </a:r>
          </a:p>
        </p:txBody>
      </p:sp>
      <p:sp>
        <p:nvSpPr>
          <p:cNvPr id="1662" name="Line"/>
          <p:cNvSpPr/>
          <p:nvPr/>
        </p:nvSpPr>
        <p:spPr>
          <a:xfrm>
            <a:off x="5311165" y="7257532"/>
            <a:ext cx="7325910" cy="1766173"/>
          </a:xfrm>
          <a:custGeom>
            <a:avLst/>
            <a:gdLst/>
            <a:ahLst/>
            <a:cxnLst>
              <a:cxn ang="0">
                <a:pos x="wd2" y="hd2"/>
              </a:cxn>
              <a:cxn ang="5400000">
                <a:pos x="wd2" y="hd2"/>
              </a:cxn>
              <a:cxn ang="10800000">
                <a:pos x="wd2" y="hd2"/>
              </a:cxn>
              <a:cxn ang="16200000">
                <a:pos x="wd2" y="hd2"/>
              </a:cxn>
            </a:cxnLst>
            <a:rect l="0" t="0" r="r" b="b"/>
            <a:pathLst>
              <a:path w="21600" h="20571" fill="norm" stroke="1" extrusionOk="0">
                <a:moveTo>
                  <a:pt x="0" y="4291"/>
                </a:moveTo>
                <a:cubicBezTo>
                  <a:pt x="601" y="2749"/>
                  <a:pt x="1390" y="3028"/>
                  <a:pt x="1913" y="4965"/>
                </a:cubicBezTo>
                <a:cubicBezTo>
                  <a:pt x="2604" y="7527"/>
                  <a:pt x="2551" y="12258"/>
                  <a:pt x="3367" y="14479"/>
                </a:cubicBezTo>
                <a:cubicBezTo>
                  <a:pt x="4047" y="16330"/>
                  <a:pt x="4938" y="15385"/>
                  <a:pt x="5680" y="13769"/>
                </a:cubicBezTo>
                <a:cubicBezTo>
                  <a:pt x="6179" y="12685"/>
                  <a:pt x="6640" y="11359"/>
                  <a:pt x="6922" y="9395"/>
                </a:cubicBezTo>
                <a:cubicBezTo>
                  <a:pt x="7464" y="5624"/>
                  <a:pt x="7551" y="-249"/>
                  <a:pt x="8675" y="8"/>
                </a:cubicBezTo>
                <a:cubicBezTo>
                  <a:pt x="9879" y="283"/>
                  <a:pt x="9793" y="6995"/>
                  <a:pt x="10715" y="8946"/>
                </a:cubicBezTo>
                <a:cubicBezTo>
                  <a:pt x="11842" y="11329"/>
                  <a:pt x="12949" y="5508"/>
                  <a:pt x="14167" y="6282"/>
                </a:cubicBezTo>
                <a:cubicBezTo>
                  <a:pt x="15962" y="7424"/>
                  <a:pt x="15752" y="18705"/>
                  <a:pt x="17451" y="20374"/>
                </a:cubicBezTo>
                <a:cubicBezTo>
                  <a:pt x="18445" y="21351"/>
                  <a:pt x="19272" y="18519"/>
                  <a:pt x="19880" y="15594"/>
                </a:cubicBezTo>
                <a:cubicBezTo>
                  <a:pt x="20616" y="12049"/>
                  <a:pt x="21206" y="7960"/>
                  <a:pt x="21600" y="3240"/>
                </a:cubicBezTo>
              </a:path>
            </a:pathLst>
          </a:custGeom>
          <a:ln w="38100" cap="rnd">
            <a:solidFill>
              <a:srgbClr val="000000"/>
            </a:solidFill>
            <a:custDash>
              <a:ds d="100000" sp="200000"/>
            </a:custDash>
            <a:miter lim="400000"/>
          </a:ln>
        </p:spPr>
        <p:txBody>
          <a:bodyPr lIns="50800" tIns="50800" rIns="50800" bIns="50800" anchor="ctr"/>
          <a:lstStyle/>
          <a:p>
            <a:pPr/>
          </a:p>
        </p:txBody>
      </p:sp>
      <p:sp>
        <p:nvSpPr>
          <p:cNvPr id="1663" name="Line"/>
          <p:cNvSpPr/>
          <p:nvPr/>
        </p:nvSpPr>
        <p:spPr>
          <a:xfrm>
            <a:off x="5139930" y="7345049"/>
            <a:ext cx="7684164" cy="1583948"/>
          </a:xfrm>
          <a:custGeom>
            <a:avLst/>
            <a:gdLst/>
            <a:ahLst/>
            <a:cxnLst>
              <a:cxn ang="0">
                <a:pos x="wd2" y="hd2"/>
              </a:cxn>
              <a:cxn ang="5400000">
                <a:pos x="wd2" y="hd2"/>
              </a:cxn>
              <a:cxn ang="10800000">
                <a:pos x="wd2" y="hd2"/>
              </a:cxn>
              <a:cxn ang="16200000">
                <a:pos x="wd2" y="hd2"/>
              </a:cxn>
            </a:cxnLst>
            <a:rect l="0" t="0" r="r" b="b"/>
            <a:pathLst>
              <a:path w="21600" h="12513" fill="norm" stroke="1" extrusionOk="0">
                <a:moveTo>
                  <a:pt x="0" y="5157"/>
                </a:moveTo>
                <a:cubicBezTo>
                  <a:pt x="856" y="7910"/>
                  <a:pt x="2160" y="9214"/>
                  <a:pt x="3442" y="8599"/>
                </a:cubicBezTo>
                <a:cubicBezTo>
                  <a:pt x="5194" y="7759"/>
                  <a:pt x="6208" y="2463"/>
                  <a:pt x="7885" y="941"/>
                </a:cubicBezTo>
                <a:cubicBezTo>
                  <a:pt x="14072" y="-4676"/>
                  <a:pt x="14563" y="16924"/>
                  <a:pt x="21600" y="11687"/>
                </a:cubicBezTo>
              </a:path>
            </a:pathLst>
          </a:custGeom>
          <a:ln w="63500">
            <a:solidFill>
              <a:schemeClr val="accent3">
                <a:hueOff val="362282"/>
                <a:satOff val="31803"/>
                <a:lumOff val="-18242"/>
              </a:schemeClr>
            </a:solidFill>
            <a:miter lim="400000"/>
          </a:ln>
        </p:spPr>
        <p:txBody>
          <a:bodyPr lIns="50800" tIns="50800" rIns="50800" bIns="50800" anchor="ctr"/>
          <a:lstStyle/>
          <a:p>
            <a:pPr/>
          </a:p>
        </p:txBody>
      </p:sp>
      <p:sp>
        <p:nvSpPr>
          <p:cNvPr id="1664" name="Line"/>
          <p:cNvSpPr/>
          <p:nvPr/>
        </p:nvSpPr>
        <p:spPr>
          <a:xfrm>
            <a:off x="16050614" y="6009111"/>
            <a:ext cx="1270001" cy="1"/>
          </a:xfrm>
          <a:prstGeom prst="line">
            <a:avLst/>
          </a:prstGeom>
          <a:ln w="50800">
            <a:solidFill>
              <a:schemeClr val="accent3">
                <a:hueOff val="362282"/>
                <a:satOff val="31803"/>
                <a:lumOff val="-18242"/>
              </a:schemeClr>
            </a:solidFill>
            <a:miter lim="400000"/>
          </a:ln>
        </p:spPr>
        <p:txBody>
          <a:bodyPr lIns="50800" tIns="50800" rIns="50800" bIns="50800" anchor="ctr"/>
          <a:lstStyle/>
          <a:p>
            <a:pPr/>
          </a:p>
        </p:txBody>
      </p:sp>
      <p:sp>
        <p:nvSpPr>
          <p:cNvPr id="1665" name="Line"/>
          <p:cNvSpPr/>
          <p:nvPr/>
        </p:nvSpPr>
        <p:spPr>
          <a:xfrm>
            <a:off x="16050614" y="6778626"/>
            <a:ext cx="1270001" cy="1"/>
          </a:xfrm>
          <a:prstGeom prst="line">
            <a:avLst/>
          </a:prstGeom>
          <a:ln w="38100" cap="rnd">
            <a:solidFill>
              <a:srgbClr val="000000"/>
            </a:solidFill>
            <a:custDash>
              <a:ds d="100000" sp="200000"/>
            </a:custDash>
            <a:miter lim="400000"/>
          </a:ln>
        </p:spPr>
        <p:txBody>
          <a:bodyPr lIns="50800" tIns="50800" rIns="50800" bIns="50800" anchor="ctr"/>
          <a:lstStyle/>
          <a:p>
            <a:pPr/>
          </a:p>
        </p:txBody>
      </p:sp>
      <p:sp>
        <p:nvSpPr>
          <p:cNvPr id="1666" name="True function"/>
          <p:cNvSpPr txBox="1"/>
          <p:nvPr/>
        </p:nvSpPr>
        <p:spPr>
          <a:xfrm>
            <a:off x="18361056" y="5741217"/>
            <a:ext cx="2249704"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True function</a:t>
            </a:r>
          </a:p>
        </p:txBody>
      </p:sp>
      <p:sp>
        <p:nvSpPr>
          <p:cNvPr id="1667" name="ML function"/>
          <p:cNvSpPr txBox="1"/>
          <p:nvPr/>
        </p:nvSpPr>
        <p:spPr>
          <a:xfrm>
            <a:off x="18425584" y="6462637"/>
            <a:ext cx="2072552"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ML function</a:t>
            </a:r>
          </a:p>
        </p:txBody>
      </p:sp>
      <p:sp>
        <p:nvSpPr>
          <p:cNvPr id="1668" name="When we overfit: good training performance, bad test performance"/>
          <p:cNvSpPr txBox="1"/>
          <p:nvPr/>
        </p:nvSpPr>
        <p:spPr>
          <a:xfrm>
            <a:off x="2482191" y="5823195"/>
            <a:ext cx="11274159" cy="537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pPr>
            <a:r>
              <a:t>When we </a:t>
            </a:r>
            <a:r>
              <a:rPr b="1"/>
              <a:t>overfit</a:t>
            </a:r>
            <a:r>
              <a:t>: </a:t>
            </a:r>
            <a:r>
              <a:rPr b="1">
                <a:solidFill>
                  <a:schemeClr val="accent3">
                    <a:hueOff val="362282"/>
                    <a:satOff val="31803"/>
                    <a:lumOff val="-18242"/>
                  </a:schemeClr>
                </a:solidFill>
              </a:rPr>
              <a:t>good</a:t>
            </a:r>
            <a:r>
              <a:t> training performance, </a:t>
            </a:r>
            <a:r>
              <a:rPr b="1">
                <a:solidFill>
                  <a:schemeClr val="accent5">
                    <a:hueOff val="-82419"/>
                    <a:satOff val="-9513"/>
                    <a:lumOff val="-16343"/>
                  </a:schemeClr>
                </a:solidFill>
              </a:rPr>
              <a:t>bad</a:t>
            </a:r>
            <a:r>
              <a:rPr>
                <a:solidFill>
                  <a:schemeClr val="accent5">
                    <a:hueOff val="-82419"/>
                    <a:satOff val="-9513"/>
                    <a:lumOff val="-16343"/>
                  </a:schemeClr>
                </a:solidFill>
              </a:rPr>
              <a:t> </a:t>
            </a:r>
            <a:r>
              <a:rPr>
                <a:solidFill>
                  <a:srgbClr val="000000"/>
                </a:solidFill>
              </a:rPr>
              <a:t>test performance</a:t>
            </a:r>
          </a:p>
        </p:txBody>
      </p:sp>
      <p:pic>
        <p:nvPicPr>
          <p:cNvPr id="1669"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1"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672" name="Train / Test Splitting - Why does this help?"/>
          <p:cNvSpPr txBox="1"/>
          <p:nvPr/>
        </p:nvSpPr>
        <p:spPr>
          <a:xfrm>
            <a:off x="2492004" y="3391941"/>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Train / Test Splitting - Why does this help?</a:t>
            </a:r>
          </a:p>
        </p:txBody>
      </p:sp>
      <p:sp>
        <p:nvSpPr>
          <p:cNvPr id="1673" name="Rectangle"/>
          <p:cNvSpPr/>
          <p:nvPr/>
        </p:nvSpPr>
        <p:spPr>
          <a:xfrm>
            <a:off x="4895887" y="9543205"/>
            <a:ext cx="9371511"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74" name="Rectangle"/>
          <p:cNvSpPr/>
          <p:nvPr/>
        </p:nvSpPr>
        <p:spPr>
          <a:xfrm>
            <a:off x="14394586" y="9543205"/>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75" name="Training Data (60%)"/>
          <p:cNvSpPr txBox="1"/>
          <p:nvPr/>
        </p:nvSpPr>
        <p:spPr>
          <a:xfrm>
            <a:off x="7911154" y="9740656"/>
            <a:ext cx="3340978"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Training Data (60%)</a:t>
            </a:r>
          </a:p>
        </p:txBody>
      </p:sp>
      <p:sp>
        <p:nvSpPr>
          <p:cNvPr id="1676" name="Test Data (40%)"/>
          <p:cNvSpPr txBox="1"/>
          <p:nvPr/>
        </p:nvSpPr>
        <p:spPr>
          <a:xfrm>
            <a:off x="14937203" y="9740656"/>
            <a:ext cx="2727021"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Data (40%)</a:t>
            </a:r>
          </a:p>
        </p:txBody>
      </p:sp>
      <p:sp>
        <p:nvSpPr>
          <p:cNvPr id="1677" name="Line"/>
          <p:cNvSpPr/>
          <p:nvPr/>
        </p:nvSpPr>
        <p:spPr>
          <a:xfrm>
            <a:off x="5139930" y="7345049"/>
            <a:ext cx="7684164" cy="1583948"/>
          </a:xfrm>
          <a:custGeom>
            <a:avLst/>
            <a:gdLst/>
            <a:ahLst/>
            <a:cxnLst>
              <a:cxn ang="0">
                <a:pos x="wd2" y="hd2"/>
              </a:cxn>
              <a:cxn ang="5400000">
                <a:pos x="wd2" y="hd2"/>
              </a:cxn>
              <a:cxn ang="10800000">
                <a:pos x="wd2" y="hd2"/>
              </a:cxn>
              <a:cxn ang="16200000">
                <a:pos x="wd2" y="hd2"/>
              </a:cxn>
            </a:cxnLst>
            <a:rect l="0" t="0" r="r" b="b"/>
            <a:pathLst>
              <a:path w="21600" h="12513" fill="norm" stroke="1" extrusionOk="0">
                <a:moveTo>
                  <a:pt x="0" y="5157"/>
                </a:moveTo>
                <a:cubicBezTo>
                  <a:pt x="856" y="7910"/>
                  <a:pt x="2160" y="9214"/>
                  <a:pt x="3442" y="8599"/>
                </a:cubicBezTo>
                <a:cubicBezTo>
                  <a:pt x="5194" y="7759"/>
                  <a:pt x="6208" y="2463"/>
                  <a:pt x="7885" y="941"/>
                </a:cubicBezTo>
                <a:cubicBezTo>
                  <a:pt x="14072" y="-4676"/>
                  <a:pt x="14563" y="16924"/>
                  <a:pt x="21600" y="11687"/>
                </a:cubicBezTo>
              </a:path>
            </a:pathLst>
          </a:custGeom>
          <a:ln w="63500">
            <a:solidFill>
              <a:schemeClr val="accent3">
                <a:hueOff val="362282"/>
                <a:satOff val="31803"/>
                <a:lumOff val="-18242"/>
              </a:schemeClr>
            </a:solidFill>
            <a:miter lim="400000"/>
          </a:ln>
        </p:spPr>
        <p:txBody>
          <a:bodyPr lIns="50800" tIns="50800" rIns="50800" bIns="50800" anchor="ctr"/>
          <a:lstStyle/>
          <a:p>
            <a:pPr/>
          </a:p>
        </p:txBody>
      </p:sp>
      <p:sp>
        <p:nvSpPr>
          <p:cNvPr id="1678" name="Line"/>
          <p:cNvSpPr/>
          <p:nvPr/>
        </p:nvSpPr>
        <p:spPr>
          <a:xfrm>
            <a:off x="16050614" y="6009111"/>
            <a:ext cx="1270001" cy="1"/>
          </a:xfrm>
          <a:prstGeom prst="line">
            <a:avLst/>
          </a:prstGeom>
          <a:ln w="50800">
            <a:solidFill>
              <a:schemeClr val="accent3">
                <a:hueOff val="362282"/>
                <a:satOff val="31803"/>
                <a:lumOff val="-18242"/>
              </a:schemeClr>
            </a:solidFill>
            <a:miter lim="400000"/>
          </a:ln>
        </p:spPr>
        <p:txBody>
          <a:bodyPr lIns="50800" tIns="50800" rIns="50800" bIns="50800" anchor="ctr"/>
          <a:lstStyle/>
          <a:p>
            <a:pPr/>
          </a:p>
        </p:txBody>
      </p:sp>
      <p:sp>
        <p:nvSpPr>
          <p:cNvPr id="1679" name="Line"/>
          <p:cNvSpPr/>
          <p:nvPr/>
        </p:nvSpPr>
        <p:spPr>
          <a:xfrm>
            <a:off x="16050614" y="6778626"/>
            <a:ext cx="1270001" cy="1"/>
          </a:xfrm>
          <a:prstGeom prst="line">
            <a:avLst/>
          </a:prstGeom>
          <a:ln w="38100" cap="rnd">
            <a:solidFill>
              <a:srgbClr val="000000"/>
            </a:solidFill>
            <a:custDash>
              <a:ds d="100000" sp="200000"/>
            </a:custDash>
            <a:miter lim="400000"/>
          </a:ln>
        </p:spPr>
        <p:txBody>
          <a:bodyPr lIns="50800" tIns="50800" rIns="50800" bIns="50800" anchor="ctr"/>
          <a:lstStyle/>
          <a:p>
            <a:pPr/>
          </a:p>
        </p:txBody>
      </p:sp>
      <p:sp>
        <p:nvSpPr>
          <p:cNvPr id="1680" name="True function"/>
          <p:cNvSpPr txBox="1"/>
          <p:nvPr/>
        </p:nvSpPr>
        <p:spPr>
          <a:xfrm>
            <a:off x="18361056" y="5741217"/>
            <a:ext cx="2249704"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True function</a:t>
            </a:r>
          </a:p>
        </p:txBody>
      </p:sp>
      <p:sp>
        <p:nvSpPr>
          <p:cNvPr id="1681" name="ML function"/>
          <p:cNvSpPr txBox="1"/>
          <p:nvPr/>
        </p:nvSpPr>
        <p:spPr>
          <a:xfrm>
            <a:off x="18425584" y="6462637"/>
            <a:ext cx="2072552"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ML function</a:t>
            </a:r>
          </a:p>
        </p:txBody>
      </p:sp>
      <p:sp>
        <p:nvSpPr>
          <p:cNvPr id="1682" name="When we underfit: OK/poor training performance, OK/poor test performance"/>
          <p:cNvSpPr txBox="1"/>
          <p:nvPr/>
        </p:nvSpPr>
        <p:spPr>
          <a:xfrm>
            <a:off x="2037412" y="5823195"/>
            <a:ext cx="12972759" cy="537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pPr>
            <a:r>
              <a:t>When we </a:t>
            </a:r>
            <a:r>
              <a:rPr b="1"/>
              <a:t>underfit</a:t>
            </a:r>
            <a:r>
              <a:t>: </a:t>
            </a:r>
            <a:r>
              <a:rPr b="1">
                <a:solidFill>
                  <a:schemeClr val="accent4">
                    <a:hueOff val="-476017"/>
                    <a:lumOff val="-10042"/>
                  </a:schemeClr>
                </a:solidFill>
              </a:rPr>
              <a:t>OK/poor</a:t>
            </a:r>
            <a:r>
              <a:t> training performance, </a:t>
            </a:r>
            <a:r>
              <a:rPr b="1">
                <a:solidFill>
                  <a:schemeClr val="accent4">
                    <a:hueOff val="-476017"/>
                    <a:lumOff val="-10042"/>
                  </a:schemeClr>
                </a:solidFill>
              </a:rPr>
              <a:t>OK/poor</a:t>
            </a:r>
            <a:r>
              <a:rPr>
                <a:solidFill>
                  <a:schemeClr val="accent5">
                    <a:hueOff val="-82419"/>
                    <a:satOff val="-9513"/>
                    <a:lumOff val="-16343"/>
                  </a:schemeClr>
                </a:solidFill>
              </a:rPr>
              <a:t> </a:t>
            </a:r>
            <a:r>
              <a:rPr>
                <a:solidFill>
                  <a:srgbClr val="000000"/>
                </a:solidFill>
              </a:rPr>
              <a:t>test performance</a:t>
            </a:r>
          </a:p>
        </p:txBody>
      </p:sp>
      <p:sp>
        <p:nvSpPr>
          <p:cNvPr id="1683" name="Line"/>
          <p:cNvSpPr/>
          <p:nvPr/>
        </p:nvSpPr>
        <p:spPr>
          <a:xfrm>
            <a:off x="5232798" y="7670389"/>
            <a:ext cx="7867401" cy="580926"/>
          </a:xfrm>
          <a:prstGeom prst="line">
            <a:avLst/>
          </a:prstGeom>
          <a:ln w="38100" cap="rnd">
            <a:solidFill>
              <a:srgbClr val="000000"/>
            </a:solidFill>
            <a:custDash>
              <a:ds d="100000" sp="200000"/>
            </a:custDash>
            <a:miter lim="400000"/>
          </a:ln>
        </p:spPr>
        <p:txBody>
          <a:bodyPr lIns="50800" tIns="50800" rIns="50800" bIns="50800" anchor="ctr"/>
          <a:lstStyle/>
          <a:p>
            <a:pPr/>
          </a:p>
        </p:txBody>
      </p:sp>
      <p:sp>
        <p:nvSpPr>
          <p:cNvPr id="1684" name="So the train and test performance can give us clues as to whether or not our ML algorithm is too flexible, or not flexible enough."/>
          <p:cNvSpPr txBox="1"/>
          <p:nvPr/>
        </p:nvSpPr>
        <p:spPr>
          <a:xfrm>
            <a:off x="1663896" y="11894956"/>
            <a:ext cx="21056207"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So the train and test performance can give us clues as to whether or not our ML algorithm is too flexible, or not flexible enough.</a:t>
            </a:r>
          </a:p>
        </p:txBody>
      </p:sp>
      <p:pic>
        <p:nvPicPr>
          <p:cNvPr id="1685"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7"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688" name="Doing train/test splitting in code…"/>
          <p:cNvSpPr txBox="1"/>
          <p:nvPr/>
        </p:nvSpPr>
        <p:spPr>
          <a:xfrm>
            <a:off x="1623002" y="2598379"/>
            <a:ext cx="207051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Doing train/test splitting in code…</a:t>
            </a:r>
          </a:p>
        </p:txBody>
      </p:sp>
      <p:sp>
        <p:nvSpPr>
          <p:cNvPr id="1689" name="library(party)…"/>
          <p:cNvSpPr txBox="1"/>
          <p:nvPr/>
        </p:nvSpPr>
        <p:spPr>
          <a:xfrm>
            <a:off x="1795674" y="4273410"/>
            <a:ext cx="2801050" cy="1424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library(party)</a:t>
            </a:r>
          </a:p>
          <a:p>
            <a:pPr algn="l">
              <a:defRPr sz="2900"/>
            </a:pPr>
            <a:r>
              <a:t>library(caret)</a:t>
            </a:r>
          </a:p>
          <a:p>
            <a:pPr algn="l">
              <a:defRPr sz="2900"/>
            </a:pPr>
            <a:r>
              <a:t>library(tidyverse)</a:t>
            </a:r>
          </a:p>
        </p:txBody>
      </p:sp>
      <p:pic>
        <p:nvPicPr>
          <p:cNvPr id="1690" name="R_logo.svg.png" descr="R_logo.svg.png"/>
          <p:cNvPicPr>
            <a:picLocks noChangeAspect="1"/>
          </p:cNvPicPr>
          <p:nvPr/>
        </p:nvPicPr>
        <p:blipFill>
          <a:blip r:embed="rId2">
            <a:extLst/>
          </a:blip>
          <a:stretch>
            <a:fillRect/>
          </a:stretch>
        </p:blipFill>
        <p:spPr>
          <a:xfrm>
            <a:off x="21304045" y="466823"/>
            <a:ext cx="2095269" cy="1623545"/>
          </a:xfrm>
          <a:prstGeom prst="rect">
            <a:avLst/>
          </a:prstGeom>
          <a:ln w="12700">
            <a:miter lim="400000"/>
          </a:ln>
        </p:spPr>
      </p:pic>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2"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693" name="Doing train/test splitting in code…"/>
          <p:cNvSpPr txBox="1"/>
          <p:nvPr/>
        </p:nvSpPr>
        <p:spPr>
          <a:xfrm>
            <a:off x="1623002" y="2598379"/>
            <a:ext cx="207051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Doing train/test splitting in code…</a:t>
            </a:r>
          </a:p>
        </p:txBody>
      </p:sp>
      <p:sp>
        <p:nvSpPr>
          <p:cNvPr id="1694" name="intrain &lt;- createDataPartition(y = data$outcome, p= 0.6, list = FALSE)…"/>
          <p:cNvSpPr txBox="1"/>
          <p:nvPr/>
        </p:nvSpPr>
        <p:spPr>
          <a:xfrm>
            <a:off x="11853391" y="4046496"/>
            <a:ext cx="11497349" cy="7203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intrain &lt;- createDataPartition(y = data$outcome, p= 0.6, list = FALSE)</a:t>
            </a:r>
          </a:p>
          <a:p>
            <a:pPr algn="l">
              <a:defRPr sz="2900"/>
            </a:pPr>
          </a:p>
          <a:p>
            <a:pPr algn="l">
              <a:defRPr sz="2900"/>
            </a:pPr>
            <a:r>
              <a:t>all_train_split &lt;- data[intrain,]</a:t>
            </a:r>
          </a:p>
          <a:p>
            <a:pPr algn="l">
              <a:defRPr sz="2900"/>
            </a:pPr>
            <a:r>
              <a:t>all_test_split &lt;- data[-intrain,]</a:t>
            </a:r>
          </a:p>
          <a:p>
            <a:pPr algn="l">
              <a:defRPr sz="2900"/>
            </a:pPr>
          </a:p>
          <a:p>
            <a:pPr algn="l">
              <a:defRPr sz="2900"/>
            </a:pPr>
            <a:r>
              <a:t>forest&lt;- cforest(outcome ~ ., data = all_train_split)</a:t>
            </a:r>
          </a:p>
          <a:p>
            <a:pPr algn="l">
              <a:defRPr sz="2900"/>
            </a:pPr>
          </a:p>
          <a:p>
            <a:pPr algn="l">
              <a:defRPr sz="2900"/>
            </a:pPr>
            <a:r>
              <a:t>preds_train &lt;- predict(forest, newdata = all_train_split)</a:t>
            </a:r>
          </a:p>
          <a:p>
            <a:pPr algn="l">
              <a:defRPr sz="2900"/>
            </a:pPr>
            <a:r>
              <a:t>preds_test &lt;- predict(forest, newdata = all_test_split)</a:t>
            </a:r>
          </a:p>
          <a:p>
            <a:pPr algn="l">
              <a:defRPr sz="2900"/>
            </a:pPr>
          </a:p>
          <a:p>
            <a:pPr algn="l">
              <a:defRPr sz="2900"/>
            </a:pPr>
          </a:p>
          <a:p>
            <a:pPr algn="l">
              <a:defRPr sz="2900"/>
            </a:pPr>
            <a:r>
              <a:t>mse_train &lt;- mean((all_train_split$outcome - preds_train)^2)</a:t>
            </a:r>
          </a:p>
          <a:p>
            <a:pPr algn="l">
              <a:defRPr sz="2900"/>
            </a:pPr>
            <a:r>
              <a:t>mse_test &lt;- mean((all_test_split$outcome - preds_test)^2)</a:t>
            </a:r>
          </a:p>
          <a:p>
            <a:pPr algn="l">
              <a:defRPr sz="2900"/>
            </a:pPr>
          </a:p>
          <a:p>
            <a:pPr algn="l">
              <a:defRPr sz="2900"/>
            </a:pPr>
            <a:r>
              <a:t>mae_train &lt;- mean(abs(all_train_split$outcome - preds_train))</a:t>
            </a:r>
          </a:p>
          <a:p>
            <a:pPr algn="l">
              <a:defRPr sz="2900"/>
            </a:pPr>
            <a:r>
              <a:t>mae_test &lt;- mean(abs(all_test_split$outcome - preds_test))</a:t>
            </a:r>
          </a:p>
        </p:txBody>
      </p:sp>
      <p:sp>
        <p:nvSpPr>
          <p:cNvPr id="1695" name="Ucs = rnorm(60000)…"/>
          <p:cNvSpPr txBox="1"/>
          <p:nvPr/>
        </p:nvSpPr>
        <p:spPr>
          <a:xfrm>
            <a:off x="1921840" y="4046497"/>
            <a:ext cx="6632106" cy="4980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Ucs = rnorm(60000)</a:t>
            </a:r>
          </a:p>
          <a:p>
            <a:pPr algn="l">
              <a:defRPr sz="2900"/>
            </a:pPr>
            <a:r>
              <a:t>Ufs = rnorm(60000)</a:t>
            </a:r>
          </a:p>
          <a:p>
            <a:pPr algn="l">
              <a:defRPr sz="2900"/>
            </a:pPr>
            <a:r>
              <a:t>Uiq = rnorm(60000)</a:t>
            </a:r>
          </a:p>
          <a:p>
            <a:pPr algn="l">
              <a:defRPr sz="2900"/>
            </a:pPr>
            <a:r>
              <a:t>Ums = rnorm(60000)</a:t>
            </a:r>
          </a:p>
          <a:p>
            <a:pPr algn="l">
              <a:defRPr sz="2900"/>
            </a:pPr>
          </a:p>
          <a:p>
            <a:pPr algn="l">
              <a:defRPr sz="2900"/>
            </a:pPr>
            <a:r>
              <a:t>CS = Ucs</a:t>
            </a:r>
          </a:p>
          <a:p>
            <a:pPr algn="l">
              <a:defRPr sz="2900"/>
            </a:pPr>
            <a:r>
              <a:t>IQ = Uiq</a:t>
            </a:r>
          </a:p>
          <a:p>
            <a:pPr algn="l">
              <a:defRPr sz="2900"/>
            </a:pPr>
            <a:r>
              <a:t>FS = 0.5 * IQ - 0.4 * CS + Ufs</a:t>
            </a:r>
          </a:p>
          <a:p>
            <a:pPr algn="l">
              <a:defRPr sz="2900"/>
            </a:pPr>
            <a:r>
              <a:t>outcome = 0.5 * IQ - 0.3 * CS + Ums</a:t>
            </a:r>
          </a:p>
          <a:p>
            <a:pPr algn="l">
              <a:defRPr sz="2900"/>
            </a:pPr>
          </a:p>
          <a:p>
            <a:pPr algn="l">
              <a:defRPr sz="2900"/>
            </a:pPr>
            <a:r>
              <a:t>data = data.frame(CS, IQ, FS, outcome)</a:t>
            </a:r>
          </a:p>
        </p:txBody>
      </p:sp>
      <p:sp>
        <p:nvSpPr>
          <p:cNvPr id="1696" name="Equation"/>
          <p:cNvSpPr txBox="1"/>
          <p:nvPr/>
        </p:nvSpPr>
        <p:spPr>
          <a:xfrm>
            <a:off x="2756501" y="9840595"/>
            <a:ext cx="4962784" cy="152838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5E5E5E"/>
                      </a:solidFill>
                      <a:latin typeface="Cambria Math" panose="02040503050406030204" pitchFamily="18" charset="0"/>
                    </a:rPr>
                    <m:t>M</m:t>
                  </m:r>
                  <m:r>
                    <a:rPr xmlns:a="http://schemas.openxmlformats.org/drawingml/2006/main" sz="4100" i="1">
                      <a:solidFill>
                        <a:srgbClr val="5E5E5E"/>
                      </a:solidFill>
                      <a:latin typeface="Cambria Math" panose="02040503050406030204" pitchFamily="18" charset="0"/>
                    </a:rPr>
                    <m:t>S</m:t>
                  </m:r>
                  <m:r>
                    <a:rPr xmlns:a="http://schemas.openxmlformats.org/drawingml/2006/main" sz="4100" i="1">
                      <a:solidFill>
                        <a:srgbClr val="5E5E5E"/>
                      </a:solidFill>
                      <a:latin typeface="Cambria Math" panose="02040503050406030204" pitchFamily="18" charset="0"/>
                    </a:rPr>
                    <m:t>E</m:t>
                  </m:r>
                  <m:r>
                    <a:rPr xmlns:a="http://schemas.openxmlformats.org/drawingml/2006/main" sz="4100" i="1">
                      <a:solidFill>
                        <a:srgbClr val="5E5E5E"/>
                      </a:solidFill>
                      <a:latin typeface="Cambria Math" panose="02040503050406030204" pitchFamily="18" charset="0"/>
                    </a:rPr>
                    <m:t>=</m:t>
                  </m:r>
                  <m:f>
                    <m:fPr>
                      <m:ctrlPr>
                        <a:rPr xmlns:a="http://schemas.openxmlformats.org/drawingml/2006/main" sz="4100" i="1">
                          <a:solidFill>
                            <a:srgbClr val="5E5E5E"/>
                          </a:solidFill>
                          <a:latin typeface="Cambria Math" panose="02040503050406030204" pitchFamily="18" charset="0"/>
                        </a:rPr>
                      </m:ctrlPr>
                      <m:type m:val="bar"/>
                    </m:fPr>
                    <m:num>
                      <m:r>
                        <a:rPr xmlns:a="http://schemas.openxmlformats.org/drawingml/2006/main" sz="4100" i="1">
                          <a:solidFill>
                            <a:srgbClr val="5E5E5E"/>
                          </a:solidFill>
                          <a:latin typeface="Cambria Math" panose="02040503050406030204" pitchFamily="18" charset="0"/>
                        </a:rPr>
                        <m:t>1</m:t>
                      </m:r>
                    </m:num>
                    <m:den>
                      <m:sSub>
                        <m:e>
                          <m:r>
                            <a:rPr xmlns:a="http://schemas.openxmlformats.org/drawingml/2006/main" sz="4100" i="1">
                              <a:solidFill>
                                <a:srgbClr val="5E5E5E"/>
                              </a:solidFill>
                              <a:latin typeface="Cambria Math" panose="02040503050406030204" pitchFamily="18" charset="0"/>
                            </a:rPr>
                            <m:t>N</m:t>
                          </m:r>
                        </m:e>
                        <m:sub>
                          <m:r>
                            <a:rPr xmlns:a="http://schemas.openxmlformats.org/drawingml/2006/main" sz="4100" i="1">
                              <a:solidFill>
                                <a:srgbClr val="5E5E5E"/>
                              </a:solidFill>
                              <a:latin typeface="Cambria Math" panose="02040503050406030204" pitchFamily="18" charset="0"/>
                            </a:rPr>
                            <m:t>t</m:t>
                          </m:r>
                          <m:r>
                            <a:rPr xmlns:a="http://schemas.openxmlformats.org/drawingml/2006/main" sz="4100" i="1">
                              <a:solidFill>
                                <a:srgbClr val="5E5E5E"/>
                              </a:solidFill>
                              <a:latin typeface="Cambria Math" panose="02040503050406030204" pitchFamily="18" charset="0"/>
                            </a:rPr>
                            <m:t>r</m:t>
                          </m:r>
                        </m:sub>
                      </m:sSub>
                    </m:den>
                  </m:f>
                  <m:limUpp>
                    <m:e>
                      <m:limLow>
                        <m:e>
                          <m:r>
                            <a:rPr xmlns:a="http://schemas.openxmlformats.org/drawingml/2006/main" sz="4100" i="1">
                              <a:solidFill>
                                <a:srgbClr val="5E5E5E"/>
                              </a:solidFill>
                              <a:latin typeface="Cambria Math" panose="02040503050406030204" pitchFamily="18" charset="0"/>
                            </a:rPr>
                            <m:t>∑</m:t>
                          </m:r>
                        </m:e>
                        <m:lim>
                          <m:r>
                            <a:rPr xmlns:a="http://schemas.openxmlformats.org/drawingml/2006/main" sz="4100" i="1">
                              <a:solidFill>
                                <a:srgbClr val="5E5E5E"/>
                              </a:solidFill>
                              <a:latin typeface="Cambria Math" panose="02040503050406030204" pitchFamily="18" charset="0"/>
                            </a:rPr>
                            <m:t>i</m:t>
                          </m:r>
                        </m:lim>
                      </m:limLow>
                    </m:e>
                    <m:lim>
                      <m:sSub>
                        <m:e>
                          <m:r>
                            <a:rPr xmlns:a="http://schemas.openxmlformats.org/drawingml/2006/main" sz="4100" i="1">
                              <a:solidFill>
                                <a:srgbClr val="5E5E5E"/>
                              </a:solidFill>
                              <a:latin typeface="Cambria Math" panose="02040503050406030204" pitchFamily="18" charset="0"/>
                            </a:rPr>
                            <m:t>N</m:t>
                          </m:r>
                        </m:e>
                        <m:sub>
                          <m:r>
                            <a:rPr xmlns:a="http://schemas.openxmlformats.org/drawingml/2006/main" sz="4100" i="1">
                              <a:solidFill>
                                <a:srgbClr val="5E5E5E"/>
                              </a:solidFill>
                              <a:latin typeface="Cambria Math" panose="02040503050406030204" pitchFamily="18" charset="0"/>
                            </a:rPr>
                            <m:t>t</m:t>
                          </m:r>
                          <m:r>
                            <a:rPr xmlns:a="http://schemas.openxmlformats.org/drawingml/2006/main" sz="4100" i="1">
                              <a:solidFill>
                                <a:srgbClr val="5E5E5E"/>
                              </a:solidFill>
                              <a:latin typeface="Cambria Math" panose="02040503050406030204" pitchFamily="18" charset="0"/>
                            </a:rPr>
                            <m:t>r</m:t>
                          </m:r>
                        </m:sub>
                      </m:sSub>
                    </m:lim>
                  </m:limUpp>
                  <m:r>
                    <a:rPr xmlns:a="http://schemas.openxmlformats.org/drawingml/2006/main" sz="4100" i="1">
                      <a:solidFill>
                        <a:srgbClr val="5E5E5E"/>
                      </a:solidFill>
                      <a:latin typeface="Cambria Math" panose="02040503050406030204" pitchFamily="18" charset="0"/>
                    </a:rPr>
                    <m:t>(</m:t>
                  </m:r>
                  <m:sSub>
                    <m:e>
                      <m:limUpp>
                        <m:e>
                          <m:r>
                            <a:rPr xmlns:a="http://schemas.openxmlformats.org/drawingml/2006/main" sz="4100" i="1">
                              <a:solidFill>
                                <a:srgbClr val="5E5E5E"/>
                              </a:solidFill>
                              <a:latin typeface="Cambria Math" panose="02040503050406030204" pitchFamily="18" charset="0"/>
                            </a:rPr>
                            <m:t>y</m:t>
                          </m:r>
                        </m:e>
                        <m:lim>
                          <m:r>
                            <a:rPr xmlns:a="http://schemas.openxmlformats.org/drawingml/2006/main" sz="4100" i="1">
                              <a:solidFill>
                                <a:srgbClr val="5E5E5E"/>
                              </a:solidFill>
                              <a:latin typeface="Cambria Math" panose="02040503050406030204" pitchFamily="18" charset="0"/>
                            </a:rPr>
                            <m:t>̂</m:t>
                          </m:r>
                        </m:lim>
                      </m:limUpp>
                    </m:e>
                    <m:sub>
                      <m:r>
                        <a:rPr xmlns:a="http://schemas.openxmlformats.org/drawingml/2006/main" sz="4100" i="1">
                          <a:solidFill>
                            <a:srgbClr val="5E5E5E"/>
                          </a:solidFill>
                          <a:latin typeface="Cambria Math" panose="02040503050406030204" pitchFamily="18" charset="0"/>
                        </a:rPr>
                        <m:t>i</m:t>
                      </m:r>
                    </m:sub>
                  </m:sSub>
                  <m:r>
                    <a:rPr xmlns:a="http://schemas.openxmlformats.org/drawingml/2006/main" sz="4100" i="1">
                      <a:solidFill>
                        <a:srgbClr val="5E5E5E"/>
                      </a:solidFill>
                      <a:latin typeface="Cambria Math" panose="02040503050406030204" pitchFamily="18" charset="0"/>
                    </a:rPr>
                    <m:t>-</m:t>
                  </m:r>
                  <m:sSub>
                    <m:e>
                      <m:r>
                        <a:rPr xmlns:a="http://schemas.openxmlformats.org/drawingml/2006/main" sz="4100" i="1">
                          <a:solidFill>
                            <a:srgbClr val="5E5E5E"/>
                          </a:solidFill>
                          <a:latin typeface="Cambria Math" panose="02040503050406030204" pitchFamily="18" charset="0"/>
                        </a:rPr>
                        <m:t>y</m:t>
                      </m:r>
                    </m:e>
                    <m:sub>
                      <m:r>
                        <a:rPr xmlns:a="http://schemas.openxmlformats.org/drawingml/2006/main" sz="4100" i="1">
                          <a:solidFill>
                            <a:srgbClr val="5E5E5E"/>
                          </a:solidFill>
                          <a:latin typeface="Cambria Math" panose="02040503050406030204" pitchFamily="18" charset="0"/>
                        </a:rPr>
                        <m:t>i</m:t>
                      </m:r>
                    </m:sub>
                  </m:sSub>
                  <m:sSup>
                    <m:e>
                      <m:r>
                        <a:rPr xmlns:a="http://schemas.openxmlformats.org/drawingml/2006/main" sz="4100" i="1">
                          <a:solidFill>
                            <a:srgbClr val="5E5E5E"/>
                          </a:solidFill>
                          <a:latin typeface="Cambria Math" panose="02040503050406030204" pitchFamily="18" charset="0"/>
                        </a:rPr>
                        <m:t>)</m:t>
                      </m:r>
                    </m:e>
                    <m:sup>
                      <m:r>
                        <a:rPr xmlns:a="http://schemas.openxmlformats.org/drawingml/2006/main" sz="4100" i="1">
                          <a:solidFill>
                            <a:srgbClr val="5E5E5E"/>
                          </a:solidFill>
                          <a:latin typeface="Cambria Math" panose="02040503050406030204" pitchFamily="18" charset="0"/>
                        </a:rPr>
                        <m:t>2</m:t>
                      </m:r>
                    </m:sup>
                  </m:sSup>
                </m:oMath>
              </m:oMathPara>
            </a14:m>
            <a:endParaRPr sz="4100">
              <a:solidFill>
                <a:srgbClr val="5E5E5E"/>
              </a:solidFill>
            </a:endParaRPr>
          </a:p>
        </p:txBody>
      </p:sp>
      <p:sp>
        <p:nvSpPr>
          <p:cNvPr id="1697" name="Equation"/>
          <p:cNvSpPr txBox="1"/>
          <p:nvPr/>
        </p:nvSpPr>
        <p:spPr>
          <a:xfrm>
            <a:off x="2980377" y="11786322"/>
            <a:ext cx="4515032" cy="137927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5E5E5E"/>
                      </a:solidFill>
                      <a:latin typeface="Cambria Math" panose="02040503050406030204" pitchFamily="18" charset="0"/>
                    </a:rPr>
                    <m:t>M</m:t>
                  </m:r>
                  <m:r>
                    <a:rPr xmlns:a="http://schemas.openxmlformats.org/drawingml/2006/main" sz="3700" i="1">
                      <a:solidFill>
                        <a:srgbClr val="5E5E5E"/>
                      </a:solidFill>
                      <a:latin typeface="Cambria Math" panose="02040503050406030204" pitchFamily="18" charset="0"/>
                    </a:rPr>
                    <m:t>A</m:t>
                  </m:r>
                  <m:r>
                    <a:rPr xmlns:a="http://schemas.openxmlformats.org/drawingml/2006/main" sz="3700" i="1">
                      <a:solidFill>
                        <a:srgbClr val="5E5E5E"/>
                      </a:solidFill>
                      <a:latin typeface="Cambria Math" panose="02040503050406030204" pitchFamily="18" charset="0"/>
                    </a:rPr>
                    <m:t>E</m:t>
                  </m:r>
                  <m:r>
                    <a:rPr xmlns:a="http://schemas.openxmlformats.org/drawingml/2006/main" sz="3700" i="1">
                      <a:solidFill>
                        <a:srgbClr val="5E5E5E"/>
                      </a:solidFill>
                      <a:latin typeface="Cambria Math" panose="02040503050406030204" pitchFamily="18" charset="0"/>
                    </a:rPr>
                    <m:t>=</m:t>
                  </m:r>
                  <m:f>
                    <m:fPr>
                      <m:ctrlPr>
                        <a:rPr xmlns:a="http://schemas.openxmlformats.org/drawingml/2006/main" sz="3700" i="1">
                          <a:solidFill>
                            <a:srgbClr val="5E5E5E"/>
                          </a:solidFill>
                          <a:latin typeface="Cambria Math" panose="02040503050406030204" pitchFamily="18" charset="0"/>
                        </a:rPr>
                      </m:ctrlPr>
                      <m:type m:val="bar"/>
                    </m:fPr>
                    <m:num>
                      <m:r>
                        <a:rPr xmlns:a="http://schemas.openxmlformats.org/drawingml/2006/main" sz="3700" i="1">
                          <a:solidFill>
                            <a:srgbClr val="5E5E5E"/>
                          </a:solidFill>
                          <a:latin typeface="Cambria Math" panose="02040503050406030204" pitchFamily="18" charset="0"/>
                        </a:rPr>
                        <m:t>1</m:t>
                      </m:r>
                    </m:num>
                    <m:den>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t</m:t>
                          </m:r>
                          <m:r>
                            <a:rPr xmlns:a="http://schemas.openxmlformats.org/drawingml/2006/main" sz="3700" i="1">
                              <a:solidFill>
                                <a:srgbClr val="5E5E5E"/>
                              </a:solidFill>
                              <a:latin typeface="Cambria Math" panose="02040503050406030204" pitchFamily="18" charset="0"/>
                            </a:rPr>
                            <m:t>r</m:t>
                          </m:r>
                        </m:sub>
                      </m:sSub>
                    </m:den>
                  </m:f>
                  <m:limUpp>
                    <m:e>
                      <m:limLow>
                        <m:e>
                          <m:r>
                            <a:rPr xmlns:a="http://schemas.openxmlformats.org/drawingml/2006/main" sz="3700" i="1">
                              <a:solidFill>
                                <a:srgbClr val="5E5E5E"/>
                              </a:solidFill>
                              <a:latin typeface="Cambria Math" panose="02040503050406030204" pitchFamily="18" charset="0"/>
                            </a:rPr>
                            <m:t>∑</m:t>
                          </m:r>
                        </m:e>
                        <m:lim>
                          <m:r>
                            <a:rPr xmlns:a="http://schemas.openxmlformats.org/drawingml/2006/main" sz="3700" i="1">
                              <a:solidFill>
                                <a:srgbClr val="5E5E5E"/>
                              </a:solidFill>
                              <a:latin typeface="Cambria Math" panose="02040503050406030204" pitchFamily="18" charset="0"/>
                            </a:rPr>
                            <m:t>i</m:t>
                          </m:r>
                        </m:lim>
                      </m:limLow>
                    </m:e>
                    <m:lim>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t</m:t>
                          </m:r>
                          <m:r>
                            <a:rPr xmlns:a="http://schemas.openxmlformats.org/drawingml/2006/main" sz="3700" i="1">
                              <a:solidFill>
                                <a:srgbClr val="5E5E5E"/>
                              </a:solidFill>
                              <a:latin typeface="Cambria Math" panose="02040503050406030204" pitchFamily="18" charset="0"/>
                            </a:rPr>
                            <m:t>r</m:t>
                          </m:r>
                        </m:sub>
                      </m:sSub>
                    </m:lim>
                  </m:limUpp>
                  <m:r>
                    <a:rPr xmlns:a="http://schemas.openxmlformats.org/drawingml/2006/main" sz="3700" i="1">
                      <a:solidFill>
                        <a:srgbClr val="5E5E5E"/>
                      </a:solidFill>
                      <a:latin typeface="Cambria Math" panose="02040503050406030204" pitchFamily="18" charset="0"/>
                    </a:rPr>
                    <m:t>|</m:t>
                  </m:r>
                  <m:sSub>
                    <m:e>
                      <m:limUpp>
                        <m:e>
                          <m:r>
                            <a:rPr xmlns:a="http://schemas.openxmlformats.org/drawingml/2006/main" sz="3700" i="1">
                              <a:solidFill>
                                <a:srgbClr val="5E5E5E"/>
                              </a:solidFill>
                              <a:latin typeface="Cambria Math" panose="02040503050406030204" pitchFamily="18" charset="0"/>
                            </a:rPr>
                            <m:t>y</m:t>
                          </m:r>
                        </m:e>
                        <m:lim>
                          <m:r>
                            <a:rPr xmlns:a="http://schemas.openxmlformats.org/drawingml/2006/main" sz="3700" i="1">
                              <a:solidFill>
                                <a:srgbClr val="5E5E5E"/>
                              </a:solidFill>
                              <a:latin typeface="Cambria Math" panose="02040503050406030204" pitchFamily="18" charset="0"/>
                            </a:rPr>
                            <m:t>̂</m:t>
                          </m:r>
                        </m:lim>
                      </m:limUpp>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oMath>
              </m:oMathPara>
            </a14:m>
            <a:endParaRPr sz="3700">
              <a:solidFill>
                <a:srgbClr val="5E5E5E"/>
              </a:solidFill>
            </a:endParaRPr>
          </a:p>
        </p:txBody>
      </p:sp>
      <p:sp>
        <p:nvSpPr>
          <p:cNvPr id="1698" name="Rectangle"/>
          <p:cNvSpPr/>
          <p:nvPr/>
        </p:nvSpPr>
        <p:spPr>
          <a:xfrm>
            <a:off x="1769733" y="4059196"/>
            <a:ext cx="6936320" cy="5190845"/>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699" name="Generate data and store in data frame"/>
          <p:cNvSpPr txBox="1"/>
          <p:nvPr/>
        </p:nvSpPr>
        <p:spPr>
          <a:xfrm>
            <a:off x="1719191" y="3483137"/>
            <a:ext cx="7928870"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Generate data and store in data frame</a:t>
            </a:r>
          </a:p>
        </p:txBody>
      </p:sp>
      <p:sp>
        <p:nvSpPr>
          <p:cNvPr id="1700" name="Get indices for 60% train split, and get those rows from the dataset"/>
          <p:cNvSpPr txBox="1"/>
          <p:nvPr/>
        </p:nvSpPr>
        <p:spPr>
          <a:xfrm>
            <a:off x="11819073" y="3350294"/>
            <a:ext cx="10133428"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Get indices for 60% train split, and get those rows from the dataset</a:t>
            </a:r>
          </a:p>
        </p:txBody>
      </p:sp>
      <p:sp>
        <p:nvSpPr>
          <p:cNvPr id="1701" name="Rectangle"/>
          <p:cNvSpPr/>
          <p:nvPr/>
        </p:nvSpPr>
        <p:spPr>
          <a:xfrm>
            <a:off x="11701284" y="3941469"/>
            <a:ext cx="11797662" cy="21435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02" name="Rectangle"/>
          <p:cNvSpPr/>
          <p:nvPr/>
        </p:nvSpPr>
        <p:spPr>
          <a:xfrm>
            <a:off x="11703234" y="6185756"/>
            <a:ext cx="11797662" cy="937725"/>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03" name="Train RF"/>
          <p:cNvSpPr txBox="1"/>
          <p:nvPr/>
        </p:nvSpPr>
        <p:spPr>
          <a:xfrm>
            <a:off x="10304091" y="6423935"/>
            <a:ext cx="1506821"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Train RF</a:t>
            </a:r>
          </a:p>
        </p:txBody>
      </p:sp>
      <p:sp>
        <p:nvSpPr>
          <p:cNvPr id="1704" name="Rectangle"/>
          <p:cNvSpPr/>
          <p:nvPr/>
        </p:nvSpPr>
        <p:spPr>
          <a:xfrm>
            <a:off x="11703234" y="7179279"/>
            <a:ext cx="11797662" cy="93772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05" name="Generate predictions"/>
          <p:cNvSpPr txBox="1"/>
          <p:nvPr/>
        </p:nvSpPr>
        <p:spPr>
          <a:xfrm>
            <a:off x="9582670" y="7211567"/>
            <a:ext cx="1836440"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Generate predictions</a:t>
            </a:r>
          </a:p>
        </p:txBody>
      </p:sp>
      <p:sp>
        <p:nvSpPr>
          <p:cNvPr id="1706" name="Rectangle"/>
          <p:cNvSpPr/>
          <p:nvPr/>
        </p:nvSpPr>
        <p:spPr>
          <a:xfrm>
            <a:off x="11462760" y="8814498"/>
            <a:ext cx="11797663" cy="2698065"/>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07" name="Evaluate train and test performance"/>
          <p:cNvSpPr txBox="1"/>
          <p:nvPr/>
        </p:nvSpPr>
        <p:spPr>
          <a:xfrm>
            <a:off x="9270055" y="9564547"/>
            <a:ext cx="2111481" cy="11979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Evaluate train and test performance</a:t>
            </a:r>
          </a:p>
        </p:txBody>
      </p:sp>
      <p:sp>
        <p:nvSpPr>
          <p:cNvPr id="1708" name="This gives mse_train = 0.776 and mse_test = 1.084"/>
          <p:cNvSpPr txBox="1"/>
          <p:nvPr/>
        </p:nvSpPr>
        <p:spPr>
          <a:xfrm>
            <a:off x="12912030" y="12063096"/>
            <a:ext cx="10245774" cy="4625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This gives </a:t>
            </a:r>
            <a:r>
              <a:rPr b="1"/>
              <a:t>mse_train = 0.776</a:t>
            </a:r>
            <a:r>
              <a:t> and </a:t>
            </a:r>
            <a:r>
              <a:rPr b="1"/>
              <a:t>mse_test = 1.084</a:t>
            </a:r>
          </a:p>
        </p:txBody>
      </p:sp>
      <p:pic>
        <p:nvPicPr>
          <p:cNvPr id="1709" name="R_logo.svg.png" descr="R_logo.svg.png"/>
          <p:cNvPicPr>
            <a:picLocks noChangeAspect="1"/>
          </p:cNvPicPr>
          <p:nvPr/>
        </p:nvPicPr>
        <p:blipFill>
          <a:blip r:embed="rId2">
            <a:extLst/>
          </a:blip>
          <a:stretch>
            <a:fillRect/>
          </a:stretch>
        </p:blipFill>
        <p:spPr>
          <a:xfrm>
            <a:off x="21304045" y="466823"/>
            <a:ext cx="2095269" cy="162354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9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69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700"/>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70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702"/>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70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704"/>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7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1706"/>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0" fill="hold">
                                  <p:stCondLst>
                                    <p:cond delay="0"/>
                                  </p:stCondLst>
                                  <p:iterate type="el" backwards="0">
                                    <p:tmAbs val="0"/>
                                  </p:iterate>
                                  <p:childTnLst>
                                    <p:set>
                                      <p:cBhvr>
                                        <p:cTn id="37" fill="hold"/>
                                        <p:tgtEl>
                                          <p:spTgt spid="17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00" grpId="3"/>
      <p:bldP build="whole" bldLvl="1" animBg="1" rev="0" advAuto="0" spid="1699" grpId="1"/>
      <p:bldP build="whole" bldLvl="1" animBg="1" rev="0" advAuto="0" spid="1704" grpId="7"/>
      <p:bldP build="whole" bldLvl="1" animBg="1" rev="0" advAuto="0" spid="1703" grpId="6"/>
      <p:bldP build="whole" bldLvl="1" animBg="1" rev="0" advAuto="0" spid="1707" grpId="10"/>
      <p:bldP build="whole" bldLvl="1" animBg="1" rev="0" advAuto="0" spid="1698" grpId="2"/>
      <p:bldP build="whole" bldLvl="1" animBg="1" rev="0" advAuto="0" spid="1701" grpId="4"/>
      <p:bldP build="whole" bldLvl="1" animBg="1" rev="0" advAuto="0" spid="1702" grpId="5"/>
      <p:bldP build="whole" bldLvl="1" animBg="1" rev="0" advAuto="0" spid="1705" grpId="8"/>
      <p:bldP build="whole" bldLvl="1" animBg="1" rev="0" advAuto="0" spid="1706" grpId="9"/>
    </p:bldLst>
  </p:timing>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1" name="Machine Learning Basics"/>
          <p:cNvSpPr txBox="1"/>
          <p:nvPr>
            <p:ph type="title"/>
          </p:nvPr>
        </p:nvSpPr>
        <p:spPr>
          <a:xfrm>
            <a:off x="990073" y="759575"/>
            <a:ext cx="21971001" cy="1435101"/>
          </a:xfrm>
          <a:prstGeom prst="rect">
            <a:avLst/>
          </a:prstGeom>
        </p:spPr>
        <p:txBody>
          <a:bodyPr/>
          <a:lstStyle/>
          <a:p>
            <a:pPr/>
            <a:r>
              <a:t>Machine Learning Basics</a:t>
            </a:r>
          </a:p>
        </p:txBody>
      </p:sp>
      <p:pic>
        <p:nvPicPr>
          <p:cNvPr id="1712" name="Python-logo-notext.svg.png" descr="Python-logo-notext.svg.png"/>
          <p:cNvPicPr>
            <a:picLocks noChangeAspect="1"/>
          </p:cNvPicPr>
          <p:nvPr/>
        </p:nvPicPr>
        <p:blipFill>
          <a:blip r:embed="rId2">
            <a:extLst/>
          </a:blip>
          <a:stretch>
            <a:fillRect/>
          </a:stretch>
        </p:blipFill>
        <p:spPr>
          <a:xfrm>
            <a:off x="21647939" y="287739"/>
            <a:ext cx="1880788" cy="2060690"/>
          </a:xfrm>
          <a:prstGeom prst="rect">
            <a:avLst/>
          </a:prstGeom>
          <a:ln w="12700">
            <a:miter lim="400000"/>
          </a:ln>
        </p:spPr>
      </p:pic>
      <p:sp>
        <p:nvSpPr>
          <p:cNvPr id="1713" name="import numpy as np…"/>
          <p:cNvSpPr txBox="1"/>
          <p:nvPr/>
        </p:nvSpPr>
        <p:spPr>
          <a:xfrm>
            <a:off x="2180234" y="3562676"/>
            <a:ext cx="9235251" cy="2313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import numpy as np</a:t>
            </a:r>
          </a:p>
          <a:p>
            <a:pPr algn="l">
              <a:defRPr sz="2900"/>
            </a:pPr>
            <a:r>
              <a:t>import pandas as pd</a:t>
            </a:r>
          </a:p>
          <a:p>
            <a:pPr algn="l">
              <a:defRPr sz="2900"/>
            </a:pPr>
            <a:r>
              <a:t>from sklearn.model_selection import train_test_split</a:t>
            </a:r>
          </a:p>
          <a:p>
            <a:pPr algn="l">
              <a:defRPr sz="2900"/>
            </a:pPr>
            <a:r>
              <a:t>from sklearn.ensemble import RandomForestRegressor</a:t>
            </a:r>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5"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716" name="Doing train/test splitting in code…"/>
          <p:cNvSpPr txBox="1"/>
          <p:nvPr/>
        </p:nvSpPr>
        <p:spPr>
          <a:xfrm>
            <a:off x="1120116" y="2605627"/>
            <a:ext cx="207051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Doing train/test splitting in code…</a:t>
            </a:r>
          </a:p>
        </p:txBody>
      </p:sp>
      <p:sp>
        <p:nvSpPr>
          <p:cNvPr id="1717" name="X_train, X_test, y_train, y_test = train_test_split(X, y, test_size=0.4, random_state=42)…"/>
          <p:cNvSpPr txBox="1"/>
          <p:nvPr/>
        </p:nvSpPr>
        <p:spPr>
          <a:xfrm>
            <a:off x="9873475" y="4268747"/>
            <a:ext cx="14024624" cy="6758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X_train, X_test, y_train, y_test = train_test_split(X, y, test_size=0.4, random_state=42)</a:t>
            </a:r>
          </a:p>
          <a:p>
            <a:pPr algn="l">
              <a:defRPr sz="2900"/>
            </a:pPr>
          </a:p>
          <a:p>
            <a:pPr algn="l">
              <a:defRPr sz="2900"/>
            </a:pPr>
            <a:r>
              <a:t>rf = RandomForestRegressor()</a:t>
            </a:r>
          </a:p>
          <a:p>
            <a:pPr algn="l">
              <a:defRPr sz="2900"/>
            </a:pPr>
            <a:r>
              <a:t>rf.fit(X_train, y_train)</a:t>
            </a:r>
          </a:p>
          <a:p>
            <a:pPr algn="l">
              <a:defRPr sz="2900"/>
            </a:pPr>
          </a:p>
          <a:p>
            <a:pPr algn="l">
              <a:defRPr sz="2900"/>
            </a:pPr>
          </a:p>
          <a:p>
            <a:pPr algn="l">
              <a:defRPr sz="2900"/>
            </a:pPr>
            <a:r>
              <a:t>preds_train = rf.predict(X_train)</a:t>
            </a:r>
          </a:p>
          <a:p>
            <a:pPr algn="l">
              <a:defRPr sz="2900"/>
            </a:pPr>
            <a:r>
              <a:t>preds_test = rf.predict(X_test)</a:t>
            </a:r>
          </a:p>
          <a:p>
            <a:pPr algn="l">
              <a:defRPr sz="2900"/>
            </a:pPr>
          </a:p>
          <a:p>
            <a:pPr algn="l">
              <a:defRPr sz="2900"/>
            </a:pPr>
          </a:p>
          <a:p>
            <a:pPr algn="l">
              <a:defRPr sz="2900"/>
            </a:pPr>
            <a:r>
              <a:t>mse_train = ((preds_train - y_train)**2).mean()</a:t>
            </a:r>
          </a:p>
          <a:p>
            <a:pPr algn="l">
              <a:defRPr sz="2900"/>
            </a:pPr>
            <a:r>
              <a:t>mse_test = ((preds_test - y_test)**2).mean()</a:t>
            </a:r>
          </a:p>
          <a:p>
            <a:pPr algn="l">
              <a:defRPr sz="2900"/>
            </a:pPr>
          </a:p>
          <a:p>
            <a:pPr algn="l">
              <a:defRPr sz="2900"/>
            </a:pPr>
            <a:r>
              <a:t>mae_train = (np.abs(preds_train - y_train)).mean()</a:t>
            </a:r>
          </a:p>
          <a:p>
            <a:pPr algn="l">
              <a:defRPr sz="2900"/>
            </a:pPr>
            <a:r>
              <a:t>mae_test = (np.abs(preds_test - y_test)).mean()</a:t>
            </a:r>
          </a:p>
        </p:txBody>
      </p:sp>
      <p:sp>
        <p:nvSpPr>
          <p:cNvPr id="1718" name="Ucs = np.random.randn(1000)…"/>
          <p:cNvSpPr txBox="1"/>
          <p:nvPr/>
        </p:nvSpPr>
        <p:spPr>
          <a:xfrm>
            <a:off x="1292784" y="4936572"/>
            <a:ext cx="7716749" cy="6758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Ucs = np.random.randn(1000)</a:t>
            </a:r>
          </a:p>
          <a:p>
            <a:pPr algn="l">
              <a:defRPr sz="2900"/>
            </a:pPr>
            <a:r>
              <a:t>Ufs = np.random.randn(1000)</a:t>
            </a:r>
          </a:p>
          <a:p>
            <a:pPr algn="l">
              <a:defRPr sz="2900"/>
            </a:pPr>
            <a:r>
              <a:t>Uiq = np.random.randn(1000)</a:t>
            </a:r>
          </a:p>
          <a:p>
            <a:pPr algn="l">
              <a:defRPr sz="2900"/>
            </a:pPr>
            <a:r>
              <a:t>Ums = np.random.randn(1000)</a:t>
            </a:r>
          </a:p>
          <a:p>
            <a:pPr algn="l">
              <a:defRPr sz="2900"/>
            </a:pPr>
          </a:p>
          <a:p>
            <a:pPr algn="l">
              <a:defRPr sz="2900"/>
            </a:pPr>
            <a:r>
              <a:t>CS = Ucs</a:t>
            </a:r>
          </a:p>
          <a:p>
            <a:pPr algn="l">
              <a:defRPr sz="2900"/>
            </a:pPr>
            <a:r>
              <a:t>IQ = Uiq</a:t>
            </a:r>
          </a:p>
          <a:p>
            <a:pPr algn="l">
              <a:defRPr sz="2900"/>
            </a:pPr>
            <a:r>
              <a:t>FS = 0.5 * IQ - 0.4 * CS + Ufs</a:t>
            </a:r>
          </a:p>
          <a:p>
            <a:pPr algn="l">
              <a:defRPr sz="2900"/>
            </a:pPr>
            <a:r>
              <a:t>outcome = 0.5 * IQ - 0.3 * CS + Ums</a:t>
            </a:r>
          </a:p>
          <a:p>
            <a:pPr algn="l">
              <a:defRPr sz="2900"/>
            </a:pPr>
          </a:p>
          <a:p>
            <a:pPr algn="l">
              <a:defRPr sz="2900"/>
            </a:pPr>
            <a:r>
              <a:t>data = pd.DataFrame([CS, IQ, FS, outcome]).T</a:t>
            </a:r>
          </a:p>
          <a:p>
            <a:pPr algn="l">
              <a:defRPr sz="2900"/>
            </a:pPr>
            <a:r>
              <a:t>data.columns = [‘CS','IQ','FS','outcome']</a:t>
            </a:r>
          </a:p>
          <a:p>
            <a:pPr algn="l">
              <a:defRPr sz="2900"/>
            </a:pPr>
          </a:p>
          <a:p>
            <a:pPr algn="l">
              <a:defRPr sz="2900"/>
            </a:pPr>
            <a:r>
              <a:t>X = data[['CS','IQ','FS']]</a:t>
            </a:r>
          </a:p>
          <a:p>
            <a:pPr algn="l">
              <a:defRPr sz="2900"/>
            </a:pPr>
            <a:r>
              <a:t>y = data['outcome']</a:t>
            </a:r>
          </a:p>
        </p:txBody>
      </p:sp>
      <p:sp>
        <p:nvSpPr>
          <p:cNvPr id="1719" name="Rectangle"/>
          <p:cNvSpPr/>
          <p:nvPr/>
        </p:nvSpPr>
        <p:spPr>
          <a:xfrm>
            <a:off x="1237266" y="4563393"/>
            <a:ext cx="7903470" cy="7797962"/>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20" name="Generate data and store in data frame"/>
          <p:cNvSpPr txBox="1"/>
          <p:nvPr/>
        </p:nvSpPr>
        <p:spPr>
          <a:xfrm>
            <a:off x="1186724" y="3987333"/>
            <a:ext cx="7928870"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Generate data and store in data frame</a:t>
            </a:r>
          </a:p>
        </p:txBody>
      </p:sp>
      <p:sp>
        <p:nvSpPr>
          <p:cNvPr id="1721" name="Get train and test rows from data"/>
          <p:cNvSpPr txBox="1"/>
          <p:nvPr/>
        </p:nvSpPr>
        <p:spPr>
          <a:xfrm>
            <a:off x="11819073" y="3350294"/>
            <a:ext cx="10133428"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Get train and test rows from data</a:t>
            </a:r>
          </a:p>
        </p:txBody>
      </p:sp>
      <p:sp>
        <p:nvSpPr>
          <p:cNvPr id="1722" name="Rectangle"/>
          <p:cNvSpPr/>
          <p:nvPr/>
        </p:nvSpPr>
        <p:spPr>
          <a:xfrm>
            <a:off x="9710098" y="3934221"/>
            <a:ext cx="14440469" cy="117256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23" name="Rectangle"/>
          <p:cNvSpPr/>
          <p:nvPr/>
        </p:nvSpPr>
        <p:spPr>
          <a:xfrm>
            <a:off x="9721272" y="5220568"/>
            <a:ext cx="11797662" cy="93772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24" name="Train RF"/>
          <p:cNvSpPr txBox="1"/>
          <p:nvPr/>
        </p:nvSpPr>
        <p:spPr>
          <a:xfrm>
            <a:off x="16608181" y="5458747"/>
            <a:ext cx="1506822"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Train RF</a:t>
            </a:r>
          </a:p>
        </p:txBody>
      </p:sp>
      <p:sp>
        <p:nvSpPr>
          <p:cNvPr id="1725" name="Rectangle"/>
          <p:cNvSpPr/>
          <p:nvPr/>
        </p:nvSpPr>
        <p:spPr>
          <a:xfrm>
            <a:off x="9721272" y="6766654"/>
            <a:ext cx="11797662" cy="130602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26" name="Generate predictions"/>
          <p:cNvSpPr txBox="1"/>
          <p:nvPr/>
        </p:nvSpPr>
        <p:spPr>
          <a:xfrm>
            <a:off x="16443371" y="7004832"/>
            <a:ext cx="1836439"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Generate predictions</a:t>
            </a:r>
          </a:p>
        </p:txBody>
      </p:sp>
      <p:sp>
        <p:nvSpPr>
          <p:cNvPr id="1727" name="Rectangle"/>
          <p:cNvSpPr/>
          <p:nvPr/>
        </p:nvSpPr>
        <p:spPr>
          <a:xfrm>
            <a:off x="9721272" y="8725205"/>
            <a:ext cx="11797662" cy="2698065"/>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28" name="Evaluate train and test performance"/>
          <p:cNvSpPr txBox="1"/>
          <p:nvPr/>
        </p:nvSpPr>
        <p:spPr>
          <a:xfrm>
            <a:off x="19209446" y="9184183"/>
            <a:ext cx="2111480" cy="11979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Evaluate train and test performance</a:t>
            </a:r>
          </a:p>
        </p:txBody>
      </p:sp>
      <p:sp>
        <p:nvSpPr>
          <p:cNvPr id="1729" name="This gives mse_train = 0.165 and mse_test = 1.01"/>
          <p:cNvSpPr txBox="1"/>
          <p:nvPr/>
        </p:nvSpPr>
        <p:spPr>
          <a:xfrm>
            <a:off x="12527470" y="12063096"/>
            <a:ext cx="10245775" cy="4625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r>
              <a:t>This gives </a:t>
            </a:r>
            <a:r>
              <a:rPr b="1"/>
              <a:t>mse_train = 0.165</a:t>
            </a:r>
            <a:r>
              <a:t> and </a:t>
            </a:r>
            <a:r>
              <a:rPr b="1"/>
              <a:t>mse_test = 1.01</a:t>
            </a:r>
          </a:p>
        </p:txBody>
      </p:sp>
      <p:pic>
        <p:nvPicPr>
          <p:cNvPr id="1730" name="Python-logo-notext.svg.png" descr="Python-logo-notext.svg.png"/>
          <p:cNvPicPr>
            <a:picLocks noChangeAspect="1"/>
          </p:cNvPicPr>
          <p:nvPr/>
        </p:nvPicPr>
        <p:blipFill>
          <a:blip r:embed="rId2">
            <a:extLst/>
          </a:blip>
          <a:stretch>
            <a:fillRect/>
          </a:stretch>
        </p:blipFill>
        <p:spPr>
          <a:xfrm>
            <a:off x="21647939" y="287739"/>
            <a:ext cx="1880788" cy="206069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2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72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7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723"/>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72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725"/>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7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9" fill="hold">
                                  <p:stCondLst>
                                    <p:cond delay="0"/>
                                  </p:stCondLst>
                                  <p:iterate type="el" backwards="0">
                                    <p:tmAbs val="0"/>
                                  </p:iterate>
                                  <p:childTnLst>
                                    <p:set>
                                      <p:cBhvr>
                                        <p:cTn id="34" fill="hold"/>
                                        <p:tgtEl>
                                          <p:spTgt spid="1727"/>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0" fill="hold">
                                  <p:stCondLst>
                                    <p:cond delay="0"/>
                                  </p:stCondLst>
                                  <p:iterate type="el" backwards="0">
                                    <p:tmAbs val="0"/>
                                  </p:iterate>
                                  <p:childTnLst>
                                    <p:set>
                                      <p:cBhvr>
                                        <p:cTn id="37" fill="hold"/>
                                        <p:tgtEl>
                                          <p:spTgt spid="17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2" grpId="4"/>
      <p:bldP build="whole" bldLvl="1" animBg="1" rev="0" advAuto="0" spid="1725" grpId="7"/>
      <p:bldP build="whole" bldLvl="1" animBg="1" rev="0" advAuto="0" spid="1721" grpId="3"/>
      <p:bldP build="whole" bldLvl="1" animBg="1" rev="0" advAuto="0" spid="1719" grpId="2"/>
      <p:bldP build="whole" bldLvl="1" animBg="1" rev="0" advAuto="0" spid="1720" grpId="1"/>
      <p:bldP build="whole" bldLvl="1" animBg="1" rev="0" advAuto="0" spid="1723" grpId="5"/>
      <p:bldP build="whole" bldLvl="1" animBg="1" rev="0" advAuto="0" spid="1726" grpId="8"/>
      <p:bldP build="whole" bldLvl="1" animBg="1" rev="0" advAuto="0" spid="1728" grpId="10"/>
      <p:bldP build="whole" bldLvl="1" animBg="1" rev="0" advAuto="0" spid="1724" grpId="6"/>
      <p:bldP build="whole" bldLvl="1" animBg="1" rev="0" advAuto="0" spid="1727" grpId="9"/>
    </p:bldLst>
  </p:timing>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2"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733" name="mse_train = 0.776  (R example)…"/>
          <p:cNvSpPr txBox="1"/>
          <p:nvPr/>
        </p:nvSpPr>
        <p:spPr>
          <a:xfrm>
            <a:off x="3124764" y="3373192"/>
            <a:ext cx="10245774" cy="10573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100"/>
            </a:pPr>
            <a:r>
              <a:rPr b="1"/>
              <a:t>mse_train = 0.776</a:t>
            </a:r>
            <a:r>
              <a:t>  (R example)</a:t>
            </a:r>
          </a:p>
          <a:p>
            <a:pPr algn="l">
              <a:defRPr sz="3100"/>
            </a:pPr>
            <a:r>
              <a:rPr b="1"/>
              <a:t>mse_test = 1.084</a:t>
            </a:r>
          </a:p>
        </p:txBody>
      </p:sp>
      <p:sp>
        <p:nvSpPr>
          <p:cNvPr id="1734" name="What do we do with these results?"/>
          <p:cNvSpPr txBox="1"/>
          <p:nvPr/>
        </p:nvSpPr>
        <p:spPr>
          <a:xfrm>
            <a:off x="3124764" y="5609059"/>
            <a:ext cx="10245774" cy="6097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400"/>
            </a:lvl1pPr>
          </a:lstStyle>
          <a:p>
            <a:pPr>
              <a:defRPr b="0"/>
            </a:pPr>
            <a:r>
              <a:rPr b="1"/>
              <a:t>What do we do with these results?</a:t>
            </a:r>
          </a:p>
        </p:txBody>
      </p:sp>
      <p:sp>
        <p:nvSpPr>
          <p:cNvPr id="1735" name="Not a lot……"/>
          <p:cNvSpPr txBox="1"/>
          <p:nvPr/>
        </p:nvSpPr>
        <p:spPr>
          <a:xfrm>
            <a:off x="4283332" y="6807230"/>
            <a:ext cx="17885407" cy="42419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31800" indent="-431800" algn="l">
              <a:buSzPct val="123000"/>
              <a:buChar char="-"/>
              <a:defRPr b="1" sz="3400"/>
            </a:pPr>
            <a:r>
              <a:t>Not a lot… </a:t>
            </a:r>
          </a:p>
          <a:p>
            <a:pPr marL="431800" indent="-431800" algn="l">
              <a:buSzPct val="123000"/>
              <a:buChar char="-"/>
              <a:defRPr sz="3400"/>
            </a:pPr>
          </a:p>
          <a:p>
            <a:pPr marL="431800" indent="-431800" algn="l">
              <a:buSzPct val="123000"/>
              <a:buChar char="-"/>
              <a:defRPr b="1" sz="3400"/>
            </a:pPr>
            <a:r>
              <a:t>Remember that &lt;we shouldn’t use the </a:t>
            </a:r>
            <a:r>
              <a:rPr u="sng"/>
              <a:t>test</a:t>
            </a:r>
            <a:r>
              <a:t> </a:t>
            </a:r>
            <a:r>
              <a:rPr u="sng"/>
              <a:t>data</a:t>
            </a:r>
            <a:r>
              <a:t> to make decisions about the model!</a:t>
            </a:r>
          </a:p>
          <a:p>
            <a:pPr algn="l">
              <a:defRPr b="1" sz="3400"/>
            </a:pPr>
          </a:p>
          <a:p>
            <a:pPr algn="l">
              <a:defRPr b="1" sz="3400"/>
            </a:pPr>
            <a:r>
              <a:t>- But it nonetheless provides an estimate of the ‘risk’ / error of the model for unseen data.</a:t>
            </a:r>
          </a:p>
          <a:p>
            <a:pPr algn="l">
              <a:defRPr sz="3400"/>
            </a:pPr>
            <a:endParaRPr b="1"/>
          </a:p>
        </p:txBody>
      </p:sp>
      <p:sp>
        <p:nvSpPr>
          <p:cNvPr id="1736" name="Really what we need is to consider other data splitting strategies…"/>
          <p:cNvSpPr txBox="1"/>
          <p:nvPr/>
        </p:nvSpPr>
        <p:spPr>
          <a:xfrm>
            <a:off x="3249297" y="11469269"/>
            <a:ext cx="17885407" cy="11304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400"/>
            </a:lvl1pPr>
          </a:lstStyle>
          <a:p>
            <a:pPr/>
            <a:r>
              <a:t>Really what we need is to consider other data splitting strategies…</a:t>
            </a:r>
          </a:p>
        </p:txBody>
      </p:sp>
      <p:pic>
        <p:nvPicPr>
          <p:cNvPr id="1737" name="Screenshot 2022-05-28 at 21.43.02.png" descr="Screenshot 2022-05-28 at 21.43.02.png"/>
          <p:cNvPicPr>
            <a:picLocks noChangeAspect="1"/>
          </p:cNvPicPr>
          <p:nvPr/>
        </p:nvPicPr>
        <p:blipFill>
          <a:blip r:embed="rId2">
            <a:alphaModFix amt="17267"/>
            <a:extLst/>
          </a:blip>
          <a:stretch>
            <a:fillRect/>
          </a:stretch>
        </p:blipFill>
        <p:spPr>
          <a:xfrm>
            <a:off x="16994985" y="-53668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pic>
        <p:nvPicPr>
          <p:cNvPr id="268" name="Picture Placeholder 1" descr="Picture Placeholder 1"/>
          <p:cNvPicPr>
            <a:picLocks noChangeAspect="0"/>
          </p:cNvPicPr>
          <p:nvPr/>
        </p:nvPicPr>
        <p:blipFill>
          <a:blip r:embed="rId3">
            <a:extLst/>
          </a:blip>
          <a:stretch>
            <a:fillRect/>
          </a:stretch>
        </p:blipFill>
        <p:spPr>
          <a:xfrm>
            <a:off x="2797839" y="4119959"/>
            <a:ext cx="18355574" cy="5476181"/>
          </a:xfrm>
          <a:prstGeom prst="rect">
            <a:avLst/>
          </a:prstGeom>
          <a:ln w="12700">
            <a:miter lim="400000"/>
          </a:ln>
        </p:spPr>
      </p:pic>
      <p:sp>
        <p:nvSpPr>
          <p:cNvPr id="269" name="Where Are We Today?"/>
          <p:cNvSpPr txBox="1"/>
          <p:nvPr>
            <p:ph type="title"/>
          </p:nvPr>
        </p:nvSpPr>
        <p:spPr>
          <a:xfrm>
            <a:off x="990073" y="759575"/>
            <a:ext cx="21971001" cy="1435101"/>
          </a:xfrm>
          <a:prstGeom prst="rect">
            <a:avLst/>
          </a:prstGeom>
        </p:spPr>
        <p:txBody>
          <a:bodyPr/>
          <a:lstStyle/>
          <a:p>
            <a:pPr/>
            <a:r>
              <a:t>Where Are We Today?</a:t>
            </a:r>
          </a:p>
        </p:txBody>
      </p:sp>
      <p:sp>
        <p:nvSpPr>
          <p:cNvPr id="270" name="“Correlation is not causation!!!”…"/>
          <p:cNvSpPr txBox="1"/>
          <p:nvPr/>
        </p:nvSpPr>
        <p:spPr>
          <a:xfrm>
            <a:off x="6739221" y="5932790"/>
            <a:ext cx="10472706" cy="18504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110" sz="5500">
                <a:solidFill>
                  <a:schemeClr val="accent1">
                    <a:hueOff val="114395"/>
                    <a:lumOff val="-24975"/>
                  </a:schemeClr>
                </a:solidFill>
                <a:latin typeface="Helvetica Neue Medium"/>
                <a:ea typeface="Helvetica Neue Medium"/>
                <a:cs typeface="Helvetica Neue Medium"/>
                <a:sym typeface="Helvetica Neue Medium"/>
              </a:defRPr>
            </a:pPr>
            <a:r>
              <a:t>“Correlation is not causation!!!”  </a:t>
            </a:r>
          </a:p>
          <a:p>
            <a:pPr marL="638923" indent="-469900" algn="l">
              <a:lnSpc>
                <a:spcPct val="90000"/>
              </a:lnSpc>
              <a:defRPr spc="-59" sz="3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2" sz="3600">
                <a:solidFill>
                  <a:schemeClr val="accent1">
                    <a:hueOff val="114395"/>
                    <a:lumOff val="-24975"/>
                  </a:schemeClr>
                </a:solidFill>
                <a:latin typeface="Helvetica Neue Medium"/>
                <a:ea typeface="Helvetica Neue Medium"/>
                <a:cs typeface="Helvetica Neue Medium"/>
                <a:sym typeface="Helvetica Neue Medium"/>
              </a:defRPr>
            </a:pPr>
            <a:r>
              <a:t>E. Veryone (forever)</a:t>
            </a:r>
          </a:p>
        </p:txBody>
      </p:sp>
      <p:sp>
        <p:nvSpPr>
          <p:cNvPr id="271" name="(necessarily)"/>
          <p:cNvSpPr txBox="1"/>
          <p:nvPr/>
        </p:nvSpPr>
        <p:spPr>
          <a:xfrm>
            <a:off x="10682984" y="8237175"/>
            <a:ext cx="10472706" cy="9449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110" sz="5500">
                <a:solidFill>
                  <a:schemeClr val="accent1">
                    <a:hueOff val="114395"/>
                    <a:lumOff val="-24975"/>
                  </a:schemeClr>
                </a:solidFill>
                <a:latin typeface="Helvetica Neue Medium"/>
                <a:ea typeface="Helvetica Neue Medium"/>
                <a:cs typeface="Helvetica Neue Medium"/>
                <a:sym typeface="Helvetica Neue Medium"/>
              </a:defRPr>
            </a:lvl1pPr>
          </a:lstStyle>
          <a:p>
            <a:pPr/>
            <a:r>
              <a:t>(necessarily)</a:t>
            </a:r>
          </a:p>
        </p:txBody>
      </p:sp>
      <p:sp>
        <p:nvSpPr>
          <p:cNvPr id="272" name="Line"/>
          <p:cNvSpPr/>
          <p:nvPr/>
        </p:nvSpPr>
        <p:spPr>
          <a:xfrm flipV="1">
            <a:off x="12667078" y="6603532"/>
            <a:ext cx="1" cy="1850420"/>
          </a:xfrm>
          <a:prstGeom prst="line">
            <a:avLst/>
          </a:prstGeom>
          <a:ln w="50800">
            <a:solidFill>
              <a:srgbClr val="000000"/>
            </a:solidFill>
            <a:miter lim="400000"/>
            <a:tailEnd type="arrow"/>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2"/>
      <p:bldP build="whole" bldLvl="1" animBg="1" rev="0" advAuto="0" spid="272" grpId="1"/>
    </p:bld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9"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740" name="Train / Validation / Test Splitting"/>
          <p:cNvSpPr txBox="1"/>
          <p:nvPr/>
        </p:nvSpPr>
        <p:spPr>
          <a:xfrm>
            <a:off x="2492004" y="3391941"/>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Train / Validation / Test Splitting</a:t>
            </a:r>
          </a:p>
        </p:txBody>
      </p:sp>
      <p:sp>
        <p:nvSpPr>
          <p:cNvPr id="1741" name="Rectangle"/>
          <p:cNvSpPr/>
          <p:nvPr/>
        </p:nvSpPr>
        <p:spPr>
          <a:xfrm>
            <a:off x="2579360" y="6288316"/>
            <a:ext cx="9371512"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42" name="Rectangle"/>
          <p:cNvSpPr/>
          <p:nvPr/>
        </p:nvSpPr>
        <p:spPr>
          <a:xfrm>
            <a:off x="12078059" y="6288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43" name="Training Data (60%)"/>
          <p:cNvSpPr txBox="1"/>
          <p:nvPr/>
        </p:nvSpPr>
        <p:spPr>
          <a:xfrm>
            <a:off x="5594628" y="6485768"/>
            <a:ext cx="3340977"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Training Data (60%)</a:t>
            </a:r>
          </a:p>
        </p:txBody>
      </p:sp>
      <p:sp>
        <p:nvSpPr>
          <p:cNvPr id="1744" name="Validation Data (20%)"/>
          <p:cNvSpPr txBox="1"/>
          <p:nvPr/>
        </p:nvSpPr>
        <p:spPr>
          <a:xfrm>
            <a:off x="12156802" y="6485768"/>
            <a:ext cx="3654769"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Validation Data (20%)</a:t>
            </a:r>
          </a:p>
        </p:txBody>
      </p:sp>
      <p:sp>
        <p:nvSpPr>
          <p:cNvPr id="1745" name="Use this for fitting the algorithm"/>
          <p:cNvSpPr txBox="1"/>
          <p:nvPr/>
        </p:nvSpPr>
        <p:spPr>
          <a:xfrm>
            <a:off x="4430306" y="9415259"/>
            <a:ext cx="5284864"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Use this for fitting the algorithm</a:t>
            </a:r>
          </a:p>
        </p:txBody>
      </p:sp>
      <p:sp>
        <p:nvSpPr>
          <p:cNvPr id="1746" name="Use this for checking the performance"/>
          <p:cNvSpPr txBox="1"/>
          <p:nvPr/>
        </p:nvSpPr>
        <p:spPr>
          <a:xfrm>
            <a:off x="15413579" y="9938853"/>
            <a:ext cx="6403760"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Use this for checking the performance</a:t>
            </a:r>
          </a:p>
        </p:txBody>
      </p:sp>
      <p:sp>
        <p:nvSpPr>
          <p:cNvPr id="1747" name="Line"/>
          <p:cNvSpPr/>
          <p:nvPr/>
        </p:nvSpPr>
        <p:spPr>
          <a:xfrm>
            <a:off x="7265115" y="7931041"/>
            <a:ext cx="1" cy="1307378"/>
          </a:xfrm>
          <a:prstGeom prst="line">
            <a:avLst/>
          </a:prstGeom>
          <a:ln w="25400">
            <a:solidFill>
              <a:srgbClr val="000000"/>
            </a:solidFill>
            <a:miter lim="400000"/>
            <a:tailEnd type="triangle"/>
          </a:ln>
        </p:spPr>
        <p:txBody>
          <a:bodyPr lIns="50800" tIns="50800" rIns="50800" bIns="50800" anchor="ctr"/>
          <a:lstStyle/>
          <a:p>
            <a:pPr/>
          </a:p>
        </p:txBody>
      </p:sp>
      <p:sp>
        <p:nvSpPr>
          <p:cNvPr id="1748" name="Line"/>
          <p:cNvSpPr/>
          <p:nvPr/>
        </p:nvSpPr>
        <p:spPr>
          <a:xfrm>
            <a:off x="18296393" y="7861503"/>
            <a:ext cx="19069" cy="1787000"/>
          </a:xfrm>
          <a:prstGeom prst="line">
            <a:avLst/>
          </a:prstGeom>
          <a:ln w="25400">
            <a:solidFill>
              <a:srgbClr val="000000"/>
            </a:solidFill>
            <a:miter lim="400000"/>
            <a:tailEnd type="triangle"/>
          </a:ln>
        </p:spPr>
        <p:txBody>
          <a:bodyPr lIns="50800" tIns="50800" rIns="50800" bIns="50800" anchor="ctr"/>
          <a:lstStyle/>
          <a:p>
            <a:pPr/>
          </a:p>
        </p:txBody>
      </p:sp>
      <p:sp>
        <p:nvSpPr>
          <p:cNvPr id="1749" name="Again… the test data should not be used for &lt;ANY&gt; decision which concerns the choice for settings of the algorithm!"/>
          <p:cNvSpPr txBox="1"/>
          <p:nvPr/>
        </p:nvSpPr>
        <p:spPr>
          <a:xfrm>
            <a:off x="2270252" y="11954176"/>
            <a:ext cx="1941064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Again… the test data should not be used for &lt;ANY&gt; decision which concerns the choice for settings of the algorithm!</a:t>
            </a:r>
          </a:p>
        </p:txBody>
      </p:sp>
      <p:sp>
        <p:nvSpPr>
          <p:cNvPr id="1750" name="Rectangle"/>
          <p:cNvSpPr/>
          <p:nvPr/>
        </p:nvSpPr>
        <p:spPr>
          <a:xfrm>
            <a:off x="16017502" y="6288316"/>
            <a:ext cx="3812256"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51" name="Test Data (20%)"/>
          <p:cNvSpPr txBox="1"/>
          <p:nvPr/>
        </p:nvSpPr>
        <p:spPr>
          <a:xfrm>
            <a:off x="16560119" y="6485768"/>
            <a:ext cx="2727022"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Data (20%)</a:t>
            </a:r>
          </a:p>
        </p:txBody>
      </p:sp>
      <p:sp>
        <p:nvSpPr>
          <p:cNvPr id="1752" name="Use this for making algorithm/modeling decisions"/>
          <p:cNvSpPr txBox="1"/>
          <p:nvPr/>
        </p:nvSpPr>
        <p:spPr>
          <a:xfrm>
            <a:off x="9857874" y="9036204"/>
            <a:ext cx="8252626"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Use this for making algorithm/modeling decisions</a:t>
            </a:r>
          </a:p>
        </p:txBody>
      </p:sp>
      <p:sp>
        <p:nvSpPr>
          <p:cNvPr id="1753" name="Line"/>
          <p:cNvSpPr/>
          <p:nvPr/>
        </p:nvSpPr>
        <p:spPr>
          <a:xfrm>
            <a:off x="13984186" y="7786757"/>
            <a:ext cx="1" cy="1307378"/>
          </a:xfrm>
          <a:prstGeom prst="line">
            <a:avLst/>
          </a:prstGeom>
          <a:ln w="25400">
            <a:solidFill>
              <a:srgbClr val="000000"/>
            </a:solidFill>
            <a:miter lim="400000"/>
            <a:tailEnd type="triangle"/>
          </a:ln>
        </p:spPr>
        <p:txBody>
          <a:bodyPr lIns="50800" tIns="50800" rIns="50800" bIns="50800" anchor="ctr"/>
          <a:lstStyle/>
          <a:p>
            <a:pPr/>
          </a:p>
        </p:txBody>
      </p:sp>
      <p:pic>
        <p:nvPicPr>
          <p:cNvPr id="1754"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7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3" grpId="3"/>
      <p:bldP build="whole" bldLvl="1" animBg="1" rev="0" advAuto="0" spid="1747" grpId="1"/>
      <p:bldP build="whole" bldLvl="1" animBg="1" rev="0" advAuto="0" spid="1748" grpId="2"/>
    </p:bldLst>
  </p:timing>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6"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757" name="Train / Validation / Test Splitting - Why does this help?"/>
          <p:cNvSpPr txBox="1"/>
          <p:nvPr/>
        </p:nvSpPr>
        <p:spPr>
          <a:xfrm>
            <a:off x="2492004" y="3391941"/>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Train / Validation / Test Splitting - Why does this help?</a:t>
            </a:r>
          </a:p>
        </p:txBody>
      </p:sp>
      <p:sp>
        <p:nvSpPr>
          <p:cNvPr id="1758" name="Line"/>
          <p:cNvSpPr/>
          <p:nvPr/>
        </p:nvSpPr>
        <p:spPr>
          <a:xfrm>
            <a:off x="4456315" y="7297855"/>
            <a:ext cx="7325911" cy="1766173"/>
          </a:xfrm>
          <a:custGeom>
            <a:avLst/>
            <a:gdLst/>
            <a:ahLst/>
            <a:cxnLst>
              <a:cxn ang="0">
                <a:pos x="wd2" y="hd2"/>
              </a:cxn>
              <a:cxn ang="5400000">
                <a:pos x="wd2" y="hd2"/>
              </a:cxn>
              <a:cxn ang="10800000">
                <a:pos x="wd2" y="hd2"/>
              </a:cxn>
              <a:cxn ang="16200000">
                <a:pos x="wd2" y="hd2"/>
              </a:cxn>
            </a:cxnLst>
            <a:rect l="0" t="0" r="r" b="b"/>
            <a:pathLst>
              <a:path w="21600" h="20571" fill="norm" stroke="1" extrusionOk="0">
                <a:moveTo>
                  <a:pt x="0" y="4291"/>
                </a:moveTo>
                <a:cubicBezTo>
                  <a:pt x="601" y="2749"/>
                  <a:pt x="1390" y="3028"/>
                  <a:pt x="1913" y="4965"/>
                </a:cubicBezTo>
                <a:cubicBezTo>
                  <a:pt x="2604" y="7527"/>
                  <a:pt x="2551" y="12258"/>
                  <a:pt x="3367" y="14479"/>
                </a:cubicBezTo>
                <a:cubicBezTo>
                  <a:pt x="4047" y="16330"/>
                  <a:pt x="4938" y="15385"/>
                  <a:pt x="5680" y="13769"/>
                </a:cubicBezTo>
                <a:cubicBezTo>
                  <a:pt x="6179" y="12685"/>
                  <a:pt x="6640" y="11359"/>
                  <a:pt x="6922" y="9395"/>
                </a:cubicBezTo>
                <a:cubicBezTo>
                  <a:pt x="7464" y="5624"/>
                  <a:pt x="7551" y="-249"/>
                  <a:pt x="8675" y="8"/>
                </a:cubicBezTo>
                <a:cubicBezTo>
                  <a:pt x="9879" y="283"/>
                  <a:pt x="9793" y="6995"/>
                  <a:pt x="10715" y="8946"/>
                </a:cubicBezTo>
                <a:cubicBezTo>
                  <a:pt x="11842" y="11329"/>
                  <a:pt x="12949" y="5508"/>
                  <a:pt x="14167" y="6282"/>
                </a:cubicBezTo>
                <a:cubicBezTo>
                  <a:pt x="15962" y="7424"/>
                  <a:pt x="15752" y="18705"/>
                  <a:pt x="17451" y="20374"/>
                </a:cubicBezTo>
                <a:cubicBezTo>
                  <a:pt x="18445" y="21351"/>
                  <a:pt x="19272" y="18519"/>
                  <a:pt x="19880" y="15594"/>
                </a:cubicBezTo>
                <a:cubicBezTo>
                  <a:pt x="20616" y="12049"/>
                  <a:pt x="21206" y="7960"/>
                  <a:pt x="21600" y="3240"/>
                </a:cubicBezTo>
              </a:path>
            </a:pathLst>
          </a:custGeom>
          <a:ln w="63500" cap="rnd">
            <a:solidFill>
              <a:srgbClr val="000000"/>
            </a:solidFill>
            <a:custDash>
              <a:ds d="100000" sp="200000"/>
            </a:custDash>
            <a:miter lim="400000"/>
          </a:ln>
        </p:spPr>
        <p:txBody>
          <a:bodyPr lIns="50800" tIns="50800" rIns="50800" bIns="50800" anchor="ctr"/>
          <a:lstStyle/>
          <a:p>
            <a:pPr/>
          </a:p>
        </p:txBody>
      </p:sp>
      <p:sp>
        <p:nvSpPr>
          <p:cNvPr id="1759" name="Line"/>
          <p:cNvSpPr/>
          <p:nvPr/>
        </p:nvSpPr>
        <p:spPr>
          <a:xfrm>
            <a:off x="4285080" y="7385372"/>
            <a:ext cx="7684165" cy="1583948"/>
          </a:xfrm>
          <a:custGeom>
            <a:avLst/>
            <a:gdLst/>
            <a:ahLst/>
            <a:cxnLst>
              <a:cxn ang="0">
                <a:pos x="wd2" y="hd2"/>
              </a:cxn>
              <a:cxn ang="5400000">
                <a:pos x="wd2" y="hd2"/>
              </a:cxn>
              <a:cxn ang="10800000">
                <a:pos x="wd2" y="hd2"/>
              </a:cxn>
              <a:cxn ang="16200000">
                <a:pos x="wd2" y="hd2"/>
              </a:cxn>
            </a:cxnLst>
            <a:rect l="0" t="0" r="r" b="b"/>
            <a:pathLst>
              <a:path w="21600" h="12513" fill="norm" stroke="1" extrusionOk="0">
                <a:moveTo>
                  <a:pt x="0" y="5157"/>
                </a:moveTo>
                <a:cubicBezTo>
                  <a:pt x="856" y="7910"/>
                  <a:pt x="2160" y="9214"/>
                  <a:pt x="3442" y="8599"/>
                </a:cubicBezTo>
                <a:cubicBezTo>
                  <a:pt x="5194" y="7759"/>
                  <a:pt x="6208" y="2463"/>
                  <a:pt x="7885" y="941"/>
                </a:cubicBezTo>
                <a:cubicBezTo>
                  <a:pt x="14072" y="-4676"/>
                  <a:pt x="14563" y="16924"/>
                  <a:pt x="21600" y="11687"/>
                </a:cubicBezTo>
              </a:path>
            </a:pathLst>
          </a:custGeom>
          <a:ln w="63500">
            <a:solidFill>
              <a:schemeClr val="accent3">
                <a:hueOff val="362282"/>
                <a:satOff val="31803"/>
                <a:lumOff val="-18242"/>
              </a:schemeClr>
            </a:solidFill>
            <a:miter lim="400000"/>
          </a:ln>
        </p:spPr>
        <p:txBody>
          <a:bodyPr lIns="50800" tIns="50800" rIns="50800" bIns="50800" anchor="ctr"/>
          <a:lstStyle/>
          <a:p>
            <a:pPr/>
          </a:p>
        </p:txBody>
      </p:sp>
      <p:sp>
        <p:nvSpPr>
          <p:cNvPr id="1760" name="Line"/>
          <p:cNvSpPr/>
          <p:nvPr/>
        </p:nvSpPr>
        <p:spPr>
          <a:xfrm>
            <a:off x="16050614" y="6009111"/>
            <a:ext cx="1270001" cy="1"/>
          </a:xfrm>
          <a:prstGeom prst="line">
            <a:avLst/>
          </a:prstGeom>
          <a:ln w="50800">
            <a:solidFill>
              <a:schemeClr val="accent3">
                <a:hueOff val="362282"/>
                <a:satOff val="31803"/>
                <a:lumOff val="-18242"/>
              </a:schemeClr>
            </a:solidFill>
            <a:miter lim="400000"/>
          </a:ln>
        </p:spPr>
        <p:txBody>
          <a:bodyPr lIns="50800" tIns="50800" rIns="50800" bIns="50800" anchor="ctr"/>
          <a:lstStyle/>
          <a:p>
            <a:pPr/>
          </a:p>
        </p:txBody>
      </p:sp>
      <p:sp>
        <p:nvSpPr>
          <p:cNvPr id="1761" name="Line"/>
          <p:cNvSpPr/>
          <p:nvPr/>
        </p:nvSpPr>
        <p:spPr>
          <a:xfrm>
            <a:off x="16050614" y="6778626"/>
            <a:ext cx="1270001" cy="1"/>
          </a:xfrm>
          <a:prstGeom prst="line">
            <a:avLst/>
          </a:prstGeom>
          <a:ln w="63500" cap="rnd">
            <a:solidFill>
              <a:srgbClr val="000000"/>
            </a:solidFill>
            <a:custDash>
              <a:ds d="100000" sp="200000"/>
            </a:custDash>
            <a:miter lim="400000"/>
          </a:ln>
        </p:spPr>
        <p:txBody>
          <a:bodyPr lIns="50800" tIns="50800" rIns="50800" bIns="50800" anchor="ctr"/>
          <a:lstStyle/>
          <a:p>
            <a:pPr/>
          </a:p>
        </p:txBody>
      </p:sp>
      <p:sp>
        <p:nvSpPr>
          <p:cNvPr id="1762" name="True function"/>
          <p:cNvSpPr txBox="1"/>
          <p:nvPr/>
        </p:nvSpPr>
        <p:spPr>
          <a:xfrm>
            <a:off x="18361056" y="5741217"/>
            <a:ext cx="2249704"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True function</a:t>
            </a:r>
          </a:p>
        </p:txBody>
      </p:sp>
      <p:sp>
        <p:nvSpPr>
          <p:cNvPr id="1763" name="ML function 1"/>
          <p:cNvSpPr txBox="1"/>
          <p:nvPr/>
        </p:nvSpPr>
        <p:spPr>
          <a:xfrm>
            <a:off x="18272003" y="6462637"/>
            <a:ext cx="2379714"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ML function 1</a:t>
            </a:r>
          </a:p>
        </p:txBody>
      </p:sp>
      <p:sp>
        <p:nvSpPr>
          <p:cNvPr id="1764" name="When we overfit: good training performance, bad validation performance"/>
          <p:cNvSpPr txBox="1"/>
          <p:nvPr/>
        </p:nvSpPr>
        <p:spPr>
          <a:xfrm>
            <a:off x="2001375" y="5224804"/>
            <a:ext cx="12235790" cy="537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pPr>
            <a:r>
              <a:t>When we </a:t>
            </a:r>
            <a:r>
              <a:rPr b="1"/>
              <a:t>overfit</a:t>
            </a:r>
            <a:r>
              <a:t>: </a:t>
            </a:r>
            <a:r>
              <a:rPr b="1">
                <a:solidFill>
                  <a:schemeClr val="accent3">
                    <a:hueOff val="362282"/>
                    <a:satOff val="31803"/>
                    <a:lumOff val="-18242"/>
                  </a:schemeClr>
                </a:solidFill>
              </a:rPr>
              <a:t>good</a:t>
            </a:r>
            <a:r>
              <a:t> training performance, </a:t>
            </a:r>
            <a:r>
              <a:rPr b="1">
                <a:solidFill>
                  <a:schemeClr val="accent5">
                    <a:hueOff val="-82419"/>
                    <a:satOff val="-9513"/>
                    <a:lumOff val="-16343"/>
                  </a:schemeClr>
                </a:solidFill>
              </a:rPr>
              <a:t>bad</a:t>
            </a:r>
            <a:r>
              <a:rPr>
                <a:solidFill>
                  <a:schemeClr val="accent5">
                    <a:hueOff val="-82419"/>
                    <a:satOff val="-9513"/>
                    <a:lumOff val="-16343"/>
                  </a:schemeClr>
                </a:solidFill>
              </a:rPr>
              <a:t> </a:t>
            </a:r>
            <a:r>
              <a:rPr>
                <a:solidFill>
                  <a:srgbClr val="000000"/>
                </a:solidFill>
              </a:rPr>
              <a:t>validation performance</a:t>
            </a:r>
          </a:p>
        </p:txBody>
      </p:sp>
      <p:sp>
        <p:nvSpPr>
          <p:cNvPr id="1765" name="Rectangle"/>
          <p:cNvSpPr/>
          <p:nvPr/>
        </p:nvSpPr>
        <p:spPr>
          <a:xfrm>
            <a:off x="2784130" y="10001674"/>
            <a:ext cx="9371511"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66" name="Rectangle"/>
          <p:cNvSpPr/>
          <p:nvPr/>
        </p:nvSpPr>
        <p:spPr>
          <a:xfrm>
            <a:off x="12282829" y="10001674"/>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67" name="Training Data (60%)"/>
          <p:cNvSpPr txBox="1"/>
          <p:nvPr/>
        </p:nvSpPr>
        <p:spPr>
          <a:xfrm>
            <a:off x="5799397" y="10199126"/>
            <a:ext cx="3340977"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Training Data (60%)</a:t>
            </a:r>
          </a:p>
        </p:txBody>
      </p:sp>
      <p:sp>
        <p:nvSpPr>
          <p:cNvPr id="1768" name="Validation Data (20%)"/>
          <p:cNvSpPr txBox="1"/>
          <p:nvPr/>
        </p:nvSpPr>
        <p:spPr>
          <a:xfrm>
            <a:off x="12361571" y="10199126"/>
            <a:ext cx="3654769"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Validation Data (20%)</a:t>
            </a:r>
          </a:p>
        </p:txBody>
      </p:sp>
      <p:sp>
        <p:nvSpPr>
          <p:cNvPr id="1769" name="Rectangle"/>
          <p:cNvSpPr/>
          <p:nvPr/>
        </p:nvSpPr>
        <p:spPr>
          <a:xfrm>
            <a:off x="16222271" y="10001674"/>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70" name="Test Data (20%)"/>
          <p:cNvSpPr txBox="1"/>
          <p:nvPr/>
        </p:nvSpPr>
        <p:spPr>
          <a:xfrm>
            <a:off x="16764888" y="10199126"/>
            <a:ext cx="2727022"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Data (20%)</a:t>
            </a:r>
          </a:p>
        </p:txBody>
      </p:sp>
      <p:sp>
        <p:nvSpPr>
          <p:cNvPr id="1771" name="We can now use the validation data to select between different models."/>
          <p:cNvSpPr txBox="1"/>
          <p:nvPr/>
        </p:nvSpPr>
        <p:spPr>
          <a:xfrm>
            <a:off x="3481724" y="12312602"/>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We can now use the validation data to select between different models.</a:t>
            </a:r>
          </a:p>
        </p:txBody>
      </p:sp>
      <p:sp>
        <p:nvSpPr>
          <p:cNvPr id="1772" name="Line"/>
          <p:cNvSpPr/>
          <p:nvPr/>
        </p:nvSpPr>
        <p:spPr>
          <a:xfrm>
            <a:off x="16050614" y="7500046"/>
            <a:ext cx="1270001" cy="1"/>
          </a:xfrm>
          <a:prstGeom prst="line">
            <a:avLst/>
          </a:prstGeom>
          <a:ln w="25400">
            <a:solidFill>
              <a:srgbClr val="07AED5"/>
            </a:solidFill>
            <a:miter lim="400000"/>
          </a:ln>
        </p:spPr>
        <p:txBody>
          <a:bodyPr lIns="50800" tIns="50800" rIns="50800" bIns="50800" anchor="ctr"/>
          <a:lstStyle/>
          <a:p>
            <a:pPr/>
          </a:p>
        </p:txBody>
      </p:sp>
      <p:sp>
        <p:nvSpPr>
          <p:cNvPr id="1773" name="ML function 2"/>
          <p:cNvSpPr txBox="1"/>
          <p:nvPr/>
        </p:nvSpPr>
        <p:spPr>
          <a:xfrm>
            <a:off x="18272003" y="7184058"/>
            <a:ext cx="2379714"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ML function 2</a:t>
            </a:r>
          </a:p>
        </p:txBody>
      </p:sp>
      <p:sp>
        <p:nvSpPr>
          <p:cNvPr id="1774" name="Line"/>
          <p:cNvSpPr/>
          <p:nvPr/>
        </p:nvSpPr>
        <p:spPr>
          <a:xfrm>
            <a:off x="16050614" y="8164913"/>
            <a:ext cx="1270001" cy="1"/>
          </a:xfrm>
          <a:prstGeom prst="line">
            <a:avLst/>
          </a:prstGeom>
          <a:ln w="38100" cap="rnd">
            <a:solidFill>
              <a:srgbClr val="000000"/>
            </a:solidFill>
            <a:custDash>
              <a:ds d="100000" sp="200000"/>
            </a:custDash>
            <a:miter lim="400000"/>
          </a:ln>
        </p:spPr>
        <p:txBody>
          <a:bodyPr lIns="50800" tIns="50800" rIns="50800" bIns="50800" anchor="ctr"/>
          <a:lstStyle/>
          <a:p>
            <a:pPr/>
          </a:p>
        </p:txBody>
      </p:sp>
      <p:sp>
        <p:nvSpPr>
          <p:cNvPr id="1775" name="ML function 3"/>
          <p:cNvSpPr txBox="1"/>
          <p:nvPr/>
        </p:nvSpPr>
        <p:spPr>
          <a:xfrm>
            <a:off x="18272003" y="7848924"/>
            <a:ext cx="2379714"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ML function 3</a:t>
            </a:r>
          </a:p>
        </p:txBody>
      </p:sp>
      <p:sp>
        <p:nvSpPr>
          <p:cNvPr id="1776" name="Line"/>
          <p:cNvSpPr/>
          <p:nvPr/>
        </p:nvSpPr>
        <p:spPr>
          <a:xfrm>
            <a:off x="4258085" y="7464691"/>
            <a:ext cx="7698017" cy="1573086"/>
          </a:xfrm>
          <a:custGeom>
            <a:avLst/>
            <a:gdLst/>
            <a:ahLst/>
            <a:cxnLst>
              <a:cxn ang="0">
                <a:pos x="wd2" y="hd2"/>
              </a:cxn>
              <a:cxn ang="5400000">
                <a:pos x="wd2" y="hd2"/>
              </a:cxn>
              <a:cxn ang="10800000">
                <a:pos x="wd2" y="hd2"/>
              </a:cxn>
              <a:cxn ang="16200000">
                <a:pos x="wd2" y="hd2"/>
              </a:cxn>
            </a:cxnLst>
            <a:rect l="0" t="0" r="r" b="b"/>
            <a:pathLst>
              <a:path w="21600" h="20796" fill="norm" stroke="1" extrusionOk="0">
                <a:moveTo>
                  <a:pt x="0" y="4294"/>
                </a:moveTo>
                <a:cubicBezTo>
                  <a:pt x="561" y="7332"/>
                  <a:pt x="1253" y="9770"/>
                  <a:pt x="2030" y="11445"/>
                </a:cubicBezTo>
                <a:cubicBezTo>
                  <a:pt x="2572" y="12613"/>
                  <a:pt x="3155" y="13402"/>
                  <a:pt x="3757" y="13358"/>
                </a:cubicBezTo>
                <a:cubicBezTo>
                  <a:pt x="4554" y="13299"/>
                  <a:pt x="5303" y="11780"/>
                  <a:pt x="5987" y="9852"/>
                </a:cubicBezTo>
                <a:cubicBezTo>
                  <a:pt x="6383" y="8734"/>
                  <a:pt x="6758" y="7487"/>
                  <a:pt x="7110" y="6069"/>
                </a:cubicBezTo>
                <a:cubicBezTo>
                  <a:pt x="7797" y="3295"/>
                  <a:pt x="8467" y="-166"/>
                  <a:pt x="9373" y="6"/>
                </a:cubicBezTo>
                <a:cubicBezTo>
                  <a:pt x="10082" y="141"/>
                  <a:pt x="10634" y="2556"/>
                  <a:pt x="11261" y="4033"/>
                </a:cubicBezTo>
                <a:cubicBezTo>
                  <a:pt x="12020" y="5821"/>
                  <a:pt x="12902" y="6176"/>
                  <a:pt x="13692" y="7782"/>
                </a:cubicBezTo>
                <a:cubicBezTo>
                  <a:pt x="14494" y="9414"/>
                  <a:pt x="15119" y="12115"/>
                  <a:pt x="15739" y="14975"/>
                </a:cubicBezTo>
                <a:cubicBezTo>
                  <a:pt x="16171" y="16968"/>
                  <a:pt x="16599" y="19031"/>
                  <a:pt x="17160" y="20049"/>
                </a:cubicBezTo>
                <a:cubicBezTo>
                  <a:pt x="17923" y="21434"/>
                  <a:pt x="18742" y="20721"/>
                  <a:pt x="19472" y="19311"/>
                </a:cubicBezTo>
                <a:cubicBezTo>
                  <a:pt x="20289" y="17730"/>
                  <a:pt x="21017" y="15274"/>
                  <a:pt x="21600" y="12136"/>
                </a:cubicBezTo>
              </a:path>
            </a:pathLst>
          </a:custGeom>
          <a:ln w="25400">
            <a:solidFill>
              <a:srgbClr val="07AED5"/>
            </a:solidFill>
            <a:miter lim="400000"/>
          </a:ln>
        </p:spPr>
        <p:txBody>
          <a:bodyPr lIns="50800" tIns="50800" rIns="50800" bIns="50800" anchor="ctr"/>
          <a:lstStyle/>
          <a:p>
            <a:pPr/>
          </a:p>
        </p:txBody>
      </p:sp>
      <p:sp>
        <p:nvSpPr>
          <p:cNvPr id="1777" name="Line"/>
          <p:cNvSpPr/>
          <p:nvPr/>
        </p:nvSpPr>
        <p:spPr>
          <a:xfrm flipV="1">
            <a:off x="4075578" y="7898831"/>
            <a:ext cx="8087385" cy="516622"/>
          </a:xfrm>
          <a:prstGeom prst="line">
            <a:avLst/>
          </a:prstGeom>
          <a:ln w="38100" cap="rnd">
            <a:solidFill>
              <a:srgbClr val="000000"/>
            </a:solidFill>
            <a:custDash>
              <a:ds d="100000" sp="200000"/>
            </a:custDash>
            <a:miter lim="400000"/>
          </a:ln>
        </p:spPr>
        <p:txBody>
          <a:bodyPr lIns="50800" tIns="50800" rIns="50800" bIns="50800" anchor="ctr"/>
          <a:lstStyle/>
          <a:p>
            <a:pPr/>
          </a:p>
        </p:txBody>
      </p:sp>
      <p:sp>
        <p:nvSpPr>
          <p:cNvPr id="1778" name="When we underfit: OK/poor training performance, OK/poor validation performance"/>
          <p:cNvSpPr txBox="1"/>
          <p:nvPr/>
        </p:nvSpPr>
        <p:spPr>
          <a:xfrm>
            <a:off x="1438338" y="5828456"/>
            <a:ext cx="13934390" cy="537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pPr>
            <a:r>
              <a:t>When we </a:t>
            </a:r>
            <a:r>
              <a:rPr b="1"/>
              <a:t>underfit</a:t>
            </a:r>
            <a:r>
              <a:t>: </a:t>
            </a:r>
            <a:r>
              <a:rPr b="1">
                <a:solidFill>
                  <a:schemeClr val="accent4">
                    <a:hueOff val="-476017"/>
                    <a:lumOff val="-10042"/>
                  </a:schemeClr>
                </a:solidFill>
              </a:rPr>
              <a:t>OK/poor</a:t>
            </a:r>
            <a:r>
              <a:t> training performance, </a:t>
            </a:r>
            <a:r>
              <a:rPr b="1">
                <a:solidFill>
                  <a:schemeClr val="accent4">
                    <a:hueOff val="-476017"/>
                    <a:lumOff val="-10042"/>
                  </a:schemeClr>
                </a:solidFill>
              </a:rPr>
              <a:t>OK/poor</a:t>
            </a:r>
            <a:r>
              <a:rPr>
                <a:solidFill>
                  <a:schemeClr val="accent5">
                    <a:hueOff val="-82419"/>
                    <a:satOff val="-9513"/>
                    <a:lumOff val="-16343"/>
                  </a:schemeClr>
                </a:solidFill>
              </a:rPr>
              <a:t> </a:t>
            </a:r>
            <a:r>
              <a:rPr>
                <a:solidFill>
                  <a:srgbClr val="000000"/>
                </a:solidFill>
              </a:rPr>
              <a:t>validation performance</a:t>
            </a:r>
          </a:p>
        </p:txBody>
      </p:sp>
      <p:pic>
        <p:nvPicPr>
          <p:cNvPr id="1779"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1"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782" name="Train / Validation / Test Splitting - Why does this help?"/>
          <p:cNvSpPr txBox="1"/>
          <p:nvPr/>
        </p:nvSpPr>
        <p:spPr>
          <a:xfrm>
            <a:off x="2492004" y="3391941"/>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Train / Validation / Test Splitting - Why does this help?</a:t>
            </a:r>
          </a:p>
        </p:txBody>
      </p:sp>
      <p:sp>
        <p:nvSpPr>
          <p:cNvPr id="1783" name="Line"/>
          <p:cNvSpPr/>
          <p:nvPr/>
        </p:nvSpPr>
        <p:spPr>
          <a:xfrm>
            <a:off x="4456315" y="7297855"/>
            <a:ext cx="7325911" cy="1766173"/>
          </a:xfrm>
          <a:custGeom>
            <a:avLst/>
            <a:gdLst/>
            <a:ahLst/>
            <a:cxnLst>
              <a:cxn ang="0">
                <a:pos x="wd2" y="hd2"/>
              </a:cxn>
              <a:cxn ang="5400000">
                <a:pos x="wd2" y="hd2"/>
              </a:cxn>
              <a:cxn ang="10800000">
                <a:pos x="wd2" y="hd2"/>
              </a:cxn>
              <a:cxn ang="16200000">
                <a:pos x="wd2" y="hd2"/>
              </a:cxn>
            </a:cxnLst>
            <a:rect l="0" t="0" r="r" b="b"/>
            <a:pathLst>
              <a:path w="21600" h="20571" fill="norm" stroke="1" extrusionOk="0">
                <a:moveTo>
                  <a:pt x="0" y="4291"/>
                </a:moveTo>
                <a:cubicBezTo>
                  <a:pt x="601" y="2749"/>
                  <a:pt x="1390" y="3028"/>
                  <a:pt x="1913" y="4965"/>
                </a:cubicBezTo>
                <a:cubicBezTo>
                  <a:pt x="2604" y="7527"/>
                  <a:pt x="2551" y="12258"/>
                  <a:pt x="3367" y="14479"/>
                </a:cubicBezTo>
                <a:cubicBezTo>
                  <a:pt x="4047" y="16330"/>
                  <a:pt x="4938" y="15385"/>
                  <a:pt x="5680" y="13769"/>
                </a:cubicBezTo>
                <a:cubicBezTo>
                  <a:pt x="6179" y="12685"/>
                  <a:pt x="6640" y="11359"/>
                  <a:pt x="6922" y="9395"/>
                </a:cubicBezTo>
                <a:cubicBezTo>
                  <a:pt x="7464" y="5624"/>
                  <a:pt x="7551" y="-249"/>
                  <a:pt x="8675" y="8"/>
                </a:cubicBezTo>
                <a:cubicBezTo>
                  <a:pt x="9879" y="283"/>
                  <a:pt x="9793" y="6995"/>
                  <a:pt x="10715" y="8946"/>
                </a:cubicBezTo>
                <a:cubicBezTo>
                  <a:pt x="11842" y="11329"/>
                  <a:pt x="12949" y="5508"/>
                  <a:pt x="14167" y="6282"/>
                </a:cubicBezTo>
                <a:cubicBezTo>
                  <a:pt x="15962" y="7424"/>
                  <a:pt x="15752" y="18705"/>
                  <a:pt x="17451" y="20374"/>
                </a:cubicBezTo>
                <a:cubicBezTo>
                  <a:pt x="18445" y="21351"/>
                  <a:pt x="19272" y="18519"/>
                  <a:pt x="19880" y="15594"/>
                </a:cubicBezTo>
                <a:cubicBezTo>
                  <a:pt x="20616" y="12049"/>
                  <a:pt x="21206" y="7960"/>
                  <a:pt x="21600" y="3240"/>
                </a:cubicBezTo>
              </a:path>
            </a:pathLst>
          </a:custGeom>
          <a:ln w="63500" cap="rnd">
            <a:solidFill>
              <a:srgbClr val="000000"/>
            </a:solidFill>
            <a:custDash>
              <a:ds d="100000" sp="200000"/>
            </a:custDash>
            <a:miter lim="400000"/>
          </a:ln>
        </p:spPr>
        <p:txBody>
          <a:bodyPr lIns="50800" tIns="50800" rIns="50800" bIns="50800" anchor="ctr"/>
          <a:lstStyle/>
          <a:p>
            <a:pPr/>
          </a:p>
        </p:txBody>
      </p:sp>
      <p:sp>
        <p:nvSpPr>
          <p:cNvPr id="1784" name="Line"/>
          <p:cNvSpPr/>
          <p:nvPr/>
        </p:nvSpPr>
        <p:spPr>
          <a:xfrm>
            <a:off x="4285080" y="7385372"/>
            <a:ext cx="7684165" cy="1583948"/>
          </a:xfrm>
          <a:custGeom>
            <a:avLst/>
            <a:gdLst/>
            <a:ahLst/>
            <a:cxnLst>
              <a:cxn ang="0">
                <a:pos x="wd2" y="hd2"/>
              </a:cxn>
              <a:cxn ang="5400000">
                <a:pos x="wd2" y="hd2"/>
              </a:cxn>
              <a:cxn ang="10800000">
                <a:pos x="wd2" y="hd2"/>
              </a:cxn>
              <a:cxn ang="16200000">
                <a:pos x="wd2" y="hd2"/>
              </a:cxn>
            </a:cxnLst>
            <a:rect l="0" t="0" r="r" b="b"/>
            <a:pathLst>
              <a:path w="21600" h="12513" fill="norm" stroke="1" extrusionOk="0">
                <a:moveTo>
                  <a:pt x="0" y="5157"/>
                </a:moveTo>
                <a:cubicBezTo>
                  <a:pt x="856" y="7910"/>
                  <a:pt x="2160" y="9214"/>
                  <a:pt x="3442" y="8599"/>
                </a:cubicBezTo>
                <a:cubicBezTo>
                  <a:pt x="5194" y="7759"/>
                  <a:pt x="6208" y="2463"/>
                  <a:pt x="7885" y="941"/>
                </a:cubicBezTo>
                <a:cubicBezTo>
                  <a:pt x="14072" y="-4676"/>
                  <a:pt x="14563" y="16924"/>
                  <a:pt x="21600" y="11687"/>
                </a:cubicBezTo>
              </a:path>
            </a:pathLst>
          </a:custGeom>
          <a:ln w="63500">
            <a:solidFill>
              <a:schemeClr val="accent3">
                <a:hueOff val="362282"/>
                <a:satOff val="31803"/>
                <a:lumOff val="-18242"/>
              </a:schemeClr>
            </a:solidFill>
            <a:miter lim="400000"/>
          </a:ln>
        </p:spPr>
        <p:txBody>
          <a:bodyPr lIns="50800" tIns="50800" rIns="50800" bIns="50800" anchor="ctr"/>
          <a:lstStyle/>
          <a:p>
            <a:pPr/>
          </a:p>
        </p:txBody>
      </p:sp>
      <p:sp>
        <p:nvSpPr>
          <p:cNvPr id="1785" name="Line"/>
          <p:cNvSpPr/>
          <p:nvPr/>
        </p:nvSpPr>
        <p:spPr>
          <a:xfrm>
            <a:off x="16050614" y="6009111"/>
            <a:ext cx="1270001" cy="1"/>
          </a:xfrm>
          <a:prstGeom prst="line">
            <a:avLst/>
          </a:prstGeom>
          <a:ln w="50800">
            <a:solidFill>
              <a:schemeClr val="accent3">
                <a:hueOff val="362282"/>
                <a:satOff val="31803"/>
                <a:lumOff val="-18242"/>
              </a:schemeClr>
            </a:solidFill>
            <a:miter lim="400000"/>
          </a:ln>
        </p:spPr>
        <p:txBody>
          <a:bodyPr lIns="50800" tIns="50800" rIns="50800" bIns="50800" anchor="ctr"/>
          <a:lstStyle/>
          <a:p>
            <a:pPr/>
          </a:p>
        </p:txBody>
      </p:sp>
      <p:sp>
        <p:nvSpPr>
          <p:cNvPr id="1786" name="Line"/>
          <p:cNvSpPr/>
          <p:nvPr/>
        </p:nvSpPr>
        <p:spPr>
          <a:xfrm>
            <a:off x="16050614" y="6778626"/>
            <a:ext cx="1270001" cy="1"/>
          </a:xfrm>
          <a:prstGeom prst="line">
            <a:avLst/>
          </a:prstGeom>
          <a:ln w="63500" cap="rnd">
            <a:solidFill>
              <a:srgbClr val="000000"/>
            </a:solidFill>
            <a:custDash>
              <a:ds d="100000" sp="200000"/>
            </a:custDash>
            <a:miter lim="400000"/>
          </a:ln>
        </p:spPr>
        <p:txBody>
          <a:bodyPr lIns="50800" tIns="50800" rIns="50800" bIns="50800" anchor="ctr"/>
          <a:lstStyle/>
          <a:p>
            <a:pPr/>
          </a:p>
        </p:txBody>
      </p:sp>
      <p:sp>
        <p:nvSpPr>
          <p:cNvPr id="1787" name="True function"/>
          <p:cNvSpPr txBox="1"/>
          <p:nvPr/>
        </p:nvSpPr>
        <p:spPr>
          <a:xfrm>
            <a:off x="18361056" y="5741217"/>
            <a:ext cx="2249704"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True function</a:t>
            </a:r>
          </a:p>
        </p:txBody>
      </p:sp>
      <p:sp>
        <p:nvSpPr>
          <p:cNvPr id="1788" name="ML function 1"/>
          <p:cNvSpPr txBox="1"/>
          <p:nvPr/>
        </p:nvSpPr>
        <p:spPr>
          <a:xfrm>
            <a:off x="18272003" y="6462637"/>
            <a:ext cx="2379714"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ML function 1</a:t>
            </a:r>
          </a:p>
        </p:txBody>
      </p:sp>
      <p:sp>
        <p:nvSpPr>
          <p:cNvPr id="1789" name="But we can now have multiple models:"/>
          <p:cNvSpPr txBox="1"/>
          <p:nvPr/>
        </p:nvSpPr>
        <p:spPr>
          <a:xfrm>
            <a:off x="4886637" y="4555439"/>
            <a:ext cx="6465266"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But we can now have multiple models:</a:t>
            </a:r>
          </a:p>
        </p:txBody>
      </p:sp>
      <p:sp>
        <p:nvSpPr>
          <p:cNvPr id="1790" name="Line"/>
          <p:cNvSpPr/>
          <p:nvPr/>
        </p:nvSpPr>
        <p:spPr>
          <a:xfrm>
            <a:off x="16050614" y="7500046"/>
            <a:ext cx="1270001" cy="1"/>
          </a:xfrm>
          <a:prstGeom prst="line">
            <a:avLst/>
          </a:prstGeom>
          <a:ln w="25400">
            <a:solidFill>
              <a:srgbClr val="07AED5"/>
            </a:solidFill>
            <a:miter lim="400000"/>
          </a:ln>
        </p:spPr>
        <p:txBody>
          <a:bodyPr lIns="50800" tIns="50800" rIns="50800" bIns="50800" anchor="ctr"/>
          <a:lstStyle/>
          <a:p>
            <a:pPr/>
          </a:p>
        </p:txBody>
      </p:sp>
      <p:sp>
        <p:nvSpPr>
          <p:cNvPr id="1791" name="ML function 2"/>
          <p:cNvSpPr txBox="1"/>
          <p:nvPr/>
        </p:nvSpPr>
        <p:spPr>
          <a:xfrm>
            <a:off x="18272003" y="7184058"/>
            <a:ext cx="2379714"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ML function 2</a:t>
            </a:r>
          </a:p>
        </p:txBody>
      </p:sp>
      <p:sp>
        <p:nvSpPr>
          <p:cNvPr id="1792" name="Line"/>
          <p:cNvSpPr/>
          <p:nvPr/>
        </p:nvSpPr>
        <p:spPr>
          <a:xfrm>
            <a:off x="16050614" y="8164913"/>
            <a:ext cx="1270001" cy="1"/>
          </a:xfrm>
          <a:prstGeom prst="line">
            <a:avLst/>
          </a:prstGeom>
          <a:ln w="38100" cap="rnd">
            <a:solidFill>
              <a:srgbClr val="000000"/>
            </a:solidFill>
            <a:custDash>
              <a:ds d="100000" sp="200000"/>
            </a:custDash>
            <a:miter lim="400000"/>
          </a:ln>
        </p:spPr>
        <p:txBody>
          <a:bodyPr lIns="50800" tIns="50800" rIns="50800" bIns="50800" anchor="ctr"/>
          <a:lstStyle/>
          <a:p>
            <a:pPr/>
          </a:p>
        </p:txBody>
      </p:sp>
      <p:sp>
        <p:nvSpPr>
          <p:cNvPr id="1793" name="ML function 3"/>
          <p:cNvSpPr txBox="1"/>
          <p:nvPr/>
        </p:nvSpPr>
        <p:spPr>
          <a:xfrm>
            <a:off x="18272003" y="7848924"/>
            <a:ext cx="2379714"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ML function 3</a:t>
            </a:r>
          </a:p>
        </p:txBody>
      </p:sp>
      <p:sp>
        <p:nvSpPr>
          <p:cNvPr id="1794" name="Line"/>
          <p:cNvSpPr/>
          <p:nvPr/>
        </p:nvSpPr>
        <p:spPr>
          <a:xfrm>
            <a:off x="4258085" y="7464691"/>
            <a:ext cx="7698017" cy="1573086"/>
          </a:xfrm>
          <a:custGeom>
            <a:avLst/>
            <a:gdLst/>
            <a:ahLst/>
            <a:cxnLst>
              <a:cxn ang="0">
                <a:pos x="wd2" y="hd2"/>
              </a:cxn>
              <a:cxn ang="5400000">
                <a:pos x="wd2" y="hd2"/>
              </a:cxn>
              <a:cxn ang="10800000">
                <a:pos x="wd2" y="hd2"/>
              </a:cxn>
              <a:cxn ang="16200000">
                <a:pos x="wd2" y="hd2"/>
              </a:cxn>
            </a:cxnLst>
            <a:rect l="0" t="0" r="r" b="b"/>
            <a:pathLst>
              <a:path w="21600" h="20796" fill="norm" stroke="1" extrusionOk="0">
                <a:moveTo>
                  <a:pt x="0" y="4294"/>
                </a:moveTo>
                <a:cubicBezTo>
                  <a:pt x="561" y="7332"/>
                  <a:pt x="1253" y="9770"/>
                  <a:pt x="2030" y="11445"/>
                </a:cubicBezTo>
                <a:cubicBezTo>
                  <a:pt x="2572" y="12613"/>
                  <a:pt x="3155" y="13402"/>
                  <a:pt x="3757" y="13358"/>
                </a:cubicBezTo>
                <a:cubicBezTo>
                  <a:pt x="4554" y="13299"/>
                  <a:pt x="5303" y="11780"/>
                  <a:pt x="5987" y="9852"/>
                </a:cubicBezTo>
                <a:cubicBezTo>
                  <a:pt x="6383" y="8734"/>
                  <a:pt x="6758" y="7487"/>
                  <a:pt x="7110" y="6069"/>
                </a:cubicBezTo>
                <a:cubicBezTo>
                  <a:pt x="7797" y="3295"/>
                  <a:pt x="8467" y="-166"/>
                  <a:pt x="9373" y="6"/>
                </a:cubicBezTo>
                <a:cubicBezTo>
                  <a:pt x="10082" y="141"/>
                  <a:pt x="10634" y="2556"/>
                  <a:pt x="11261" y="4033"/>
                </a:cubicBezTo>
                <a:cubicBezTo>
                  <a:pt x="12020" y="5821"/>
                  <a:pt x="12902" y="6176"/>
                  <a:pt x="13692" y="7782"/>
                </a:cubicBezTo>
                <a:cubicBezTo>
                  <a:pt x="14494" y="9414"/>
                  <a:pt x="15119" y="12115"/>
                  <a:pt x="15739" y="14975"/>
                </a:cubicBezTo>
                <a:cubicBezTo>
                  <a:pt x="16171" y="16968"/>
                  <a:pt x="16599" y="19031"/>
                  <a:pt x="17160" y="20049"/>
                </a:cubicBezTo>
                <a:cubicBezTo>
                  <a:pt x="17923" y="21434"/>
                  <a:pt x="18742" y="20721"/>
                  <a:pt x="19472" y="19311"/>
                </a:cubicBezTo>
                <a:cubicBezTo>
                  <a:pt x="20289" y="17730"/>
                  <a:pt x="21017" y="15274"/>
                  <a:pt x="21600" y="12136"/>
                </a:cubicBezTo>
              </a:path>
            </a:pathLst>
          </a:custGeom>
          <a:ln w="25400">
            <a:solidFill>
              <a:srgbClr val="07AED5"/>
            </a:solidFill>
            <a:miter lim="400000"/>
          </a:ln>
        </p:spPr>
        <p:txBody>
          <a:bodyPr lIns="50800" tIns="50800" rIns="50800" bIns="50800" anchor="ctr"/>
          <a:lstStyle/>
          <a:p>
            <a:pPr/>
          </a:p>
        </p:txBody>
      </p:sp>
      <p:sp>
        <p:nvSpPr>
          <p:cNvPr id="1795" name="Line"/>
          <p:cNvSpPr/>
          <p:nvPr/>
        </p:nvSpPr>
        <p:spPr>
          <a:xfrm flipV="1">
            <a:off x="4075578" y="7898831"/>
            <a:ext cx="8087385" cy="516622"/>
          </a:xfrm>
          <a:prstGeom prst="line">
            <a:avLst/>
          </a:prstGeom>
          <a:ln w="38100" cap="rnd">
            <a:solidFill>
              <a:srgbClr val="000000"/>
            </a:solidFill>
            <a:custDash>
              <a:ds d="100000" sp="200000"/>
            </a:custDash>
            <a:miter lim="400000"/>
          </a:ln>
        </p:spPr>
        <p:txBody>
          <a:bodyPr lIns="50800" tIns="50800" rIns="50800" bIns="50800" anchor="ctr"/>
          <a:lstStyle/>
          <a:p>
            <a:pPr/>
          </a:p>
        </p:txBody>
      </p:sp>
      <p:graphicFrame>
        <p:nvGraphicFramePr>
          <p:cNvPr id="1796" name="Table"/>
          <p:cNvGraphicFramePr/>
          <p:nvPr/>
        </p:nvGraphicFramePr>
        <p:xfrm>
          <a:off x="3928243" y="10224134"/>
          <a:ext cx="8851011" cy="2403399"/>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946103"/>
                <a:gridCol w="2946103"/>
                <a:gridCol w="2946103"/>
              </a:tblGrid>
              <a:tr h="597674">
                <a:tc>
                  <a:txBody>
                    <a:bodyPr/>
                    <a:lstStyle/>
                    <a:p>
                      <a:pPr defTabSz="914400">
                        <a:tabLst>
                          <a:tab pos="1663700" algn="l"/>
                        </a:tabLst>
                        <a:defRPr b="0"/>
                      </a:pPr>
                      <a:r>
                        <a:rPr b="1" sz="2400"/>
                        <a:t>Algo.</a:t>
                      </a:r>
                    </a:p>
                  </a:txBody>
                  <a:tcPr marL="50800" marR="50800" marT="50800" marB="50800" anchor="ctr" anchorCtr="0" horzOverflow="overflow"/>
                </a:tc>
                <a:tc>
                  <a:txBody>
                    <a:bodyPr/>
                    <a:lstStyle/>
                    <a:p>
                      <a:pPr defTabSz="914400">
                        <a:tabLst>
                          <a:tab pos="1663700" algn="l"/>
                        </a:tabLst>
                        <a:defRPr b="0"/>
                      </a:pPr>
                      <a:r>
                        <a:rPr b="1" sz="2400"/>
                        <a:t>Train MSE</a:t>
                      </a:r>
                    </a:p>
                  </a:txBody>
                  <a:tcPr marL="50800" marR="50800" marT="50800" marB="50800" anchor="ctr" anchorCtr="0" horzOverflow="overflow"/>
                </a:tc>
                <a:tc>
                  <a:txBody>
                    <a:bodyPr/>
                    <a:lstStyle/>
                    <a:p>
                      <a:pPr defTabSz="914400">
                        <a:tabLst>
                          <a:tab pos="1663700" algn="l"/>
                        </a:tabLst>
                        <a:defRPr b="0"/>
                      </a:pPr>
                      <a:r>
                        <a:rPr b="1" sz="2400"/>
                        <a:t>Validation MSE</a:t>
                      </a:r>
                    </a:p>
                  </a:txBody>
                  <a:tcPr marL="50800" marR="50800" marT="50800" marB="50800" anchor="ctr" anchorCtr="0" horzOverflow="overflow"/>
                </a:tc>
              </a:tr>
              <a:tr h="597674">
                <a:tc>
                  <a:txBody>
                    <a:bodyPr/>
                    <a:lstStyle/>
                    <a:p>
                      <a:pPr defTabSz="914400"/>
                      <a:r>
                        <a:rPr sz="2400"/>
                        <a:t>ML 1</a:t>
                      </a:r>
                    </a:p>
                  </a:txBody>
                  <a:tcPr marL="50800" marR="50800" marT="50800" marB="50800" anchor="ctr" anchorCtr="0" horzOverflow="overflow"/>
                </a:tc>
                <a:tc>
                  <a:txBody>
                    <a:bodyPr/>
                    <a:lstStyle/>
                    <a:p>
                      <a:pPr defTabSz="914400"/>
                      <a:r>
                        <a:rPr sz="2400"/>
                        <a:t>0.5</a:t>
                      </a:r>
                    </a:p>
                  </a:txBody>
                  <a:tcPr marL="50800" marR="50800" marT="50800" marB="50800" anchor="ctr" anchorCtr="0" horzOverflow="overflow"/>
                </a:tc>
                <a:tc>
                  <a:txBody>
                    <a:bodyPr/>
                    <a:lstStyle/>
                    <a:p>
                      <a:pPr defTabSz="914400"/>
                      <a:r>
                        <a:rPr sz="2400"/>
                        <a:t>1.2</a:t>
                      </a:r>
                    </a:p>
                  </a:txBody>
                  <a:tcPr marL="50800" marR="50800" marT="50800" marB="50800" anchor="ctr" anchorCtr="0" horzOverflow="overflow"/>
                </a:tc>
              </a:tr>
              <a:tr h="597674">
                <a:tc>
                  <a:txBody>
                    <a:bodyPr/>
                    <a:lstStyle/>
                    <a:p>
                      <a:pPr defTabSz="914400"/>
                      <a:r>
                        <a:rPr sz="2400"/>
                        <a:t>ML 2</a:t>
                      </a:r>
                    </a:p>
                  </a:txBody>
                  <a:tcPr marL="50800" marR="50800" marT="50800" marB="50800" anchor="ctr" anchorCtr="0" horzOverflow="overflow"/>
                </a:tc>
                <a:tc>
                  <a:txBody>
                    <a:bodyPr/>
                    <a:lstStyle/>
                    <a:p>
                      <a:pPr defTabSz="914400"/>
                      <a:r>
                        <a:rPr sz="2400"/>
                        <a:t>0.6</a:t>
                      </a:r>
                    </a:p>
                  </a:txBody>
                  <a:tcPr marL="50800" marR="50800" marT="50800" marB="50800" anchor="ctr" anchorCtr="0" horzOverflow="overflow"/>
                </a:tc>
                <a:tc>
                  <a:txBody>
                    <a:bodyPr/>
                    <a:lstStyle/>
                    <a:p>
                      <a:pPr defTabSz="914400"/>
                      <a:r>
                        <a:rPr sz="2400"/>
                        <a:t>0.65</a:t>
                      </a:r>
                    </a:p>
                  </a:txBody>
                  <a:tcPr marL="50800" marR="50800" marT="50800" marB="50800" anchor="ctr" anchorCtr="0" horzOverflow="overflow"/>
                </a:tc>
              </a:tr>
              <a:tr h="597674">
                <a:tc>
                  <a:txBody>
                    <a:bodyPr/>
                    <a:lstStyle/>
                    <a:p>
                      <a:pPr defTabSz="914400"/>
                      <a:r>
                        <a:rPr sz="2400"/>
                        <a:t>ML 3</a:t>
                      </a:r>
                    </a:p>
                  </a:txBody>
                  <a:tcPr marL="50800" marR="50800" marT="50800" marB="50800" anchor="ctr" anchorCtr="0" horzOverflow="overflow"/>
                </a:tc>
                <a:tc>
                  <a:txBody>
                    <a:bodyPr/>
                    <a:lstStyle/>
                    <a:p>
                      <a:pPr defTabSz="914400"/>
                      <a:r>
                        <a:rPr sz="2400"/>
                        <a:t>0.9</a:t>
                      </a:r>
                    </a:p>
                  </a:txBody>
                  <a:tcPr marL="50800" marR="50800" marT="50800" marB="50800" anchor="ctr" anchorCtr="0" horzOverflow="overflow"/>
                </a:tc>
                <a:tc>
                  <a:txBody>
                    <a:bodyPr/>
                    <a:lstStyle/>
                    <a:p>
                      <a:pPr defTabSz="914400"/>
                      <a:r>
                        <a:rPr sz="2400"/>
                        <a:t>0.9</a:t>
                      </a:r>
                    </a:p>
                  </a:txBody>
                  <a:tcPr marL="50800" marR="50800" marT="50800" marB="50800" anchor="ctr" anchorCtr="0" horzOverflow="overflow"/>
                </a:tc>
              </a:tr>
            </a:tbl>
          </a:graphicData>
        </a:graphic>
      </p:graphicFrame>
      <p:sp>
        <p:nvSpPr>
          <p:cNvPr id="1797" name="Rectangle"/>
          <p:cNvSpPr/>
          <p:nvPr/>
        </p:nvSpPr>
        <p:spPr>
          <a:xfrm>
            <a:off x="3966011" y="11488924"/>
            <a:ext cx="10948606" cy="484988"/>
          </a:xfrm>
          <a:prstGeom prst="rect">
            <a:avLst/>
          </a:prstGeom>
          <a:ln w="50800">
            <a:solidFill>
              <a:schemeClr val="accent3">
                <a:hueOff val="362282"/>
                <a:satOff val="31803"/>
                <a:lumOff val="-182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798" name="Test MSE"/>
          <p:cNvSpPr txBox="1"/>
          <p:nvPr/>
        </p:nvSpPr>
        <p:spPr>
          <a:xfrm>
            <a:off x="13244270" y="10262024"/>
            <a:ext cx="146913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Test MSE</a:t>
            </a:r>
          </a:p>
        </p:txBody>
      </p:sp>
      <p:sp>
        <p:nvSpPr>
          <p:cNvPr id="1799" name="0.6"/>
          <p:cNvSpPr txBox="1"/>
          <p:nvPr/>
        </p:nvSpPr>
        <p:spPr>
          <a:xfrm>
            <a:off x="13709852" y="11500735"/>
            <a:ext cx="53797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0.6</a:t>
            </a:r>
          </a:p>
        </p:txBody>
      </p:sp>
      <p:sp>
        <p:nvSpPr>
          <p:cNvPr id="1800" name="Select the best one based on validation performance and finally test it"/>
          <p:cNvSpPr txBox="1"/>
          <p:nvPr/>
        </p:nvSpPr>
        <p:spPr>
          <a:xfrm>
            <a:off x="15941656" y="11019024"/>
            <a:ext cx="6122340" cy="142478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900"/>
            </a:lvl1pPr>
          </a:lstStyle>
          <a:p>
            <a:pPr/>
            <a:r>
              <a:t>Select the best one based on validation performance and finally test it</a:t>
            </a:r>
          </a:p>
        </p:txBody>
      </p:sp>
      <p:pic>
        <p:nvPicPr>
          <p:cNvPr id="1801"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9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7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9" grpId="3"/>
      <p:bldP build="whole" bldLvl="1" animBg="1" rev="0" advAuto="0" spid="1798" grpId="1"/>
      <p:bldP build="whole" bldLvl="1" animBg="1" rev="0" advAuto="0" spid="1797" grpId="2"/>
    </p:bldLst>
  </p:timing>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3"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804" name="Doing train/validation/test splitting in code…"/>
          <p:cNvSpPr txBox="1"/>
          <p:nvPr/>
        </p:nvSpPr>
        <p:spPr>
          <a:xfrm>
            <a:off x="1623002" y="2125075"/>
            <a:ext cx="207051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Doing train/validation/test splitting in code…</a:t>
            </a:r>
          </a:p>
        </p:txBody>
      </p:sp>
      <p:sp>
        <p:nvSpPr>
          <p:cNvPr id="1805" name="Get indices for 80% of the data (train and validation combined)"/>
          <p:cNvSpPr txBox="1"/>
          <p:nvPr/>
        </p:nvSpPr>
        <p:spPr>
          <a:xfrm>
            <a:off x="5808727" y="3845762"/>
            <a:ext cx="10133428"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Get indices for 80% of the data (train and validation combined)</a:t>
            </a:r>
          </a:p>
        </p:txBody>
      </p:sp>
      <p:sp>
        <p:nvSpPr>
          <p:cNvPr id="1806" name="Train RF, LR, DT"/>
          <p:cNvSpPr txBox="1"/>
          <p:nvPr/>
        </p:nvSpPr>
        <p:spPr>
          <a:xfrm>
            <a:off x="13902990" y="10488235"/>
            <a:ext cx="1506821"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Train RF, LR, DT</a:t>
            </a:r>
          </a:p>
        </p:txBody>
      </p:sp>
      <p:sp>
        <p:nvSpPr>
          <p:cNvPr id="1807" name="intrainval &lt;- createDataPartition(y = data$outcome, p= 0.8, list = FALSE)…"/>
          <p:cNvSpPr txBox="1"/>
          <p:nvPr/>
        </p:nvSpPr>
        <p:spPr>
          <a:xfrm>
            <a:off x="5722086" y="4329891"/>
            <a:ext cx="13570510" cy="7203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intrainval &lt;- createDataPartition(y = data$outcome, p= 0.8, list = FALSE)</a:t>
            </a:r>
          </a:p>
          <a:p>
            <a:pPr algn="l">
              <a:defRPr sz="2900"/>
            </a:pPr>
          </a:p>
          <a:p>
            <a:pPr algn="l">
              <a:defRPr sz="2900"/>
            </a:pPr>
            <a:r>
              <a:t>all_trainval_split &lt;- data[intrainval,]</a:t>
            </a:r>
          </a:p>
          <a:p>
            <a:pPr algn="l">
              <a:defRPr sz="2900"/>
            </a:pPr>
            <a:r>
              <a:t>all_test_split &lt;- data[-intrainval,]</a:t>
            </a:r>
          </a:p>
          <a:p>
            <a:pPr algn="l">
              <a:defRPr sz="2900"/>
            </a:pPr>
          </a:p>
          <a:p>
            <a:pPr algn="l">
              <a:defRPr sz="2900"/>
            </a:pPr>
          </a:p>
          <a:p>
            <a:pPr algn="l">
              <a:defRPr sz="2900"/>
            </a:pPr>
          </a:p>
          <a:p>
            <a:pPr algn="l">
              <a:defRPr sz="2900"/>
            </a:pPr>
            <a:r>
              <a:t>intrain &lt;- createDataPartition(y = all_trainval_split$outcome, p= 0.75, list = FALSE)</a:t>
            </a:r>
          </a:p>
          <a:p>
            <a:pPr algn="l">
              <a:defRPr sz="2900"/>
            </a:pPr>
          </a:p>
          <a:p>
            <a:pPr algn="l">
              <a:defRPr sz="2900"/>
            </a:pPr>
            <a:r>
              <a:t>all_train_split &lt;- all_trainval_split[intrain,]</a:t>
            </a:r>
          </a:p>
          <a:p>
            <a:pPr algn="l">
              <a:defRPr sz="2900"/>
            </a:pPr>
            <a:r>
              <a:t>all_val_split &lt;- all_trainval_split[-intrain,]</a:t>
            </a:r>
          </a:p>
          <a:p>
            <a:pPr algn="l">
              <a:defRPr sz="2900"/>
            </a:pPr>
          </a:p>
          <a:p>
            <a:pPr algn="l">
              <a:defRPr sz="2900"/>
            </a:pPr>
          </a:p>
          <a:p>
            <a:pPr algn="l">
              <a:defRPr sz="2900"/>
            </a:pPr>
            <a:r>
              <a:t>rf &lt;- cforest(outcome ~ ., data = all_train_split)</a:t>
            </a:r>
          </a:p>
          <a:p>
            <a:pPr algn="l">
              <a:defRPr sz="2900"/>
            </a:pPr>
            <a:r>
              <a:t>lr &lt;- lm(outcome ~ ., data = all_train_split)</a:t>
            </a:r>
          </a:p>
          <a:p>
            <a:pPr algn="l">
              <a:defRPr sz="2900"/>
            </a:pPr>
            <a:r>
              <a:t>dt &lt;- ctree(outcome ~ ., data = all_train_split)</a:t>
            </a:r>
          </a:p>
        </p:txBody>
      </p:sp>
      <p:sp>
        <p:nvSpPr>
          <p:cNvPr id="1808" name="Rectangle"/>
          <p:cNvSpPr/>
          <p:nvPr/>
        </p:nvSpPr>
        <p:spPr>
          <a:xfrm>
            <a:off x="5668604" y="3713227"/>
            <a:ext cx="12218621" cy="1259423"/>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09" name="Repeat the splitting process to split the combined train + val into train / val"/>
          <p:cNvSpPr txBox="1"/>
          <p:nvPr/>
        </p:nvSpPr>
        <p:spPr>
          <a:xfrm>
            <a:off x="5859372" y="6932176"/>
            <a:ext cx="11088522"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Repeat the splitting process to split the combined train + val into train / val</a:t>
            </a:r>
          </a:p>
        </p:txBody>
      </p:sp>
      <p:sp>
        <p:nvSpPr>
          <p:cNvPr id="1810" name="Rectangle"/>
          <p:cNvSpPr/>
          <p:nvPr/>
        </p:nvSpPr>
        <p:spPr>
          <a:xfrm>
            <a:off x="5668604" y="5178466"/>
            <a:ext cx="12218621" cy="125942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11" name="Get test split, as well as combined train and validation split"/>
          <p:cNvSpPr txBox="1"/>
          <p:nvPr/>
        </p:nvSpPr>
        <p:spPr>
          <a:xfrm>
            <a:off x="12215426" y="5393345"/>
            <a:ext cx="4881949"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Get test split, as well as combined train and validation split</a:t>
            </a:r>
          </a:p>
        </p:txBody>
      </p:sp>
      <p:sp>
        <p:nvSpPr>
          <p:cNvPr id="1812" name="Rectangle"/>
          <p:cNvSpPr/>
          <p:nvPr/>
        </p:nvSpPr>
        <p:spPr>
          <a:xfrm>
            <a:off x="5668604" y="6596209"/>
            <a:ext cx="13677475" cy="284741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813" name="R_logo.svg.png" descr="R_logo.svg.png"/>
          <p:cNvPicPr>
            <a:picLocks noChangeAspect="1"/>
          </p:cNvPicPr>
          <p:nvPr/>
        </p:nvPicPr>
        <p:blipFill>
          <a:blip r:embed="rId2">
            <a:extLst/>
          </a:blip>
          <a:stretch>
            <a:fillRect/>
          </a:stretch>
        </p:blipFill>
        <p:spPr>
          <a:xfrm>
            <a:off x="21304045" y="466823"/>
            <a:ext cx="2095269" cy="1623545"/>
          </a:xfrm>
          <a:prstGeom prst="rect">
            <a:avLst/>
          </a:prstGeom>
          <a:ln w="12700">
            <a:miter lim="400000"/>
          </a:ln>
        </p:spPr>
      </p:pic>
      <p:sp>
        <p:nvSpPr>
          <p:cNvPr id="1814" name="Rectangle"/>
          <p:cNvSpPr/>
          <p:nvPr/>
        </p:nvSpPr>
        <p:spPr>
          <a:xfrm>
            <a:off x="5668604" y="9829524"/>
            <a:ext cx="12218622" cy="20687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0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80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810"/>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8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812"/>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80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806"/>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18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12" grpId="5"/>
      <p:bldP build="whole" bldLvl="1" animBg="1" rev="0" advAuto="0" spid="1806" grpId="7"/>
      <p:bldP build="whole" bldLvl="1" animBg="1" rev="0" advAuto="0" spid="1811" grpId="4"/>
      <p:bldP build="whole" bldLvl="1" animBg="1" rev="0" advAuto="0" spid="1814" grpId="8"/>
      <p:bldP build="whole" bldLvl="1" animBg="1" rev="0" advAuto="0" spid="1805" grpId="1"/>
      <p:bldP build="whole" bldLvl="1" animBg="1" rev="0" advAuto="0" spid="1808" grpId="2"/>
      <p:bldP build="whole" bldLvl="1" animBg="1" rev="0" advAuto="0" spid="1809" grpId="6"/>
      <p:bldP build="whole" bldLvl="1" animBg="1" rev="0" advAuto="0" spid="1810" grpId="3"/>
    </p:bldLst>
  </p:timing>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6"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817" name="Doing train/validation/test splitting in code…"/>
          <p:cNvSpPr txBox="1"/>
          <p:nvPr/>
        </p:nvSpPr>
        <p:spPr>
          <a:xfrm>
            <a:off x="1623002" y="2125075"/>
            <a:ext cx="207051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Doing train/validation/test splitting in code…</a:t>
            </a:r>
          </a:p>
        </p:txBody>
      </p:sp>
      <p:pic>
        <p:nvPicPr>
          <p:cNvPr id="1818" name="R_logo.svg.png" descr="R_logo.svg.png"/>
          <p:cNvPicPr>
            <a:picLocks noChangeAspect="1"/>
          </p:cNvPicPr>
          <p:nvPr/>
        </p:nvPicPr>
        <p:blipFill>
          <a:blip r:embed="rId2">
            <a:extLst/>
          </a:blip>
          <a:stretch>
            <a:fillRect/>
          </a:stretch>
        </p:blipFill>
        <p:spPr>
          <a:xfrm>
            <a:off x="21304045" y="466823"/>
            <a:ext cx="2095269" cy="1623545"/>
          </a:xfrm>
          <a:prstGeom prst="rect">
            <a:avLst/>
          </a:prstGeom>
          <a:ln w="12700">
            <a:miter lim="400000"/>
          </a:ln>
        </p:spPr>
      </p:pic>
      <p:sp>
        <p:nvSpPr>
          <p:cNvPr id="1819" name="Generate train and validation predictions"/>
          <p:cNvSpPr txBox="1"/>
          <p:nvPr/>
        </p:nvSpPr>
        <p:spPr>
          <a:xfrm>
            <a:off x="3053776" y="4836908"/>
            <a:ext cx="3634556"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Generate train and validation predictions</a:t>
            </a:r>
          </a:p>
        </p:txBody>
      </p:sp>
      <p:sp>
        <p:nvSpPr>
          <p:cNvPr id="1820" name="rf_preds_train &lt;- predict(rf, newdata = all_train_split)…"/>
          <p:cNvSpPr txBox="1"/>
          <p:nvPr/>
        </p:nvSpPr>
        <p:spPr>
          <a:xfrm>
            <a:off x="6876832" y="3580581"/>
            <a:ext cx="8891995" cy="3202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rf_preds_train &lt;- predict(rf, newdata = all_train_split)</a:t>
            </a:r>
          </a:p>
          <a:p>
            <a:pPr algn="l">
              <a:defRPr sz="2900"/>
            </a:pPr>
            <a:r>
              <a:t>lr_preds_train &lt;- predict(lr, newdata = all_train_split)</a:t>
            </a:r>
          </a:p>
          <a:p>
            <a:pPr algn="l">
              <a:defRPr sz="2900"/>
            </a:pPr>
            <a:r>
              <a:t>dt_preds_train &lt;- predict(dt, newdata = all_train_split)</a:t>
            </a:r>
          </a:p>
          <a:p>
            <a:pPr algn="l">
              <a:defRPr sz="2900"/>
            </a:pPr>
          </a:p>
          <a:p>
            <a:pPr algn="l">
              <a:defRPr sz="2900"/>
            </a:pPr>
            <a:r>
              <a:t>rf_preds_val &lt;- predict(rf, newdata = all_val_split)</a:t>
            </a:r>
          </a:p>
          <a:p>
            <a:pPr algn="l">
              <a:defRPr sz="2900"/>
            </a:pPr>
            <a:r>
              <a:t>lr_preds_val &lt;- predict(lr, newdata = all_val_split)</a:t>
            </a:r>
          </a:p>
          <a:p>
            <a:pPr algn="l">
              <a:defRPr sz="2900"/>
            </a:pPr>
            <a:r>
              <a:t>dt_preds_val &lt;- predict(dt, newdata = all_val_split)</a:t>
            </a:r>
          </a:p>
        </p:txBody>
      </p:sp>
      <p:sp>
        <p:nvSpPr>
          <p:cNvPr id="1821" name="Rectangle"/>
          <p:cNvSpPr/>
          <p:nvPr/>
        </p:nvSpPr>
        <p:spPr>
          <a:xfrm>
            <a:off x="6705024" y="3544023"/>
            <a:ext cx="9605408" cy="333506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22" name="rf_mse_train &lt;- mean((all_train_split$outcome - rf_preds_train)^2)…"/>
          <p:cNvSpPr txBox="1"/>
          <p:nvPr/>
        </p:nvSpPr>
        <p:spPr>
          <a:xfrm>
            <a:off x="6915652" y="7160346"/>
            <a:ext cx="11028135" cy="2758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rf_mse_train &lt;- mean((all_train_split$outcome - rf_preds_train)^2)</a:t>
            </a:r>
          </a:p>
          <a:p>
            <a:pPr algn="l">
              <a:defRPr sz="2900"/>
            </a:pPr>
            <a:r>
              <a:t>rf_mse_val &lt;- mean((all_val_split$outcome - rf_preds_val)^2)</a:t>
            </a:r>
          </a:p>
          <a:p>
            <a:pPr algn="l">
              <a:defRPr sz="2900"/>
            </a:pPr>
            <a:r>
              <a:t>lr_mse_train &lt;- mean((all_train_split$outcome - lr_preds_train)^2)</a:t>
            </a:r>
          </a:p>
          <a:p>
            <a:pPr algn="l">
              <a:defRPr sz="2900"/>
            </a:pPr>
            <a:r>
              <a:t>lr_mse_val &lt;- mean((all_val_split$outcome - lr_preds_val)^2)</a:t>
            </a:r>
          </a:p>
          <a:p>
            <a:pPr algn="l">
              <a:defRPr sz="2900"/>
            </a:pPr>
            <a:r>
              <a:t>dt_mse_train &lt;- mean((all_train_split$outcome - dt_preds_train)^2)</a:t>
            </a:r>
          </a:p>
          <a:p>
            <a:pPr algn="l">
              <a:defRPr sz="2900"/>
            </a:pPr>
            <a:r>
              <a:t>dt_mse_val &lt;- mean((all_val_split$outcome - dt_preds_val)^2)</a:t>
            </a:r>
          </a:p>
        </p:txBody>
      </p:sp>
      <p:sp>
        <p:nvSpPr>
          <p:cNvPr id="1823" name="Rectangle"/>
          <p:cNvSpPr/>
          <p:nvPr/>
        </p:nvSpPr>
        <p:spPr>
          <a:xfrm>
            <a:off x="6705024" y="7182550"/>
            <a:ext cx="11865621" cy="333506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24" name="Evaluate RF, LR and DT"/>
          <p:cNvSpPr txBox="1"/>
          <p:nvPr/>
        </p:nvSpPr>
        <p:spPr>
          <a:xfrm>
            <a:off x="2905868" y="8308807"/>
            <a:ext cx="6695782"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Evaluate RF, LR and DT</a:t>
            </a:r>
          </a:p>
        </p:txBody>
      </p:sp>
      <p:graphicFrame>
        <p:nvGraphicFramePr>
          <p:cNvPr id="1825" name="Table"/>
          <p:cNvGraphicFramePr/>
          <p:nvPr/>
        </p:nvGraphicFramePr>
        <p:xfrm>
          <a:off x="12647315" y="10916797"/>
          <a:ext cx="8851011" cy="2403399"/>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946103"/>
                <a:gridCol w="2946103"/>
                <a:gridCol w="2946103"/>
              </a:tblGrid>
              <a:tr h="597674">
                <a:tc>
                  <a:txBody>
                    <a:bodyPr/>
                    <a:lstStyle/>
                    <a:p>
                      <a:pPr defTabSz="914400">
                        <a:tabLst>
                          <a:tab pos="1663700" algn="l"/>
                        </a:tabLst>
                        <a:defRPr b="0"/>
                      </a:pPr>
                      <a:r>
                        <a:rPr b="1" sz="2400"/>
                        <a:t>Algo.</a:t>
                      </a:r>
                    </a:p>
                  </a:txBody>
                  <a:tcPr marL="50800" marR="50800" marT="50800" marB="50800" anchor="ctr" anchorCtr="0" horzOverflow="overflow"/>
                </a:tc>
                <a:tc>
                  <a:txBody>
                    <a:bodyPr/>
                    <a:lstStyle/>
                    <a:p>
                      <a:pPr defTabSz="914400">
                        <a:tabLst>
                          <a:tab pos="1663700" algn="l"/>
                        </a:tabLst>
                        <a:defRPr b="0"/>
                      </a:pPr>
                      <a:r>
                        <a:rPr b="1" sz="2400"/>
                        <a:t>Train MSE</a:t>
                      </a:r>
                    </a:p>
                  </a:txBody>
                  <a:tcPr marL="50800" marR="50800" marT="50800" marB="50800" anchor="ctr" anchorCtr="0" horzOverflow="overflow"/>
                </a:tc>
                <a:tc>
                  <a:txBody>
                    <a:bodyPr/>
                    <a:lstStyle/>
                    <a:p>
                      <a:pPr defTabSz="914400">
                        <a:tabLst>
                          <a:tab pos="1663700" algn="l"/>
                        </a:tabLst>
                        <a:defRPr b="0"/>
                      </a:pPr>
                      <a:r>
                        <a:rPr b="1" sz="2400"/>
                        <a:t>Validation MSE</a:t>
                      </a:r>
                    </a:p>
                  </a:txBody>
                  <a:tcPr marL="50800" marR="50800" marT="50800" marB="50800" anchor="ctr" anchorCtr="0" horzOverflow="overflow"/>
                </a:tc>
              </a:tr>
              <a:tr h="597674">
                <a:tc>
                  <a:txBody>
                    <a:bodyPr/>
                    <a:lstStyle/>
                    <a:p>
                      <a:pPr defTabSz="914400"/>
                      <a:r>
                        <a:rPr sz="2400"/>
                        <a:t>LR</a:t>
                      </a:r>
                    </a:p>
                  </a:txBody>
                  <a:tcPr marL="50800" marR="50800" marT="50800" marB="50800" anchor="ctr" anchorCtr="0" horzOverflow="overflow"/>
                </a:tc>
                <a:tc>
                  <a:txBody>
                    <a:bodyPr/>
                    <a:lstStyle/>
                    <a:p>
                      <a:pPr defTabSz="914400"/>
                      <a:r>
                        <a:rPr sz="2400"/>
                        <a:t>1.026</a:t>
                      </a:r>
                    </a:p>
                  </a:txBody>
                  <a:tcPr marL="50800" marR="50800" marT="50800" marB="50800" anchor="ctr" anchorCtr="0" horzOverflow="overflow"/>
                </a:tc>
                <a:tc>
                  <a:txBody>
                    <a:bodyPr/>
                    <a:lstStyle/>
                    <a:p>
                      <a:pPr defTabSz="914400"/>
                      <a:r>
                        <a:rPr sz="2400"/>
                        <a:t>0.934</a:t>
                      </a:r>
                    </a:p>
                  </a:txBody>
                  <a:tcPr marL="50800" marR="50800" marT="50800" marB="50800" anchor="ctr" anchorCtr="0" horzOverflow="overflow"/>
                </a:tc>
              </a:tr>
              <a:tr h="597674">
                <a:tc>
                  <a:txBody>
                    <a:bodyPr/>
                    <a:lstStyle/>
                    <a:p>
                      <a:pPr defTabSz="914400"/>
                      <a:r>
                        <a:rPr sz="2400"/>
                        <a:t>RF</a:t>
                      </a:r>
                    </a:p>
                  </a:txBody>
                  <a:tcPr marL="50800" marR="50800" marT="50800" marB="50800" anchor="ctr" anchorCtr="0" horzOverflow="overflow"/>
                </a:tc>
                <a:tc>
                  <a:txBody>
                    <a:bodyPr/>
                    <a:lstStyle/>
                    <a:p>
                      <a:pPr defTabSz="914400"/>
                      <a:r>
                        <a:rPr sz="2400"/>
                        <a:t>0.766</a:t>
                      </a:r>
                    </a:p>
                  </a:txBody>
                  <a:tcPr marL="50800" marR="50800" marT="50800" marB="50800" anchor="ctr" anchorCtr="0" horzOverflow="overflow"/>
                </a:tc>
                <a:tc>
                  <a:txBody>
                    <a:bodyPr/>
                    <a:lstStyle/>
                    <a:p>
                      <a:pPr defTabSz="914400"/>
                      <a:r>
                        <a:rPr sz="2400"/>
                        <a:t>1.076</a:t>
                      </a:r>
                    </a:p>
                  </a:txBody>
                  <a:tcPr marL="50800" marR="50800" marT="50800" marB="50800" anchor="ctr" anchorCtr="0" horzOverflow="overflow"/>
                </a:tc>
              </a:tr>
              <a:tr h="597674">
                <a:tc>
                  <a:txBody>
                    <a:bodyPr/>
                    <a:lstStyle/>
                    <a:p>
                      <a:pPr defTabSz="914400"/>
                      <a:r>
                        <a:rPr sz="2400"/>
                        <a:t>DT</a:t>
                      </a:r>
                    </a:p>
                  </a:txBody>
                  <a:tcPr marL="50800" marR="50800" marT="50800" marB="50800" anchor="ctr" anchorCtr="0" horzOverflow="overflow"/>
                </a:tc>
                <a:tc>
                  <a:txBody>
                    <a:bodyPr/>
                    <a:lstStyle/>
                    <a:p>
                      <a:pPr defTabSz="914400"/>
                      <a:r>
                        <a:rPr sz="2400"/>
                        <a:t>1.009</a:t>
                      </a:r>
                    </a:p>
                  </a:txBody>
                  <a:tcPr marL="50800" marR="50800" marT="50800" marB="50800" anchor="ctr" anchorCtr="0" horzOverflow="overflow"/>
                </a:tc>
                <a:tc>
                  <a:txBody>
                    <a:bodyPr/>
                    <a:lstStyle/>
                    <a:p>
                      <a:pPr defTabSz="914400"/>
                      <a:r>
                        <a:rPr sz="2400"/>
                        <a:t>1.043</a:t>
                      </a:r>
                    </a:p>
                  </a:txBody>
                  <a:tcPr marL="50800" marR="50800" marT="50800" marB="50800" anchor="ctr" anchorCtr="0" horzOverflow="overflow"/>
                </a:tc>
              </a:tr>
            </a:tbl>
          </a:graphicData>
        </a:graphic>
      </p:graphicFrame>
      <p:sp>
        <p:nvSpPr>
          <p:cNvPr id="1826" name="Rectangle"/>
          <p:cNvSpPr/>
          <p:nvPr/>
        </p:nvSpPr>
        <p:spPr>
          <a:xfrm>
            <a:off x="12895325" y="11569904"/>
            <a:ext cx="10948606" cy="484989"/>
          </a:xfrm>
          <a:prstGeom prst="rect">
            <a:avLst/>
          </a:prstGeom>
          <a:ln w="50800">
            <a:solidFill>
              <a:schemeClr val="accent3">
                <a:hueOff val="362282"/>
                <a:satOff val="31803"/>
                <a:lumOff val="-182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27" name="Test MSE"/>
          <p:cNvSpPr txBox="1"/>
          <p:nvPr/>
        </p:nvSpPr>
        <p:spPr>
          <a:xfrm>
            <a:off x="21963342" y="10954687"/>
            <a:ext cx="146913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Test MSE</a:t>
            </a:r>
          </a:p>
        </p:txBody>
      </p:sp>
      <p:sp>
        <p:nvSpPr>
          <p:cNvPr id="1828" name="1.17"/>
          <p:cNvSpPr txBox="1"/>
          <p:nvPr/>
        </p:nvSpPr>
        <p:spPr>
          <a:xfrm>
            <a:off x="22344190" y="11581715"/>
            <a:ext cx="7074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1.17</a:t>
            </a:r>
          </a:p>
        </p:txBody>
      </p:sp>
      <p:sp>
        <p:nvSpPr>
          <p:cNvPr id="1829" name="lr_preds_test &lt;- predict(lr, newdata = all_test_split)…"/>
          <p:cNvSpPr txBox="1"/>
          <p:nvPr/>
        </p:nvSpPr>
        <p:spPr>
          <a:xfrm>
            <a:off x="3128163" y="11697313"/>
            <a:ext cx="86605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lr_preds_test &lt;- predict(lr, newdata = all_test_split)</a:t>
            </a:r>
          </a:p>
          <a:p>
            <a:pPr/>
            <a:r>
              <a:t>lr_mse_test &lt;- mean((all_test_split$outcome - lr_preds_test)^2)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1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8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823"/>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8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827"/>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826"/>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8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27" grpId="5"/>
      <p:bldP build="whole" bldLvl="1" animBg="1" rev="0" advAuto="0" spid="1819" grpId="1"/>
      <p:bldP build="whole" bldLvl="1" animBg="1" rev="0" advAuto="0" spid="1823" grpId="3"/>
      <p:bldP build="whole" bldLvl="1" animBg="1" rev="0" advAuto="0" spid="1824" grpId="4"/>
      <p:bldP build="whole" bldLvl="1" animBg="1" rev="0" advAuto="0" spid="1826" grpId="6"/>
      <p:bldP build="whole" bldLvl="1" animBg="1" rev="0" advAuto="0" spid="1821" grpId="2"/>
      <p:bldP build="whole" bldLvl="1" animBg="1" rev="0" advAuto="0" spid="1828" grpId="7"/>
    </p:bldLst>
  </p:timing>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1" name="Machine Learning Basics"/>
          <p:cNvSpPr txBox="1"/>
          <p:nvPr>
            <p:ph type="title"/>
          </p:nvPr>
        </p:nvSpPr>
        <p:spPr>
          <a:xfrm>
            <a:off x="990073" y="759575"/>
            <a:ext cx="21971001" cy="1435101"/>
          </a:xfrm>
          <a:prstGeom prst="rect">
            <a:avLst/>
          </a:prstGeom>
        </p:spPr>
        <p:txBody>
          <a:bodyPr/>
          <a:lstStyle/>
          <a:p>
            <a:pPr/>
            <a:r>
              <a:t>Machine Learning Basics</a:t>
            </a:r>
          </a:p>
        </p:txBody>
      </p:sp>
      <p:pic>
        <p:nvPicPr>
          <p:cNvPr id="1832" name="Python-logo-notext.svg.png" descr="Python-logo-notext.svg.png"/>
          <p:cNvPicPr>
            <a:picLocks noChangeAspect="1"/>
          </p:cNvPicPr>
          <p:nvPr/>
        </p:nvPicPr>
        <p:blipFill>
          <a:blip r:embed="rId2">
            <a:extLst/>
          </a:blip>
          <a:stretch>
            <a:fillRect/>
          </a:stretch>
        </p:blipFill>
        <p:spPr>
          <a:xfrm>
            <a:off x="21647939" y="287739"/>
            <a:ext cx="1880788" cy="2060690"/>
          </a:xfrm>
          <a:prstGeom prst="rect">
            <a:avLst/>
          </a:prstGeom>
          <a:ln w="12700">
            <a:miter lim="400000"/>
          </a:ln>
        </p:spPr>
      </p:pic>
      <p:sp>
        <p:nvSpPr>
          <p:cNvPr id="1833" name="import numpy as np…"/>
          <p:cNvSpPr txBox="1"/>
          <p:nvPr/>
        </p:nvSpPr>
        <p:spPr>
          <a:xfrm>
            <a:off x="2121071" y="3488334"/>
            <a:ext cx="9064359" cy="2758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import numpy as np</a:t>
            </a:r>
          </a:p>
          <a:p>
            <a:pPr algn="l">
              <a:defRPr sz="2900"/>
            </a:pPr>
            <a:r>
              <a:t>import pandas as pd</a:t>
            </a:r>
          </a:p>
          <a:p>
            <a:pPr algn="l">
              <a:defRPr sz="2900"/>
            </a:pPr>
            <a:r>
              <a:t>from sklearn.model_selection import train_test_split</a:t>
            </a:r>
          </a:p>
          <a:p>
            <a:pPr algn="l">
              <a:defRPr sz="2900"/>
            </a:pPr>
            <a:r>
              <a:t>from sklearn.ensemble import RandomForestClassifier</a:t>
            </a:r>
          </a:p>
          <a:p>
            <a:pPr algn="l">
              <a:defRPr sz="2900"/>
            </a:pPr>
            <a:r>
              <a:t>from sklearn.linear_model import LinearRegression</a:t>
            </a:r>
          </a:p>
          <a:p>
            <a:pPr algn="l">
              <a:defRPr sz="2900"/>
            </a:pPr>
            <a:r>
              <a:t>from sklearn import tree</a:t>
            </a:r>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5"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836" name="K-fold Cross-Validation"/>
          <p:cNvSpPr txBox="1"/>
          <p:nvPr/>
        </p:nvSpPr>
        <p:spPr>
          <a:xfrm>
            <a:off x="2492004" y="3272973"/>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K-fold Cross-Validation</a:t>
            </a:r>
          </a:p>
        </p:txBody>
      </p:sp>
      <p:sp>
        <p:nvSpPr>
          <p:cNvPr id="1837" name="Select 4/5 folds (e.g. folds 2-5) -&gt; Train Algorithm…"/>
          <p:cNvSpPr txBox="1"/>
          <p:nvPr/>
        </p:nvSpPr>
        <p:spPr>
          <a:xfrm>
            <a:off x="5594458" y="9589900"/>
            <a:ext cx="9382325" cy="231710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37104" indent="-537104" algn="l">
              <a:buSzPct val="100000"/>
              <a:buAutoNum type="arabicPeriod" startAt="1"/>
              <a:defRPr sz="2900"/>
            </a:pPr>
            <a:r>
              <a:t>Select 4/5 folds (e.g. folds 2-5) -&gt; </a:t>
            </a:r>
            <a:r>
              <a:rPr b="1"/>
              <a:t>Train</a:t>
            </a:r>
            <a:r>
              <a:t> Algorithm</a:t>
            </a:r>
          </a:p>
          <a:p>
            <a:pPr algn="l">
              <a:defRPr sz="2900"/>
            </a:pPr>
          </a:p>
          <a:p>
            <a:pPr marL="537104" indent="-537104" algn="l">
              <a:buSzPct val="100000"/>
              <a:buAutoNum type="arabicPeriod" startAt="2"/>
              <a:defRPr sz="2900"/>
            </a:pPr>
            <a:r>
              <a:t>Select remaining gold (fold 1) </a:t>
            </a:r>
            <a:r>
              <a:rPr b="1"/>
              <a:t>Store Test predictions</a:t>
            </a:r>
            <a:endParaRPr b="1"/>
          </a:p>
          <a:p>
            <a:pPr algn="l">
              <a:defRPr sz="2900"/>
            </a:pPr>
            <a:endParaRPr b="1"/>
          </a:p>
        </p:txBody>
      </p:sp>
      <p:sp>
        <p:nvSpPr>
          <p:cNvPr id="1838" name="Rectangle"/>
          <p:cNvSpPr/>
          <p:nvPr/>
        </p:nvSpPr>
        <p:spPr>
          <a:xfrm>
            <a:off x="2380422" y="6288316"/>
            <a:ext cx="3812256"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39" name="Fold_1 = 20%"/>
          <p:cNvSpPr txBox="1"/>
          <p:nvPr/>
        </p:nvSpPr>
        <p:spPr>
          <a:xfrm>
            <a:off x="3071648" y="6655423"/>
            <a:ext cx="2429804"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Fold_1 = 20%</a:t>
            </a:r>
          </a:p>
        </p:txBody>
      </p:sp>
      <p:pic>
        <p:nvPicPr>
          <p:cNvPr id="1840"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
        <p:nvSpPr>
          <p:cNvPr id="1841" name="e.g. k = 5"/>
          <p:cNvSpPr txBox="1"/>
          <p:nvPr/>
        </p:nvSpPr>
        <p:spPr>
          <a:xfrm>
            <a:off x="2492004" y="3917742"/>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e.g. k = 5</a:t>
            </a:r>
          </a:p>
        </p:txBody>
      </p:sp>
      <p:sp>
        <p:nvSpPr>
          <p:cNvPr id="1842" name="Rectangle"/>
          <p:cNvSpPr/>
          <p:nvPr/>
        </p:nvSpPr>
        <p:spPr>
          <a:xfrm>
            <a:off x="6462672" y="6288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43" name="Rectangle"/>
          <p:cNvSpPr/>
          <p:nvPr/>
        </p:nvSpPr>
        <p:spPr>
          <a:xfrm>
            <a:off x="10544922" y="6288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44" name="Rectangle"/>
          <p:cNvSpPr/>
          <p:nvPr/>
        </p:nvSpPr>
        <p:spPr>
          <a:xfrm>
            <a:off x="14627172" y="6288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45" name="Rectangle"/>
          <p:cNvSpPr/>
          <p:nvPr/>
        </p:nvSpPr>
        <p:spPr>
          <a:xfrm>
            <a:off x="18709422" y="6288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46" name="Fold_2 = 20%"/>
          <p:cNvSpPr txBox="1"/>
          <p:nvPr/>
        </p:nvSpPr>
        <p:spPr>
          <a:xfrm>
            <a:off x="7153898" y="6655686"/>
            <a:ext cx="24298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Fold_2 = 20%</a:t>
            </a:r>
          </a:p>
        </p:txBody>
      </p:sp>
      <p:sp>
        <p:nvSpPr>
          <p:cNvPr id="1847" name="Fold_5 = 20%"/>
          <p:cNvSpPr txBox="1"/>
          <p:nvPr/>
        </p:nvSpPr>
        <p:spPr>
          <a:xfrm>
            <a:off x="19400646" y="6655423"/>
            <a:ext cx="2429803"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Fold_5 = 20%</a:t>
            </a:r>
          </a:p>
        </p:txBody>
      </p:sp>
      <p:sp>
        <p:nvSpPr>
          <p:cNvPr id="1848" name="Fold_3 = 20%"/>
          <p:cNvSpPr txBox="1"/>
          <p:nvPr/>
        </p:nvSpPr>
        <p:spPr>
          <a:xfrm>
            <a:off x="11236148" y="6655686"/>
            <a:ext cx="24298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Fold_3 = 20%</a:t>
            </a:r>
          </a:p>
        </p:txBody>
      </p:sp>
      <p:sp>
        <p:nvSpPr>
          <p:cNvPr id="1849" name="Fold_4 = 20%"/>
          <p:cNvSpPr txBox="1"/>
          <p:nvPr/>
        </p:nvSpPr>
        <p:spPr>
          <a:xfrm>
            <a:off x="15318398" y="6655686"/>
            <a:ext cx="24298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Fold_4 = 20%</a:t>
            </a:r>
          </a:p>
        </p:txBody>
      </p:sp>
      <p:sp>
        <p:nvSpPr>
          <p:cNvPr id="1853" name="Connection Line"/>
          <p:cNvSpPr/>
          <p:nvPr/>
        </p:nvSpPr>
        <p:spPr>
          <a:xfrm>
            <a:off x="14795500" y="8921750"/>
            <a:ext cx="1330961" cy="10464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25400">
            <a:solidFill>
              <a:srgbClr val="000000"/>
            </a:solidFill>
            <a:miter lim="400000"/>
            <a:headEnd type="triangle"/>
          </a:ln>
        </p:spPr>
        <p:txBody>
          <a:bodyPr/>
          <a:lstStyle/>
          <a:p>
            <a:pPr/>
          </a:p>
        </p:txBody>
      </p:sp>
      <p:cxnSp>
        <p:nvCxnSpPr>
          <p:cNvPr id="1851" name="Connection Line"/>
          <p:cNvCxnSpPr>
            <a:stCxn id="1842" idx="0"/>
            <a:endCxn id="1845" idx="0"/>
          </p:cNvCxnSpPr>
          <p:nvPr/>
        </p:nvCxnSpPr>
        <p:spPr>
          <a:xfrm flipH="1" rot="16200000">
            <a:off x="14484350" y="806450"/>
            <a:ext cx="12700" cy="12242800"/>
          </a:xfrm>
          <a:prstGeom prst="bentConnector3">
            <a:avLst>
              <a:gd name="adj1" fmla="val 16000000"/>
            </a:avLst>
          </a:prstGeom>
          <a:ln w="25400">
            <a:solidFill>
              <a:srgbClr val="000000"/>
            </a:solidFill>
            <a:miter lim="400000"/>
          </a:ln>
        </p:spPr>
      </p:cxnSp>
      <p:cxnSp>
        <p:nvCxnSpPr>
          <p:cNvPr id="1852" name="Connection Line"/>
          <p:cNvCxnSpPr>
            <a:stCxn id="1837" idx="0"/>
            <a:endCxn id="1838" idx="0"/>
          </p:cNvCxnSpPr>
          <p:nvPr/>
        </p:nvCxnSpPr>
        <p:spPr>
          <a:xfrm flipH="1" flipV="1">
            <a:off x="4292600" y="6921500"/>
            <a:ext cx="5994400" cy="3822700"/>
          </a:xfrm>
          <a:prstGeom prst="bentConnector3">
            <a:avLst>
              <a:gd name="adj1" fmla="val 152542"/>
            </a:avLst>
          </a:prstGeom>
          <a:ln w="25400">
            <a:solidFill>
              <a:srgbClr val="000000"/>
            </a:solidFill>
            <a:miter lim="400000"/>
            <a:headEnd type="triangle"/>
          </a:ln>
        </p:spPr>
      </p:cxn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5"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856" name="Rectangle"/>
          <p:cNvSpPr/>
          <p:nvPr/>
        </p:nvSpPr>
        <p:spPr>
          <a:xfrm>
            <a:off x="2329622" y="9209316"/>
            <a:ext cx="3812256"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57" name="Test Fold_1 = 20%"/>
          <p:cNvSpPr txBox="1"/>
          <p:nvPr/>
        </p:nvSpPr>
        <p:spPr>
          <a:xfrm>
            <a:off x="2635422" y="9576423"/>
            <a:ext cx="3200655"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Fold_1 = 20%</a:t>
            </a:r>
          </a:p>
        </p:txBody>
      </p:sp>
      <p:pic>
        <p:nvPicPr>
          <p:cNvPr id="1858" name="Screenshot 2022-05-28 at 21.43.02.png" descr="Screenshot 2022-05-28 at 21.43.02.png"/>
          <p:cNvPicPr>
            <a:picLocks noChangeAspect="1"/>
          </p:cNvPicPr>
          <p:nvPr/>
        </p:nvPicPr>
        <p:blipFill>
          <a:blip r:embed="rId2">
            <a:alphaModFix amt="17267"/>
            <a:extLst/>
          </a:blip>
          <a:stretch>
            <a:fillRect/>
          </a:stretch>
        </p:blipFill>
        <p:spPr>
          <a:xfrm>
            <a:off x="15498489" y="-4922307"/>
            <a:ext cx="14475283" cy="11068058"/>
          </a:xfrm>
          <a:prstGeom prst="rect">
            <a:avLst/>
          </a:prstGeom>
          <a:ln w="12700">
            <a:miter lim="400000"/>
          </a:ln>
        </p:spPr>
      </p:pic>
      <p:sp>
        <p:nvSpPr>
          <p:cNvPr id="1859" name="e.g. k = 5"/>
          <p:cNvSpPr txBox="1"/>
          <p:nvPr/>
        </p:nvSpPr>
        <p:spPr>
          <a:xfrm>
            <a:off x="1095004" y="2571542"/>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e.g. k = 5</a:t>
            </a:r>
          </a:p>
        </p:txBody>
      </p:sp>
      <p:sp>
        <p:nvSpPr>
          <p:cNvPr id="1860" name="Rectangle"/>
          <p:cNvSpPr/>
          <p:nvPr/>
        </p:nvSpPr>
        <p:spPr>
          <a:xfrm>
            <a:off x="6411872" y="9209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61" name="Rectangle"/>
          <p:cNvSpPr/>
          <p:nvPr/>
        </p:nvSpPr>
        <p:spPr>
          <a:xfrm>
            <a:off x="10494122" y="9209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62" name="Rectangle"/>
          <p:cNvSpPr/>
          <p:nvPr/>
        </p:nvSpPr>
        <p:spPr>
          <a:xfrm>
            <a:off x="14576372" y="9209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63" name="Rectangle"/>
          <p:cNvSpPr/>
          <p:nvPr/>
        </p:nvSpPr>
        <p:spPr>
          <a:xfrm>
            <a:off x="18658622" y="9209316"/>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64" name="Test Fold_2 = 20%"/>
          <p:cNvSpPr txBox="1"/>
          <p:nvPr/>
        </p:nvSpPr>
        <p:spPr>
          <a:xfrm>
            <a:off x="6717672" y="9576686"/>
            <a:ext cx="320065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Fold_2 = 20%</a:t>
            </a:r>
          </a:p>
        </p:txBody>
      </p:sp>
      <p:sp>
        <p:nvSpPr>
          <p:cNvPr id="1865" name="Test Fold_5 = 20%"/>
          <p:cNvSpPr txBox="1"/>
          <p:nvPr/>
        </p:nvSpPr>
        <p:spPr>
          <a:xfrm>
            <a:off x="18964420" y="9576423"/>
            <a:ext cx="3200655"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Fold_5 = 20%</a:t>
            </a:r>
          </a:p>
        </p:txBody>
      </p:sp>
      <p:sp>
        <p:nvSpPr>
          <p:cNvPr id="1866" name="Test Fold_3 = 20%"/>
          <p:cNvSpPr txBox="1"/>
          <p:nvPr/>
        </p:nvSpPr>
        <p:spPr>
          <a:xfrm>
            <a:off x="10799922" y="9576686"/>
            <a:ext cx="320065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Fold_3 = 20%</a:t>
            </a:r>
          </a:p>
        </p:txBody>
      </p:sp>
      <p:sp>
        <p:nvSpPr>
          <p:cNvPr id="1867" name="Test Fold_4 = 20%"/>
          <p:cNvSpPr txBox="1"/>
          <p:nvPr/>
        </p:nvSpPr>
        <p:spPr>
          <a:xfrm>
            <a:off x="14882172" y="9576686"/>
            <a:ext cx="320065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Test Fold_4 = 20%</a:t>
            </a:r>
          </a:p>
        </p:txBody>
      </p:sp>
      <p:sp>
        <p:nvSpPr>
          <p:cNvPr id="1868" name="Rectangle"/>
          <p:cNvSpPr/>
          <p:nvPr/>
        </p:nvSpPr>
        <p:spPr>
          <a:xfrm>
            <a:off x="1453890" y="4133046"/>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69" name="Rectangle"/>
          <p:cNvSpPr/>
          <p:nvPr/>
        </p:nvSpPr>
        <p:spPr>
          <a:xfrm>
            <a:off x="2927090" y="4133046"/>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0" name="Rectangle"/>
          <p:cNvSpPr/>
          <p:nvPr/>
        </p:nvSpPr>
        <p:spPr>
          <a:xfrm>
            <a:off x="4400290" y="4133046"/>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1" name="Rectangle"/>
          <p:cNvSpPr/>
          <p:nvPr/>
        </p:nvSpPr>
        <p:spPr>
          <a:xfrm>
            <a:off x="5873490" y="4133046"/>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2" name="Rectangle"/>
          <p:cNvSpPr/>
          <p:nvPr/>
        </p:nvSpPr>
        <p:spPr>
          <a:xfrm>
            <a:off x="5536140" y="5105496"/>
            <a:ext cx="1251320" cy="60940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3" name="Rectangle"/>
          <p:cNvSpPr/>
          <p:nvPr/>
        </p:nvSpPr>
        <p:spPr>
          <a:xfrm>
            <a:off x="7009340" y="5105496"/>
            <a:ext cx="1251320" cy="60940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4" name="Rectangle"/>
          <p:cNvSpPr/>
          <p:nvPr/>
        </p:nvSpPr>
        <p:spPr>
          <a:xfrm>
            <a:off x="8482540" y="5105496"/>
            <a:ext cx="1251320" cy="60940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5" name="Rectangle"/>
          <p:cNvSpPr/>
          <p:nvPr/>
        </p:nvSpPr>
        <p:spPr>
          <a:xfrm>
            <a:off x="9955740" y="5105496"/>
            <a:ext cx="1251320" cy="60940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6" name="Rectangle"/>
          <p:cNvSpPr/>
          <p:nvPr/>
        </p:nvSpPr>
        <p:spPr>
          <a:xfrm>
            <a:off x="9618389" y="5980198"/>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7" name="Rectangle"/>
          <p:cNvSpPr/>
          <p:nvPr/>
        </p:nvSpPr>
        <p:spPr>
          <a:xfrm>
            <a:off x="11091589" y="5980198"/>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8" name="Rectangle"/>
          <p:cNvSpPr/>
          <p:nvPr/>
        </p:nvSpPr>
        <p:spPr>
          <a:xfrm>
            <a:off x="12564789" y="5980198"/>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79" name="Rectangle"/>
          <p:cNvSpPr/>
          <p:nvPr/>
        </p:nvSpPr>
        <p:spPr>
          <a:xfrm>
            <a:off x="14037989" y="5980198"/>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80" name="Rectangle"/>
          <p:cNvSpPr/>
          <p:nvPr/>
        </p:nvSpPr>
        <p:spPr>
          <a:xfrm>
            <a:off x="13700639" y="6870858"/>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81" name="Rectangle"/>
          <p:cNvSpPr/>
          <p:nvPr/>
        </p:nvSpPr>
        <p:spPr>
          <a:xfrm>
            <a:off x="15173839" y="6870858"/>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82" name="Rectangle"/>
          <p:cNvSpPr/>
          <p:nvPr/>
        </p:nvSpPr>
        <p:spPr>
          <a:xfrm>
            <a:off x="16647039" y="6870858"/>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83" name="Rectangle"/>
          <p:cNvSpPr/>
          <p:nvPr/>
        </p:nvSpPr>
        <p:spPr>
          <a:xfrm>
            <a:off x="18120239" y="6870858"/>
            <a:ext cx="1251320" cy="60940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84" name="Rectangle"/>
          <p:cNvSpPr/>
          <p:nvPr/>
        </p:nvSpPr>
        <p:spPr>
          <a:xfrm>
            <a:off x="17729289" y="7734179"/>
            <a:ext cx="1251320" cy="60940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85" name="Rectangle"/>
          <p:cNvSpPr/>
          <p:nvPr/>
        </p:nvSpPr>
        <p:spPr>
          <a:xfrm>
            <a:off x="19202489" y="7734179"/>
            <a:ext cx="1251320" cy="60940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86" name="Rectangle"/>
          <p:cNvSpPr/>
          <p:nvPr/>
        </p:nvSpPr>
        <p:spPr>
          <a:xfrm>
            <a:off x="20675689" y="7734179"/>
            <a:ext cx="1251320" cy="60940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87" name="Rectangle"/>
          <p:cNvSpPr/>
          <p:nvPr/>
        </p:nvSpPr>
        <p:spPr>
          <a:xfrm>
            <a:off x="22148889" y="7734179"/>
            <a:ext cx="1251320" cy="60940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88" name="2"/>
          <p:cNvSpPr txBox="1"/>
          <p:nvPr/>
        </p:nvSpPr>
        <p:spPr>
          <a:xfrm>
            <a:off x="1839428" y="4120346"/>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2</a:t>
            </a:r>
          </a:p>
        </p:txBody>
      </p:sp>
      <p:sp>
        <p:nvSpPr>
          <p:cNvPr id="1889" name="3"/>
          <p:cNvSpPr txBox="1"/>
          <p:nvPr/>
        </p:nvSpPr>
        <p:spPr>
          <a:xfrm>
            <a:off x="3312628" y="4120346"/>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3</a:t>
            </a:r>
          </a:p>
        </p:txBody>
      </p:sp>
      <p:sp>
        <p:nvSpPr>
          <p:cNvPr id="1890" name="4"/>
          <p:cNvSpPr txBox="1"/>
          <p:nvPr/>
        </p:nvSpPr>
        <p:spPr>
          <a:xfrm>
            <a:off x="4785828" y="4120346"/>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4</a:t>
            </a:r>
          </a:p>
        </p:txBody>
      </p:sp>
      <p:sp>
        <p:nvSpPr>
          <p:cNvPr id="1891" name="5"/>
          <p:cNvSpPr txBox="1"/>
          <p:nvPr/>
        </p:nvSpPr>
        <p:spPr>
          <a:xfrm>
            <a:off x="6259028" y="4120346"/>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5</a:t>
            </a:r>
          </a:p>
        </p:txBody>
      </p:sp>
      <p:sp>
        <p:nvSpPr>
          <p:cNvPr id="1892" name="1"/>
          <p:cNvSpPr txBox="1"/>
          <p:nvPr/>
        </p:nvSpPr>
        <p:spPr>
          <a:xfrm>
            <a:off x="5921677" y="5092796"/>
            <a:ext cx="4802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1</a:t>
            </a:r>
          </a:p>
        </p:txBody>
      </p:sp>
      <p:sp>
        <p:nvSpPr>
          <p:cNvPr id="1893" name="3"/>
          <p:cNvSpPr txBox="1"/>
          <p:nvPr/>
        </p:nvSpPr>
        <p:spPr>
          <a:xfrm>
            <a:off x="7394878" y="5092796"/>
            <a:ext cx="4802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3</a:t>
            </a:r>
          </a:p>
        </p:txBody>
      </p:sp>
      <p:sp>
        <p:nvSpPr>
          <p:cNvPr id="1894" name="4"/>
          <p:cNvSpPr txBox="1"/>
          <p:nvPr/>
        </p:nvSpPr>
        <p:spPr>
          <a:xfrm>
            <a:off x="8868078" y="5092796"/>
            <a:ext cx="4802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4</a:t>
            </a:r>
          </a:p>
        </p:txBody>
      </p:sp>
      <p:sp>
        <p:nvSpPr>
          <p:cNvPr id="1895" name="5"/>
          <p:cNvSpPr txBox="1"/>
          <p:nvPr/>
        </p:nvSpPr>
        <p:spPr>
          <a:xfrm>
            <a:off x="10341278" y="5092796"/>
            <a:ext cx="4802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5</a:t>
            </a:r>
          </a:p>
        </p:txBody>
      </p:sp>
      <p:sp>
        <p:nvSpPr>
          <p:cNvPr id="1896" name="1"/>
          <p:cNvSpPr txBox="1"/>
          <p:nvPr/>
        </p:nvSpPr>
        <p:spPr>
          <a:xfrm>
            <a:off x="10003927" y="5967498"/>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1</a:t>
            </a:r>
          </a:p>
        </p:txBody>
      </p:sp>
      <p:sp>
        <p:nvSpPr>
          <p:cNvPr id="1897" name="1"/>
          <p:cNvSpPr txBox="1"/>
          <p:nvPr/>
        </p:nvSpPr>
        <p:spPr>
          <a:xfrm>
            <a:off x="14086177" y="6858158"/>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1</a:t>
            </a:r>
          </a:p>
        </p:txBody>
      </p:sp>
      <p:sp>
        <p:nvSpPr>
          <p:cNvPr id="1898" name="1"/>
          <p:cNvSpPr txBox="1"/>
          <p:nvPr/>
        </p:nvSpPr>
        <p:spPr>
          <a:xfrm>
            <a:off x="18327977" y="7721479"/>
            <a:ext cx="4802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1</a:t>
            </a:r>
          </a:p>
        </p:txBody>
      </p:sp>
      <p:sp>
        <p:nvSpPr>
          <p:cNvPr id="1899" name="2"/>
          <p:cNvSpPr txBox="1"/>
          <p:nvPr/>
        </p:nvSpPr>
        <p:spPr>
          <a:xfrm>
            <a:off x="11477127" y="5967498"/>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2</a:t>
            </a:r>
          </a:p>
        </p:txBody>
      </p:sp>
      <p:sp>
        <p:nvSpPr>
          <p:cNvPr id="1900" name="4"/>
          <p:cNvSpPr txBox="1"/>
          <p:nvPr/>
        </p:nvSpPr>
        <p:spPr>
          <a:xfrm>
            <a:off x="12950327" y="5967498"/>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4</a:t>
            </a:r>
          </a:p>
        </p:txBody>
      </p:sp>
      <p:sp>
        <p:nvSpPr>
          <p:cNvPr id="1901" name="5"/>
          <p:cNvSpPr txBox="1"/>
          <p:nvPr/>
        </p:nvSpPr>
        <p:spPr>
          <a:xfrm>
            <a:off x="14423527" y="5967498"/>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5</a:t>
            </a:r>
          </a:p>
        </p:txBody>
      </p:sp>
      <p:sp>
        <p:nvSpPr>
          <p:cNvPr id="1902" name="2"/>
          <p:cNvSpPr txBox="1"/>
          <p:nvPr/>
        </p:nvSpPr>
        <p:spPr>
          <a:xfrm>
            <a:off x="15559377" y="6858158"/>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2</a:t>
            </a:r>
          </a:p>
        </p:txBody>
      </p:sp>
      <p:sp>
        <p:nvSpPr>
          <p:cNvPr id="1903" name="3"/>
          <p:cNvSpPr txBox="1"/>
          <p:nvPr/>
        </p:nvSpPr>
        <p:spPr>
          <a:xfrm>
            <a:off x="17032577" y="6858158"/>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3</a:t>
            </a:r>
          </a:p>
        </p:txBody>
      </p:sp>
      <p:sp>
        <p:nvSpPr>
          <p:cNvPr id="1904" name="5"/>
          <p:cNvSpPr txBox="1"/>
          <p:nvPr/>
        </p:nvSpPr>
        <p:spPr>
          <a:xfrm>
            <a:off x="18505777" y="6858158"/>
            <a:ext cx="4802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5</a:t>
            </a:r>
          </a:p>
        </p:txBody>
      </p:sp>
      <p:sp>
        <p:nvSpPr>
          <p:cNvPr id="1905" name="2"/>
          <p:cNvSpPr txBox="1"/>
          <p:nvPr/>
        </p:nvSpPr>
        <p:spPr>
          <a:xfrm>
            <a:off x="19588027" y="7721479"/>
            <a:ext cx="4802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2</a:t>
            </a:r>
          </a:p>
        </p:txBody>
      </p:sp>
      <p:sp>
        <p:nvSpPr>
          <p:cNvPr id="1906" name="3"/>
          <p:cNvSpPr txBox="1"/>
          <p:nvPr/>
        </p:nvSpPr>
        <p:spPr>
          <a:xfrm>
            <a:off x="21061227" y="7721479"/>
            <a:ext cx="4802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3</a:t>
            </a:r>
          </a:p>
        </p:txBody>
      </p:sp>
      <p:sp>
        <p:nvSpPr>
          <p:cNvPr id="1907" name="4"/>
          <p:cNvSpPr txBox="1"/>
          <p:nvPr/>
        </p:nvSpPr>
        <p:spPr>
          <a:xfrm>
            <a:off x="22534427" y="7721479"/>
            <a:ext cx="4802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4</a:t>
            </a:r>
          </a:p>
        </p:txBody>
      </p:sp>
      <p:sp>
        <p:nvSpPr>
          <p:cNvPr id="1908" name="Training Folds"/>
          <p:cNvSpPr txBox="1"/>
          <p:nvPr/>
        </p:nvSpPr>
        <p:spPr>
          <a:xfrm>
            <a:off x="13058395" y="4519698"/>
            <a:ext cx="4009010"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Training Folds</a:t>
            </a:r>
          </a:p>
        </p:txBody>
      </p:sp>
      <p:sp>
        <p:nvSpPr>
          <p:cNvPr id="1909" name="Line"/>
          <p:cNvSpPr/>
          <p:nvPr/>
        </p:nvSpPr>
        <p:spPr>
          <a:xfrm flipH="1">
            <a:off x="4360444" y="5112430"/>
            <a:ext cx="1" cy="4126263"/>
          </a:xfrm>
          <a:prstGeom prst="line">
            <a:avLst/>
          </a:prstGeom>
          <a:ln w="25400">
            <a:solidFill>
              <a:srgbClr val="000000"/>
            </a:solidFill>
            <a:miter lim="400000"/>
            <a:tailEnd type="triangle"/>
          </a:ln>
        </p:spPr>
        <p:txBody>
          <a:bodyPr lIns="50800" tIns="50800" rIns="50800" bIns="50800" anchor="ctr"/>
          <a:lstStyle/>
          <a:p>
            <a:pPr/>
          </a:p>
        </p:txBody>
      </p:sp>
      <p:sp>
        <p:nvSpPr>
          <p:cNvPr id="1910" name="Line"/>
          <p:cNvSpPr/>
          <p:nvPr/>
        </p:nvSpPr>
        <p:spPr>
          <a:xfrm>
            <a:off x="8317999" y="6065334"/>
            <a:ext cx="1" cy="3173358"/>
          </a:xfrm>
          <a:prstGeom prst="line">
            <a:avLst/>
          </a:prstGeom>
          <a:ln w="25400">
            <a:solidFill>
              <a:srgbClr val="000000"/>
            </a:solidFill>
            <a:miter lim="400000"/>
            <a:tailEnd type="triangle"/>
          </a:ln>
        </p:spPr>
        <p:txBody>
          <a:bodyPr lIns="50800" tIns="50800" rIns="50800" bIns="50800" anchor="ctr"/>
          <a:lstStyle/>
          <a:p>
            <a:pPr/>
          </a:p>
        </p:txBody>
      </p:sp>
      <p:sp>
        <p:nvSpPr>
          <p:cNvPr id="1911" name="Line"/>
          <p:cNvSpPr/>
          <p:nvPr/>
        </p:nvSpPr>
        <p:spPr>
          <a:xfrm>
            <a:off x="12453849" y="6839074"/>
            <a:ext cx="1" cy="2399618"/>
          </a:xfrm>
          <a:prstGeom prst="line">
            <a:avLst/>
          </a:prstGeom>
          <a:ln w="25400">
            <a:solidFill>
              <a:srgbClr val="000000"/>
            </a:solidFill>
            <a:miter lim="400000"/>
            <a:tailEnd type="triangle"/>
          </a:ln>
        </p:spPr>
        <p:txBody>
          <a:bodyPr lIns="50800" tIns="50800" rIns="50800" bIns="50800" anchor="ctr"/>
          <a:lstStyle/>
          <a:p>
            <a:pPr/>
          </a:p>
        </p:txBody>
      </p:sp>
      <p:sp>
        <p:nvSpPr>
          <p:cNvPr id="1912" name="Line"/>
          <p:cNvSpPr/>
          <p:nvPr/>
        </p:nvSpPr>
        <p:spPr>
          <a:xfrm>
            <a:off x="16536099" y="7943291"/>
            <a:ext cx="1" cy="1295401"/>
          </a:xfrm>
          <a:prstGeom prst="line">
            <a:avLst/>
          </a:prstGeom>
          <a:ln w="25400">
            <a:solidFill>
              <a:srgbClr val="000000"/>
            </a:solidFill>
            <a:miter lim="400000"/>
            <a:tailEnd type="triangle"/>
          </a:ln>
        </p:spPr>
        <p:txBody>
          <a:bodyPr lIns="50800" tIns="50800" rIns="50800" bIns="50800" anchor="ctr"/>
          <a:lstStyle/>
          <a:p>
            <a:pPr/>
          </a:p>
        </p:txBody>
      </p:sp>
      <p:sp>
        <p:nvSpPr>
          <p:cNvPr id="1913" name="Line"/>
          <p:cNvSpPr/>
          <p:nvPr/>
        </p:nvSpPr>
        <p:spPr>
          <a:xfrm>
            <a:off x="20558994" y="8541819"/>
            <a:ext cx="5756" cy="696874"/>
          </a:xfrm>
          <a:prstGeom prst="line">
            <a:avLst/>
          </a:prstGeom>
          <a:ln w="25400">
            <a:solidFill>
              <a:srgbClr val="000000"/>
            </a:solidFill>
            <a:miter lim="400000"/>
            <a:tailEnd type="triangle"/>
          </a:ln>
        </p:spPr>
        <p:txBody>
          <a:bodyPr lIns="50800" tIns="50800" rIns="50800" bIns="50800" anchor="ctr"/>
          <a:lstStyle/>
          <a:p>
            <a:pPr/>
          </a:p>
        </p:txBody>
      </p:sp>
      <p:sp>
        <p:nvSpPr>
          <p:cNvPr id="1916" name="Connection Line"/>
          <p:cNvSpPr/>
          <p:nvPr/>
        </p:nvSpPr>
        <p:spPr>
          <a:xfrm>
            <a:off x="3643629" y="10450830"/>
            <a:ext cx="16920211" cy="8483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lnTo>
                  <a:pt x="21600" y="1035"/>
                </a:lnTo>
              </a:path>
            </a:pathLst>
          </a:custGeom>
          <a:ln w="25400">
            <a:solidFill>
              <a:srgbClr val="000000"/>
            </a:solidFill>
            <a:miter lim="400000"/>
          </a:ln>
        </p:spPr>
        <p:txBody>
          <a:bodyPr/>
          <a:lstStyle/>
          <a:p>
            <a:pPr/>
          </a:p>
        </p:txBody>
      </p:sp>
      <p:sp>
        <p:nvSpPr>
          <p:cNvPr id="1915" name="Full Sample’s Worth of Predictions"/>
          <p:cNvSpPr txBox="1"/>
          <p:nvPr/>
        </p:nvSpPr>
        <p:spPr>
          <a:xfrm>
            <a:off x="8692229" y="11332347"/>
            <a:ext cx="8996440"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Full Sample’s Worth of Predictions</a:t>
            </a:r>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8" name="Machine Learning Basics"/>
          <p:cNvSpPr txBox="1"/>
          <p:nvPr>
            <p:ph type="title"/>
          </p:nvPr>
        </p:nvSpPr>
        <p:spPr>
          <a:xfrm>
            <a:off x="990073" y="759575"/>
            <a:ext cx="21971001" cy="1435101"/>
          </a:xfrm>
          <a:prstGeom prst="rect">
            <a:avLst/>
          </a:prstGeom>
        </p:spPr>
        <p:txBody>
          <a:bodyPr/>
          <a:lstStyle/>
          <a:p>
            <a:pPr/>
            <a:r>
              <a:t>Machine Learning Basics</a:t>
            </a:r>
          </a:p>
        </p:txBody>
      </p:sp>
      <p:pic>
        <p:nvPicPr>
          <p:cNvPr id="1919" name="Screenshot 2022-05-28 at 21.43.02.png" descr="Screenshot 2022-05-28 at 21.43.02.png"/>
          <p:cNvPicPr>
            <a:picLocks noChangeAspect="1"/>
          </p:cNvPicPr>
          <p:nvPr/>
        </p:nvPicPr>
        <p:blipFill>
          <a:blip r:embed="rId2">
            <a:alphaModFix amt="17267"/>
            <a:extLst/>
          </a:blip>
          <a:stretch>
            <a:fillRect/>
          </a:stretch>
        </p:blipFill>
        <p:spPr>
          <a:xfrm>
            <a:off x="15498489" y="-4922307"/>
            <a:ext cx="14475283" cy="11068058"/>
          </a:xfrm>
          <a:prstGeom prst="rect">
            <a:avLst/>
          </a:prstGeom>
          <a:ln w="12700">
            <a:miter lim="400000"/>
          </a:ln>
        </p:spPr>
      </p:pic>
      <p:sp>
        <p:nvSpPr>
          <p:cNvPr id="1920" name="Leave-One-Out Cross-Validation (LOO-CV)"/>
          <p:cNvSpPr txBox="1"/>
          <p:nvPr/>
        </p:nvSpPr>
        <p:spPr>
          <a:xfrm>
            <a:off x="1095004" y="2571542"/>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Leave-One-Out Cross-Validation (LOO-CV)</a:t>
            </a:r>
          </a:p>
        </p:txBody>
      </p:sp>
      <p:sp>
        <p:nvSpPr>
          <p:cNvPr id="1921" name="The same as k-fold CV, but k = N !…"/>
          <p:cNvSpPr txBox="1"/>
          <p:nvPr/>
        </p:nvSpPr>
        <p:spPr>
          <a:xfrm>
            <a:off x="3992632" y="6348697"/>
            <a:ext cx="21584733" cy="28192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b="1" sz="3500"/>
            </a:pPr>
            <a:r>
              <a:t>The same as k-fold CV, but k = N !</a:t>
            </a:r>
          </a:p>
          <a:p>
            <a:pPr marL="228600" indent="-228600" algn="l">
              <a:buSzPct val="100000"/>
              <a:buChar char="•"/>
              <a:defRPr b="1" sz="3500"/>
            </a:pPr>
          </a:p>
          <a:p>
            <a:pPr marL="228600" indent="-228600" algn="l">
              <a:buSzPct val="100000"/>
              <a:buChar char="•"/>
              <a:defRPr b="1" sz="3500"/>
            </a:pPr>
            <a:r>
              <a:t>It can be quite time consuming (you end up training and testing N models!</a:t>
            </a:r>
          </a:p>
          <a:p>
            <a:pPr marL="228600" indent="-228600" algn="l">
              <a:buSzPct val="100000"/>
              <a:buChar char="•"/>
              <a:defRPr b="1" sz="3500"/>
            </a:pPr>
          </a:p>
          <a:p>
            <a:pPr marL="228600" indent="-228600" algn="l">
              <a:buSzPct val="100000"/>
              <a:buChar char="•"/>
              <a:defRPr b="1" sz="3500"/>
            </a:pPr>
            <a:r>
              <a:t>But it makes the most of your data (your model is trained on all but one datapoint)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2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92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921">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921">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921">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92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921" grpId="1"/>
    </p:bldLst>
  </p:timing>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3"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924" name="Nested k-fold Cross-Validation"/>
          <p:cNvSpPr txBox="1"/>
          <p:nvPr/>
        </p:nvSpPr>
        <p:spPr>
          <a:xfrm>
            <a:off x="2492004" y="4633500"/>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Nested k-fold Cross-Validation</a:t>
            </a:r>
          </a:p>
        </p:txBody>
      </p:sp>
      <p:pic>
        <p:nvPicPr>
          <p:cNvPr id="1925"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
        <p:nvSpPr>
          <p:cNvPr id="1926" name="The problem with k-fold CV is that it doesn’t help us with model selection!…"/>
          <p:cNvSpPr txBox="1"/>
          <p:nvPr/>
        </p:nvSpPr>
        <p:spPr>
          <a:xfrm>
            <a:off x="2492004" y="6578392"/>
            <a:ext cx="20705145" cy="22731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500"/>
            </a:pPr>
          </a:p>
          <a:p>
            <a:pPr algn="l">
              <a:defRPr b="1" sz="3500"/>
            </a:pPr>
            <a:r>
              <a:t>The problem with k-fold CV is that it doesn’t help us with model selection!</a:t>
            </a:r>
          </a:p>
          <a:p>
            <a:pPr algn="l">
              <a:defRPr b="1" sz="3500"/>
            </a:pPr>
          </a:p>
          <a:p>
            <a:pPr algn="l">
              <a:defRPr b="1" sz="3500"/>
            </a:pPr>
            <a:r>
              <a:t>So we have to nest another level of k-fold CV to select the best model</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pic>
        <p:nvPicPr>
          <p:cNvPr id="275" name="Picture Placeholder 1" descr="Picture Placeholder 1"/>
          <p:cNvPicPr>
            <a:picLocks noChangeAspect="0"/>
          </p:cNvPicPr>
          <p:nvPr/>
        </p:nvPicPr>
        <p:blipFill>
          <a:blip r:embed="rId3">
            <a:extLst/>
          </a:blip>
          <a:stretch>
            <a:fillRect/>
          </a:stretch>
        </p:blipFill>
        <p:spPr>
          <a:xfrm>
            <a:off x="135135" y="4196159"/>
            <a:ext cx="24113635" cy="6166446"/>
          </a:xfrm>
          <a:prstGeom prst="rect">
            <a:avLst/>
          </a:prstGeom>
          <a:ln w="12700">
            <a:miter lim="400000"/>
          </a:ln>
        </p:spPr>
      </p:pic>
      <p:sp>
        <p:nvSpPr>
          <p:cNvPr id="276" name="Where Are We Today?"/>
          <p:cNvSpPr txBox="1"/>
          <p:nvPr>
            <p:ph type="title"/>
          </p:nvPr>
        </p:nvSpPr>
        <p:spPr>
          <a:xfrm>
            <a:off x="990073" y="759575"/>
            <a:ext cx="21971001" cy="1435101"/>
          </a:xfrm>
          <a:prstGeom prst="rect">
            <a:avLst/>
          </a:prstGeom>
        </p:spPr>
        <p:txBody>
          <a:bodyPr/>
          <a:lstStyle/>
          <a:p>
            <a:pPr/>
            <a:r>
              <a:t>Where Are We Today?</a:t>
            </a:r>
          </a:p>
        </p:txBody>
      </p:sp>
      <p:sp>
        <p:nvSpPr>
          <p:cNvPr id="277" name="‘…the literature on causal inference must be one of the oddest literatures in all of academia. Where else in the modern sciences can one find literature reviews that routinely begin in the 1700s (e.g., Holland 1986); where the past 100 years of research "/>
          <p:cNvSpPr txBox="1"/>
          <p:nvPr/>
        </p:nvSpPr>
        <p:spPr>
          <a:xfrm>
            <a:off x="877260" y="5043092"/>
            <a:ext cx="22196627" cy="48694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2" sz="3600">
                <a:solidFill>
                  <a:schemeClr val="accent1">
                    <a:hueOff val="114395"/>
                    <a:lumOff val="-24975"/>
                  </a:schemeClr>
                </a:solidFill>
                <a:latin typeface="Helvetica Neue Medium"/>
                <a:ea typeface="Helvetica Neue Medium"/>
                <a:cs typeface="Helvetica Neue Medium"/>
                <a:sym typeface="Helvetica Neue Medium"/>
              </a:defRPr>
            </a:pPr>
            <a:r>
              <a:t> ‘…the literature on causal inference must be one of the oddest literatures in all of academia. Where else in the modern sciences can one find literature reviews that routinely begin in the 1700s (e.g., Holland 1986); where the past 100 years of research is labeled “a century of denial” (Pearl 1997); where Bertrand Russell is called stupid (Kempthorne 1978); and where pillars of the field seem oblivious to decades-old developments in their own area of expertise? How is it that the most important question in all of empirical analysis could remain so controversial after being considered for so long a time by so many brilliant minds?’</a:t>
            </a:r>
          </a:p>
          <a:p>
            <a:pPr marL="638923" indent="-469900" algn="l">
              <a:lnSpc>
                <a:spcPct val="90000"/>
              </a:lnSpc>
              <a:defRPr spc="-110" sz="55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59" sz="3000">
                <a:solidFill>
                  <a:schemeClr val="accent1">
                    <a:hueOff val="114395"/>
                    <a:lumOff val="-24975"/>
                  </a:schemeClr>
                </a:solidFill>
                <a:latin typeface="Helvetica Neue Medium"/>
                <a:ea typeface="Helvetica Neue Medium"/>
                <a:cs typeface="Helvetica Neue Medium"/>
                <a:sym typeface="Helvetica Neue Medium"/>
              </a:defRPr>
            </a:pPr>
            <a:r>
              <a:t>Dowd, 2011</a:t>
            </a:r>
          </a:p>
        </p:txBody>
      </p:sp>
    </p:spTree>
  </p:cSld>
  <p:clrMapOvr>
    <a:masterClrMapping/>
  </p:clrMapOvr>
  <p:transition xmlns:p14="http://schemas.microsoft.com/office/powerpoint/2010/main" spd="med" advClick="1"/>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8"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929" name="Nested k-fold Cross-Validation"/>
          <p:cNvSpPr txBox="1"/>
          <p:nvPr/>
        </p:nvSpPr>
        <p:spPr>
          <a:xfrm>
            <a:off x="1623002" y="2398037"/>
            <a:ext cx="207051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Nested k-fold Cross-Validation</a:t>
            </a:r>
          </a:p>
        </p:txBody>
      </p:sp>
      <p:sp>
        <p:nvSpPr>
          <p:cNvPr id="1930" name="Rectangle"/>
          <p:cNvSpPr/>
          <p:nvPr/>
        </p:nvSpPr>
        <p:spPr>
          <a:xfrm>
            <a:off x="2599858" y="4083260"/>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31" name="Fold_1 = 20%"/>
          <p:cNvSpPr txBox="1"/>
          <p:nvPr/>
        </p:nvSpPr>
        <p:spPr>
          <a:xfrm>
            <a:off x="3291084" y="4450366"/>
            <a:ext cx="2429803"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Fold_1 = 20%</a:t>
            </a:r>
          </a:p>
        </p:txBody>
      </p:sp>
      <p:sp>
        <p:nvSpPr>
          <p:cNvPr id="1932" name="e.g. k1 = 5, k2 = 5"/>
          <p:cNvSpPr txBox="1"/>
          <p:nvPr/>
        </p:nvSpPr>
        <p:spPr>
          <a:xfrm>
            <a:off x="8918204" y="2398037"/>
            <a:ext cx="207051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e.g. k1 = 5, k2 = 5</a:t>
            </a:r>
          </a:p>
        </p:txBody>
      </p:sp>
      <p:sp>
        <p:nvSpPr>
          <p:cNvPr id="1933" name="Rectangle"/>
          <p:cNvSpPr/>
          <p:nvPr/>
        </p:nvSpPr>
        <p:spPr>
          <a:xfrm>
            <a:off x="6682108" y="4083260"/>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34" name="Rectangle"/>
          <p:cNvSpPr/>
          <p:nvPr/>
        </p:nvSpPr>
        <p:spPr>
          <a:xfrm>
            <a:off x="10764357" y="4083260"/>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35" name="Rectangle"/>
          <p:cNvSpPr/>
          <p:nvPr/>
        </p:nvSpPr>
        <p:spPr>
          <a:xfrm>
            <a:off x="14846608" y="4083260"/>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36" name="Rectangle"/>
          <p:cNvSpPr/>
          <p:nvPr/>
        </p:nvSpPr>
        <p:spPr>
          <a:xfrm>
            <a:off x="18928858" y="4083260"/>
            <a:ext cx="3812255"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37" name="Fold_2 = 20%"/>
          <p:cNvSpPr txBox="1"/>
          <p:nvPr/>
        </p:nvSpPr>
        <p:spPr>
          <a:xfrm>
            <a:off x="7373333" y="4450629"/>
            <a:ext cx="24298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Fold_2 = 20%</a:t>
            </a:r>
          </a:p>
        </p:txBody>
      </p:sp>
      <p:sp>
        <p:nvSpPr>
          <p:cNvPr id="1938" name="Fold_5 = 20%"/>
          <p:cNvSpPr txBox="1"/>
          <p:nvPr/>
        </p:nvSpPr>
        <p:spPr>
          <a:xfrm>
            <a:off x="19620083" y="4450366"/>
            <a:ext cx="2429803"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Fold_5 = 20%</a:t>
            </a:r>
          </a:p>
        </p:txBody>
      </p:sp>
      <p:sp>
        <p:nvSpPr>
          <p:cNvPr id="1939" name="Fold_3 = 20%"/>
          <p:cNvSpPr txBox="1"/>
          <p:nvPr/>
        </p:nvSpPr>
        <p:spPr>
          <a:xfrm>
            <a:off x="11455583" y="4450629"/>
            <a:ext cx="24298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Fold_3 = 20%</a:t>
            </a:r>
          </a:p>
        </p:txBody>
      </p:sp>
      <p:sp>
        <p:nvSpPr>
          <p:cNvPr id="1940" name="Fold_4 = 20%"/>
          <p:cNvSpPr txBox="1"/>
          <p:nvPr/>
        </p:nvSpPr>
        <p:spPr>
          <a:xfrm>
            <a:off x="15537834" y="4450629"/>
            <a:ext cx="242980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Fold_4 = 20%</a:t>
            </a:r>
          </a:p>
        </p:txBody>
      </p:sp>
      <p:sp>
        <p:nvSpPr>
          <p:cNvPr id="1970" name="Connection Line"/>
          <p:cNvSpPr/>
          <p:nvPr/>
        </p:nvSpPr>
        <p:spPr>
          <a:xfrm>
            <a:off x="7453629" y="6742429"/>
            <a:ext cx="2664461" cy="689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343"/>
                </a:lnTo>
                <a:lnTo>
                  <a:pt x="0" y="10343"/>
                </a:lnTo>
                <a:lnTo>
                  <a:pt x="0" y="0"/>
                </a:lnTo>
              </a:path>
            </a:pathLst>
          </a:custGeom>
          <a:ln w="25400">
            <a:solidFill>
              <a:srgbClr val="000000"/>
            </a:solidFill>
            <a:miter lim="400000"/>
            <a:headEnd type="triangle"/>
          </a:ln>
        </p:spPr>
        <p:txBody>
          <a:bodyPr/>
          <a:lstStyle/>
          <a:p>
            <a:pPr/>
          </a:p>
        </p:txBody>
      </p:sp>
      <p:cxnSp>
        <p:nvCxnSpPr>
          <p:cNvPr id="1942" name="Connection Line"/>
          <p:cNvCxnSpPr>
            <a:stCxn id="1930" idx="0"/>
            <a:endCxn id="1935" idx="0"/>
          </p:cNvCxnSpPr>
          <p:nvPr/>
        </p:nvCxnSpPr>
        <p:spPr>
          <a:xfrm flipH="1" rot="16200000">
            <a:off x="10623550" y="-1390650"/>
            <a:ext cx="12700" cy="12242800"/>
          </a:xfrm>
          <a:prstGeom prst="bentConnector3">
            <a:avLst>
              <a:gd name="adj1" fmla="val 15900000"/>
            </a:avLst>
          </a:prstGeom>
          <a:ln w="25400">
            <a:solidFill>
              <a:srgbClr val="000000"/>
            </a:solidFill>
            <a:miter lim="400000"/>
          </a:ln>
        </p:spPr>
      </p:cxnSp>
      <p:sp>
        <p:nvSpPr>
          <p:cNvPr id="1971" name="Connection Line"/>
          <p:cNvSpPr/>
          <p:nvPr/>
        </p:nvSpPr>
        <p:spPr>
          <a:xfrm>
            <a:off x="21343620" y="4718050"/>
            <a:ext cx="1663700" cy="49199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3560"/>
                </a:lnTo>
                <a:lnTo>
                  <a:pt x="21600" y="13560"/>
                </a:lnTo>
                <a:lnTo>
                  <a:pt x="21600" y="0"/>
                </a:lnTo>
                <a:lnTo>
                  <a:pt x="18302" y="0"/>
                </a:lnTo>
              </a:path>
            </a:pathLst>
          </a:custGeom>
          <a:ln w="25400">
            <a:solidFill>
              <a:srgbClr val="000000"/>
            </a:solidFill>
            <a:miter lim="400000"/>
            <a:headEnd type="triangle"/>
          </a:ln>
        </p:spPr>
        <p:txBody>
          <a:bodyPr/>
          <a:lstStyle/>
          <a:p>
            <a:pPr/>
          </a:p>
        </p:txBody>
      </p:sp>
      <p:sp>
        <p:nvSpPr>
          <p:cNvPr id="1944" name="Rectangle"/>
          <p:cNvSpPr/>
          <p:nvPr/>
        </p:nvSpPr>
        <p:spPr>
          <a:xfrm>
            <a:off x="2320458" y="3880060"/>
            <a:ext cx="16457784" cy="168235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45" name="Rectangle"/>
          <p:cNvSpPr/>
          <p:nvPr/>
        </p:nvSpPr>
        <p:spPr>
          <a:xfrm>
            <a:off x="18776457" y="3877083"/>
            <a:ext cx="4117055" cy="168235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46" name="Rectangle"/>
          <p:cNvSpPr/>
          <p:nvPr/>
        </p:nvSpPr>
        <p:spPr>
          <a:xfrm>
            <a:off x="2625258" y="8248860"/>
            <a:ext cx="2692869" cy="168235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47" name="Rectangle"/>
          <p:cNvSpPr/>
          <p:nvPr/>
        </p:nvSpPr>
        <p:spPr>
          <a:xfrm>
            <a:off x="5698658" y="8248860"/>
            <a:ext cx="2692869" cy="168235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48" name="Rectangle"/>
          <p:cNvSpPr/>
          <p:nvPr/>
        </p:nvSpPr>
        <p:spPr>
          <a:xfrm>
            <a:off x="8772058" y="8248860"/>
            <a:ext cx="2692869" cy="168235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49" name="Rectangle"/>
          <p:cNvSpPr/>
          <p:nvPr/>
        </p:nvSpPr>
        <p:spPr>
          <a:xfrm>
            <a:off x="11845458" y="8248860"/>
            <a:ext cx="2692869" cy="168235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50" name="Rectangle"/>
          <p:cNvSpPr/>
          <p:nvPr/>
        </p:nvSpPr>
        <p:spPr>
          <a:xfrm>
            <a:off x="14918858" y="8248860"/>
            <a:ext cx="2692869" cy="1682354"/>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51" name="N1 = 20%"/>
          <p:cNvSpPr txBox="1"/>
          <p:nvPr/>
        </p:nvSpPr>
        <p:spPr>
          <a:xfrm>
            <a:off x="3077396" y="8822142"/>
            <a:ext cx="178859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N1 = 20%</a:t>
            </a:r>
          </a:p>
        </p:txBody>
      </p:sp>
      <p:sp>
        <p:nvSpPr>
          <p:cNvPr id="1952" name="N2 = 20%"/>
          <p:cNvSpPr txBox="1"/>
          <p:nvPr/>
        </p:nvSpPr>
        <p:spPr>
          <a:xfrm>
            <a:off x="6150796" y="8822142"/>
            <a:ext cx="178859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N2 = 20%</a:t>
            </a:r>
          </a:p>
        </p:txBody>
      </p:sp>
      <p:sp>
        <p:nvSpPr>
          <p:cNvPr id="1953" name="N3 = 20%"/>
          <p:cNvSpPr txBox="1"/>
          <p:nvPr/>
        </p:nvSpPr>
        <p:spPr>
          <a:xfrm>
            <a:off x="9224196" y="8825119"/>
            <a:ext cx="178859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N3 = 20%</a:t>
            </a:r>
          </a:p>
        </p:txBody>
      </p:sp>
      <p:sp>
        <p:nvSpPr>
          <p:cNvPr id="1954" name="N4 = 20%"/>
          <p:cNvSpPr txBox="1"/>
          <p:nvPr/>
        </p:nvSpPr>
        <p:spPr>
          <a:xfrm>
            <a:off x="12297596" y="8822142"/>
            <a:ext cx="178859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N4 = 20%</a:t>
            </a:r>
          </a:p>
        </p:txBody>
      </p:sp>
      <p:sp>
        <p:nvSpPr>
          <p:cNvPr id="1955" name="N5 = 20%"/>
          <p:cNvSpPr txBox="1"/>
          <p:nvPr/>
        </p:nvSpPr>
        <p:spPr>
          <a:xfrm>
            <a:off x="15370996" y="8825119"/>
            <a:ext cx="178859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N5 = 20%</a:t>
            </a:r>
          </a:p>
        </p:txBody>
      </p:sp>
      <p:sp>
        <p:nvSpPr>
          <p:cNvPr id="1956" name="OUTER LOOP"/>
          <p:cNvSpPr txBox="1"/>
          <p:nvPr/>
        </p:nvSpPr>
        <p:spPr>
          <a:xfrm>
            <a:off x="10460644" y="3236205"/>
            <a:ext cx="3615112"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OUTER LOOP</a:t>
            </a:r>
          </a:p>
        </p:txBody>
      </p:sp>
      <p:sp>
        <p:nvSpPr>
          <p:cNvPr id="1957" name="INNER LOOP"/>
          <p:cNvSpPr txBox="1"/>
          <p:nvPr/>
        </p:nvSpPr>
        <p:spPr>
          <a:xfrm>
            <a:off x="8073044" y="7541901"/>
            <a:ext cx="3615112"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INNER LOOP</a:t>
            </a:r>
          </a:p>
        </p:txBody>
      </p:sp>
      <p:sp>
        <p:nvSpPr>
          <p:cNvPr id="1972" name="Connection Line"/>
          <p:cNvSpPr/>
          <p:nvPr/>
        </p:nvSpPr>
        <p:spPr>
          <a:xfrm>
            <a:off x="6570980" y="10443210"/>
            <a:ext cx="119381" cy="9156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0"/>
                </a:lnTo>
                <a:lnTo>
                  <a:pt x="21600" y="0"/>
                </a:lnTo>
              </a:path>
            </a:pathLst>
          </a:custGeom>
          <a:ln w="25400">
            <a:solidFill>
              <a:srgbClr val="000000"/>
            </a:solidFill>
            <a:miter lim="400000"/>
            <a:headEnd type="triangle"/>
          </a:ln>
        </p:spPr>
        <p:txBody>
          <a:bodyPr/>
          <a:lstStyle/>
          <a:p>
            <a:pPr/>
          </a:p>
        </p:txBody>
      </p:sp>
      <p:cxnSp>
        <p:nvCxnSpPr>
          <p:cNvPr id="1959" name="Connection Line"/>
          <p:cNvCxnSpPr>
            <a:stCxn id="1946" idx="0"/>
            <a:endCxn id="1949" idx="0"/>
          </p:cNvCxnSpPr>
          <p:nvPr/>
        </p:nvCxnSpPr>
        <p:spPr>
          <a:xfrm flipH="1" rot="16200000">
            <a:off x="8578850" y="4489450"/>
            <a:ext cx="12700" cy="9220200"/>
          </a:xfrm>
          <a:prstGeom prst="bentConnector3">
            <a:avLst>
              <a:gd name="adj1" fmla="val 10600000"/>
            </a:avLst>
          </a:prstGeom>
          <a:ln w="25400">
            <a:solidFill>
              <a:srgbClr val="000000"/>
            </a:solidFill>
            <a:miter lim="400000"/>
          </a:ln>
        </p:spPr>
      </p:cxnSp>
      <p:sp>
        <p:nvSpPr>
          <p:cNvPr id="1973" name="Connection Line"/>
          <p:cNvSpPr/>
          <p:nvPr/>
        </p:nvSpPr>
        <p:spPr>
          <a:xfrm>
            <a:off x="12278360" y="9942830"/>
            <a:ext cx="3986530" cy="14338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3392"/>
                </a:lnTo>
                <a:lnTo>
                  <a:pt x="21600" y="13392"/>
                </a:lnTo>
                <a:lnTo>
                  <a:pt x="21600" y="0"/>
                </a:lnTo>
              </a:path>
            </a:pathLst>
          </a:custGeom>
          <a:ln w="25400">
            <a:solidFill>
              <a:srgbClr val="000000"/>
            </a:solidFill>
            <a:miter lim="400000"/>
            <a:headEnd type="triangle"/>
          </a:ln>
        </p:spPr>
        <p:txBody>
          <a:bodyPr/>
          <a:lstStyle/>
          <a:p>
            <a:pPr/>
          </a:p>
        </p:txBody>
      </p:sp>
      <p:sp>
        <p:nvSpPr>
          <p:cNvPr id="1961" name="Rectangle"/>
          <p:cNvSpPr/>
          <p:nvPr/>
        </p:nvSpPr>
        <p:spPr>
          <a:xfrm>
            <a:off x="2320458" y="7445088"/>
            <a:ext cx="15596069" cy="2663926"/>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62" name="Training Data"/>
          <p:cNvSpPr txBox="1"/>
          <p:nvPr/>
        </p:nvSpPr>
        <p:spPr>
          <a:xfrm>
            <a:off x="4792634" y="11340281"/>
            <a:ext cx="3615112"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Training Data</a:t>
            </a:r>
          </a:p>
        </p:txBody>
      </p:sp>
      <p:sp>
        <p:nvSpPr>
          <p:cNvPr id="1963" name="Validation Data"/>
          <p:cNvSpPr txBox="1"/>
          <p:nvPr/>
        </p:nvSpPr>
        <p:spPr>
          <a:xfrm>
            <a:off x="10460644" y="11340281"/>
            <a:ext cx="3615112"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Validation Data</a:t>
            </a:r>
          </a:p>
        </p:txBody>
      </p:sp>
      <p:sp>
        <p:nvSpPr>
          <p:cNvPr id="1964" name="(Repeat and collect validation fold results, use these to select the best model)"/>
          <p:cNvSpPr txBox="1"/>
          <p:nvPr/>
        </p:nvSpPr>
        <p:spPr>
          <a:xfrm>
            <a:off x="1996209" y="12814114"/>
            <a:ext cx="1710628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(Repeat and collect validation fold results, use these to select the best model)</a:t>
            </a:r>
          </a:p>
        </p:txBody>
      </p:sp>
      <p:sp>
        <p:nvSpPr>
          <p:cNvPr id="1965" name="Train all models"/>
          <p:cNvSpPr txBox="1"/>
          <p:nvPr/>
        </p:nvSpPr>
        <p:spPr>
          <a:xfrm>
            <a:off x="4669444" y="11975087"/>
            <a:ext cx="386149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Train all models</a:t>
            </a:r>
          </a:p>
        </p:txBody>
      </p:sp>
      <p:sp>
        <p:nvSpPr>
          <p:cNvPr id="1966" name="Get validation results for each model"/>
          <p:cNvSpPr txBox="1"/>
          <p:nvPr/>
        </p:nvSpPr>
        <p:spPr>
          <a:xfrm>
            <a:off x="9120452" y="11975087"/>
            <a:ext cx="814288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Get validation results for each model</a:t>
            </a:r>
          </a:p>
        </p:txBody>
      </p:sp>
      <p:sp>
        <p:nvSpPr>
          <p:cNvPr id="1967" name="Best inner loop…"/>
          <p:cNvSpPr txBox="1"/>
          <p:nvPr/>
        </p:nvSpPr>
        <p:spPr>
          <a:xfrm>
            <a:off x="19700239" y="9898831"/>
            <a:ext cx="3615112" cy="1180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500"/>
            </a:pPr>
            <a:r>
              <a:t>Best inner loop </a:t>
            </a:r>
          </a:p>
          <a:p>
            <a:pPr algn="l">
              <a:defRPr b="1" sz="3500"/>
            </a:pPr>
            <a:r>
              <a:t>Model</a:t>
            </a:r>
          </a:p>
        </p:txBody>
      </p:sp>
      <p:sp>
        <p:nvSpPr>
          <p:cNvPr id="1968" name="Rectangle"/>
          <p:cNvSpPr/>
          <p:nvPr/>
        </p:nvSpPr>
        <p:spPr>
          <a:xfrm>
            <a:off x="19342737" y="9777606"/>
            <a:ext cx="4034791" cy="1423358"/>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69" name="Test best model…"/>
          <p:cNvSpPr txBox="1"/>
          <p:nvPr/>
        </p:nvSpPr>
        <p:spPr>
          <a:xfrm>
            <a:off x="18887439" y="11250806"/>
            <a:ext cx="5977891"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Test best model</a:t>
            </a:r>
          </a:p>
          <a:p>
            <a:pPr algn="l">
              <a:defRPr sz="3500"/>
            </a:pPr>
            <a:r>
              <a:t>(Different model for each iteration of the outer loop)</a:t>
            </a:r>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5"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976" name="Nested k-fold Cross-Validation"/>
          <p:cNvSpPr txBox="1"/>
          <p:nvPr/>
        </p:nvSpPr>
        <p:spPr>
          <a:xfrm>
            <a:off x="1623002" y="4074372"/>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Nested k-fold Cross-Validation</a:t>
            </a:r>
          </a:p>
        </p:txBody>
      </p:sp>
      <p:sp>
        <p:nvSpPr>
          <p:cNvPr id="1977" name="&lt;Very&gt; computationally expensive (k1 x k2 x M where M is the number of models). For k1 = 10, k2 = 4 and M = 10 this is 400 algorithms that must be trained…"/>
          <p:cNvSpPr txBox="1"/>
          <p:nvPr/>
        </p:nvSpPr>
        <p:spPr>
          <a:xfrm>
            <a:off x="1623002" y="5395172"/>
            <a:ext cx="20705145" cy="50036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b="1" sz="3500"/>
            </a:pPr>
            <a:r>
              <a:t>&lt;Very&gt; computationally expensive (k1 x k2 x M where M is the number of models). For k1 = 10, k2 = 4 and M = 10 this is 400 algorithms that must be trained</a:t>
            </a:r>
          </a:p>
          <a:p>
            <a:pPr algn="l">
              <a:defRPr b="1" sz="3500"/>
            </a:pPr>
          </a:p>
          <a:p>
            <a:pPr marL="444500" indent="-444500" algn="l">
              <a:buSzPct val="123000"/>
              <a:buChar char="-"/>
              <a:defRPr b="1" sz="3500"/>
            </a:pPr>
            <a:r>
              <a:t>Can give you a different model for each of the outer-folds (based on the performance on the inner-loop), making it difficult to know which model to actually use in practice</a:t>
            </a:r>
          </a:p>
          <a:p>
            <a:pPr algn="l">
              <a:defRPr b="1" sz="3500"/>
            </a:pPr>
          </a:p>
          <a:p>
            <a:pPr algn="l">
              <a:defRPr b="1" sz="3500"/>
            </a:pPr>
            <a:r>
              <a:t>- Allows for proper hyperparameter search, so gives you an idea of the upper bound on performance </a:t>
            </a:r>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9" name="Questions?"/>
          <p:cNvSpPr txBox="1"/>
          <p:nvPr>
            <p:ph type="title"/>
          </p:nvPr>
        </p:nvSpPr>
        <p:spPr>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1" name="Image" descr="Image"/>
          <p:cNvPicPr>
            <a:picLocks noChangeAspect="1"/>
          </p:cNvPicPr>
          <p:nvPr/>
        </p:nvPicPr>
        <p:blipFill>
          <a:blip r:embed="rId2">
            <a:extLst/>
          </a:blip>
          <a:stretch>
            <a:fillRect/>
          </a:stretch>
        </p:blipFill>
        <p:spPr>
          <a:xfrm>
            <a:off x="3122274" y="671365"/>
            <a:ext cx="18139452" cy="1237327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81"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Where Are We Today?"/>
          <p:cNvSpPr txBox="1"/>
          <p:nvPr>
            <p:ph type="title"/>
          </p:nvPr>
        </p:nvSpPr>
        <p:spPr>
          <a:xfrm>
            <a:off x="990073" y="759575"/>
            <a:ext cx="21971001" cy="1435101"/>
          </a:xfrm>
          <a:prstGeom prst="rect">
            <a:avLst/>
          </a:prstGeom>
        </p:spPr>
        <p:txBody>
          <a:bodyPr/>
          <a:lstStyle/>
          <a:p>
            <a:pPr/>
            <a:r>
              <a:t>Where Are We Today?</a:t>
            </a:r>
          </a:p>
        </p:txBody>
      </p:sp>
      <p:pic>
        <p:nvPicPr>
          <p:cNvPr id="280"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pic>
        <p:nvPicPr>
          <p:cNvPr id="281" name="Screenshot 2022-08-15 at 15.43.23.png" descr="Screenshot 2022-08-15 at 15.43.23.png"/>
          <p:cNvPicPr>
            <a:picLocks noChangeAspect="1"/>
          </p:cNvPicPr>
          <p:nvPr/>
        </p:nvPicPr>
        <p:blipFill>
          <a:blip r:embed="rId3">
            <a:extLst/>
          </a:blip>
          <a:stretch>
            <a:fillRect/>
          </a:stretch>
        </p:blipFill>
        <p:spPr>
          <a:xfrm>
            <a:off x="1710930" y="4726592"/>
            <a:ext cx="19645040" cy="426281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Where Are We Today?"/>
          <p:cNvSpPr txBox="1"/>
          <p:nvPr>
            <p:ph type="title"/>
          </p:nvPr>
        </p:nvSpPr>
        <p:spPr>
          <a:xfrm>
            <a:off x="990073" y="759575"/>
            <a:ext cx="21971001" cy="1435101"/>
          </a:xfrm>
          <a:prstGeom prst="rect">
            <a:avLst/>
          </a:prstGeom>
        </p:spPr>
        <p:txBody>
          <a:bodyPr/>
          <a:lstStyle/>
          <a:p>
            <a:pPr/>
            <a:r>
              <a:t>Where Are We Today?</a:t>
            </a:r>
          </a:p>
        </p:txBody>
      </p:sp>
      <p:pic>
        <p:nvPicPr>
          <p:cNvPr id="284"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pic>
        <p:nvPicPr>
          <p:cNvPr id="285" name="Screenshot 2022-08-15 at 15.43.17.png" descr="Screenshot 2022-08-15 at 15.43.17.png"/>
          <p:cNvPicPr>
            <a:picLocks noChangeAspect="1"/>
          </p:cNvPicPr>
          <p:nvPr/>
        </p:nvPicPr>
        <p:blipFill>
          <a:blip r:embed="rId3">
            <a:extLst/>
          </a:blip>
          <a:stretch>
            <a:fillRect/>
          </a:stretch>
        </p:blipFill>
        <p:spPr>
          <a:xfrm>
            <a:off x="1262983" y="2457897"/>
            <a:ext cx="14607873" cy="1093938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00 Course Overview"/>
          <p:cNvSpPr txBox="1"/>
          <p:nvPr>
            <p:ph type="title"/>
          </p:nvPr>
        </p:nvSpPr>
        <p:spPr>
          <a:xfrm>
            <a:off x="1206498" y="3901563"/>
            <a:ext cx="21971004" cy="4648201"/>
          </a:xfrm>
          <a:prstGeom prst="rect">
            <a:avLst/>
          </a:prstGeom>
        </p:spPr>
        <p:txBody>
          <a:bodyPr/>
          <a:lstStyle/>
          <a:p>
            <a:pPr/>
            <a:r>
              <a:t>00 Course Overview</a:t>
            </a:r>
          </a:p>
        </p:txBody>
      </p:sp>
      <p:pic>
        <p:nvPicPr>
          <p:cNvPr id="160" name="Line Line" descr="Line Line"/>
          <p:cNvPicPr>
            <a:picLocks noChangeAspect="0"/>
          </p:cNvPicPr>
          <p:nvPr/>
        </p:nvPicPr>
        <p:blipFill>
          <a:blip r:embed="rId2">
            <a:extLst/>
          </a:blip>
          <a:stretch>
            <a:fillRect/>
          </a:stretch>
        </p:blipFill>
        <p:spPr>
          <a:xfrm>
            <a:off x="1405905" y="7610118"/>
            <a:ext cx="19720013" cy="342901"/>
          </a:xfrm>
          <a:prstGeom prst="rect">
            <a:avLst/>
          </a:prstGeom>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Where Are We Today?"/>
          <p:cNvSpPr txBox="1"/>
          <p:nvPr>
            <p:ph type="title"/>
          </p:nvPr>
        </p:nvSpPr>
        <p:spPr>
          <a:xfrm>
            <a:off x="990073" y="759575"/>
            <a:ext cx="21971001" cy="1435101"/>
          </a:xfrm>
          <a:prstGeom prst="rect">
            <a:avLst/>
          </a:prstGeom>
        </p:spPr>
        <p:txBody>
          <a:bodyPr/>
          <a:lstStyle/>
          <a:p>
            <a:pPr/>
            <a:r>
              <a:t>Where Are We Today?</a:t>
            </a:r>
          </a:p>
        </p:txBody>
      </p:sp>
      <p:pic>
        <p:nvPicPr>
          <p:cNvPr id="288"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pic>
        <p:nvPicPr>
          <p:cNvPr id="289" name="Screenshot 2022-08-15 at 14.37.28.png" descr="Screenshot 2022-08-15 at 14.37.28.png"/>
          <p:cNvPicPr>
            <a:picLocks noChangeAspect="1"/>
          </p:cNvPicPr>
          <p:nvPr/>
        </p:nvPicPr>
        <p:blipFill>
          <a:blip r:embed="rId3">
            <a:extLst/>
          </a:blip>
          <a:stretch>
            <a:fillRect/>
          </a:stretch>
        </p:blipFill>
        <p:spPr>
          <a:xfrm>
            <a:off x="2355869" y="5081280"/>
            <a:ext cx="18786470" cy="2527748"/>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Where Are We Today?"/>
          <p:cNvSpPr txBox="1"/>
          <p:nvPr>
            <p:ph type="title"/>
          </p:nvPr>
        </p:nvSpPr>
        <p:spPr>
          <a:xfrm>
            <a:off x="990073" y="759575"/>
            <a:ext cx="21971001" cy="1435101"/>
          </a:xfrm>
          <a:prstGeom prst="rect">
            <a:avLst/>
          </a:prstGeom>
        </p:spPr>
        <p:txBody>
          <a:bodyPr/>
          <a:lstStyle/>
          <a:p>
            <a:pPr/>
            <a:r>
              <a:t>Where Are We Today?</a:t>
            </a:r>
          </a:p>
        </p:txBody>
      </p:sp>
      <p:pic>
        <p:nvPicPr>
          <p:cNvPr id="292"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pic>
        <p:nvPicPr>
          <p:cNvPr id="293" name="Screenshot 2022-08-15 at 18.16.44.png" descr="Screenshot 2022-08-15 at 18.16.44.png"/>
          <p:cNvPicPr>
            <a:picLocks noChangeAspect="1"/>
          </p:cNvPicPr>
          <p:nvPr/>
        </p:nvPicPr>
        <p:blipFill>
          <a:blip r:embed="rId3">
            <a:extLst/>
          </a:blip>
          <a:stretch>
            <a:fillRect/>
          </a:stretch>
        </p:blipFill>
        <p:spPr>
          <a:xfrm>
            <a:off x="3081319" y="4435754"/>
            <a:ext cx="15531574" cy="6761890"/>
          </a:xfrm>
          <a:prstGeom prst="rect">
            <a:avLst/>
          </a:prstGeom>
          <a:ln w="12700">
            <a:miter lim="400000"/>
          </a:ln>
        </p:spPr>
      </p:pic>
      <p:sp>
        <p:nvSpPr>
          <p:cNvPr id="294" name="Rectangle"/>
          <p:cNvSpPr/>
          <p:nvPr/>
        </p:nvSpPr>
        <p:spPr>
          <a:xfrm>
            <a:off x="3262403" y="4408347"/>
            <a:ext cx="6260555" cy="730058"/>
          </a:xfrm>
          <a:prstGeom prst="rect">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5" name="We should be getting bored of hearing this by now…"/>
          <p:cNvSpPr txBox="1"/>
          <p:nvPr/>
        </p:nvSpPr>
        <p:spPr>
          <a:xfrm>
            <a:off x="1814845" y="3365452"/>
            <a:ext cx="9155671" cy="9844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638923" indent="-469900" algn="l">
              <a:lnSpc>
                <a:spcPct val="90000"/>
              </a:lnSpc>
              <a:defRPr spc="-59" sz="3000">
                <a:solidFill>
                  <a:schemeClr val="accent1">
                    <a:hueOff val="114395"/>
                    <a:lumOff val="-24975"/>
                  </a:schemeClr>
                </a:solidFill>
                <a:latin typeface="Helvetica Neue Medium"/>
                <a:ea typeface="Helvetica Neue Medium"/>
                <a:cs typeface="Helvetica Neue Medium"/>
                <a:sym typeface="Helvetica Neue Medium"/>
              </a:defRPr>
            </a:lvl1pPr>
          </a:lstStyle>
          <a:p>
            <a:pPr/>
            <a:r>
              <a:t>We should be getting bored of hearing this by now…</a:t>
            </a:r>
            <a:endParaRPr>
              <a:solidFill>
                <a:srgbClr val="000000"/>
              </a:solidFill>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5" grpId="1"/>
      <p:bldP build="whole" bldLvl="1" animBg="1" rev="0" advAuto="0" spid="294" grpId="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Where Are We Today?"/>
          <p:cNvSpPr txBox="1"/>
          <p:nvPr>
            <p:ph type="title"/>
          </p:nvPr>
        </p:nvSpPr>
        <p:spPr>
          <a:xfrm>
            <a:off x="990073" y="759575"/>
            <a:ext cx="21971001" cy="1435101"/>
          </a:xfrm>
          <a:prstGeom prst="rect">
            <a:avLst/>
          </a:prstGeom>
        </p:spPr>
        <p:txBody>
          <a:bodyPr/>
          <a:lstStyle/>
          <a:p>
            <a:pPr/>
            <a:r>
              <a:t>Where Are We Today?</a:t>
            </a:r>
          </a:p>
        </p:txBody>
      </p:sp>
      <p:pic>
        <p:nvPicPr>
          <p:cNvPr id="298"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sp>
        <p:nvSpPr>
          <p:cNvPr id="299" name="Ok… so…"/>
          <p:cNvSpPr txBox="1"/>
          <p:nvPr/>
        </p:nvSpPr>
        <p:spPr>
          <a:xfrm>
            <a:off x="3303576" y="3948277"/>
            <a:ext cx="17343996" cy="68861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Ok… so</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Causality has been neglected - the tools are there but we don’t use them</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It is central to science</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We kinda do it anyway, because we want to do science, but we do it badly</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This leads to meaningless inference (as we’ll come to see)</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Picture Placeholder 1" descr="Picture Placeholder 1"/>
          <p:cNvPicPr>
            <a:picLocks noChangeAspect="0"/>
          </p:cNvPicPr>
          <p:nvPr/>
        </p:nvPicPr>
        <p:blipFill>
          <a:blip r:embed="rId2">
            <a:extLst/>
          </a:blip>
          <a:stretch>
            <a:fillRect/>
          </a:stretch>
        </p:blipFill>
        <p:spPr>
          <a:xfrm>
            <a:off x="2005806" y="2241053"/>
            <a:ext cx="19401041" cy="5476182"/>
          </a:xfrm>
          <a:prstGeom prst="rect">
            <a:avLst/>
          </a:prstGeom>
          <a:ln w="12700">
            <a:miter lim="400000"/>
          </a:ln>
        </p:spPr>
      </p:pic>
      <p:sp>
        <p:nvSpPr>
          <p:cNvPr id="302" name="And what about our theories?"/>
          <p:cNvSpPr txBox="1"/>
          <p:nvPr>
            <p:ph type="title"/>
          </p:nvPr>
        </p:nvSpPr>
        <p:spPr>
          <a:xfrm>
            <a:off x="990073" y="759575"/>
            <a:ext cx="21971001" cy="1435101"/>
          </a:xfrm>
          <a:prstGeom prst="rect">
            <a:avLst/>
          </a:prstGeom>
        </p:spPr>
        <p:txBody>
          <a:bodyPr/>
          <a:lstStyle/>
          <a:p>
            <a:pPr/>
            <a:r>
              <a:t>And what about our theories?</a:t>
            </a:r>
          </a:p>
        </p:txBody>
      </p:sp>
      <p:pic>
        <p:nvPicPr>
          <p:cNvPr id="303" name="Screenshot 2022-05-28 at 21.43.02.png" descr="Screenshot 2022-05-28 at 21.43.02.png"/>
          <p:cNvPicPr>
            <a:picLocks noChangeAspect="1"/>
          </p:cNvPicPr>
          <p:nvPr/>
        </p:nvPicPr>
        <p:blipFill>
          <a:blip r:embed="rId3">
            <a:alphaModFix amt="32985"/>
            <a:extLst/>
          </a:blip>
          <a:stretch>
            <a:fillRect/>
          </a:stretch>
        </p:blipFill>
        <p:spPr>
          <a:xfrm>
            <a:off x="14548251" y="9216670"/>
            <a:ext cx="14475283" cy="11068058"/>
          </a:xfrm>
          <a:prstGeom prst="rect">
            <a:avLst/>
          </a:prstGeom>
          <a:ln w="12700">
            <a:miter lim="400000"/>
          </a:ln>
        </p:spPr>
      </p:pic>
      <p:sp>
        <p:nvSpPr>
          <p:cNvPr id="304" name="“…most claims in the literature are so critically underspecified that attempts to empirically evaluate them are doomed to failure—they are not even wrong. Meta-scientists should beware of the flawed assumption that the psychological literature is a colle"/>
          <p:cNvSpPr txBox="1"/>
          <p:nvPr/>
        </p:nvSpPr>
        <p:spPr>
          <a:xfrm>
            <a:off x="2516492" y="3210235"/>
            <a:ext cx="17971475" cy="39241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68" sz="3400">
                <a:solidFill>
                  <a:schemeClr val="accent1">
                    <a:hueOff val="114395"/>
                    <a:lumOff val="-24975"/>
                  </a:schemeClr>
                </a:solidFill>
                <a:latin typeface="Helvetica Neue Medium"/>
                <a:ea typeface="Helvetica Neue Medium"/>
                <a:cs typeface="Helvetica Neue Medium"/>
                <a:sym typeface="Helvetica Neue Medium"/>
              </a:defRPr>
            </a:pPr>
            <a:r>
              <a:t>“…most claims in the literature are so critically underspecified that attempts to empirically evaluate them are doomed to failure—they are not even wrong. Meta-scientists should beware of the flawed assumption that the psychological literature is a collection of well-defined claims. To move beyond the crisis, psychologists must reconsider and rebuild the conceptual basis of their hypotheses before trying to test them.” </a:t>
            </a:r>
          </a:p>
          <a:p>
            <a:pPr marL="638923" indent="-469900" algn="l">
              <a:lnSpc>
                <a:spcPct val="90000"/>
              </a:lnSpc>
              <a:defRPr spc="-68" sz="34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68" sz="3400">
                <a:solidFill>
                  <a:schemeClr val="accent1">
                    <a:hueOff val="114395"/>
                    <a:lumOff val="-24975"/>
                  </a:schemeClr>
                </a:solidFill>
                <a:latin typeface="Helvetica Neue Medium"/>
                <a:ea typeface="Helvetica Neue Medium"/>
                <a:cs typeface="Helvetica Neue Medium"/>
                <a:sym typeface="Helvetica Neue Medium"/>
              </a:defRPr>
            </a:pPr>
            <a:r>
              <a:t>Scheel, 2022</a:t>
            </a:r>
            <a:endParaRPr>
              <a:solidFill>
                <a:srgbClr val="000000"/>
              </a:solidFill>
              <a:latin typeface="Times Roman"/>
              <a:ea typeface="Times Roman"/>
              <a:cs typeface="Times Roman"/>
              <a:sym typeface="Times Roman"/>
            </a:endParaRPr>
          </a:p>
        </p:txBody>
      </p:sp>
      <p:sp>
        <p:nvSpPr>
          <p:cNvPr id="305" name="We have no formal framework for the specification of our theories……"/>
          <p:cNvSpPr txBox="1"/>
          <p:nvPr/>
        </p:nvSpPr>
        <p:spPr>
          <a:xfrm>
            <a:off x="6161213" y="8149972"/>
            <a:ext cx="12061574" cy="25395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90000"/>
              </a:lnSpc>
              <a:spcBef>
                <a:spcPts val="4500"/>
              </a:spcBef>
              <a:defRPr sz="3000">
                <a:solidFill>
                  <a:srgbClr val="000000"/>
                </a:solidFill>
              </a:defRPr>
            </a:pPr>
            <a:r>
              <a:t>We have no formal framework for the specification of our theories… </a:t>
            </a:r>
          </a:p>
          <a:p>
            <a:pPr>
              <a:lnSpc>
                <a:spcPct val="90000"/>
              </a:lnSpc>
              <a:spcBef>
                <a:spcPts val="4500"/>
              </a:spcBef>
              <a:defRPr sz="3000">
                <a:solidFill>
                  <a:srgbClr val="000000"/>
                </a:solidFill>
              </a:defRPr>
            </a:pPr>
            <a:r>
              <a:t>As a consequence they are untestable.</a:t>
            </a:r>
            <a:endParaRPr>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pic>
        <p:nvPicPr>
          <p:cNvPr id="308" name="Picture Placeholder 1" descr="Picture Placeholder 1"/>
          <p:cNvPicPr>
            <a:picLocks noChangeAspect="0"/>
          </p:cNvPicPr>
          <p:nvPr/>
        </p:nvPicPr>
        <p:blipFill>
          <a:blip r:embed="rId3">
            <a:extLst/>
          </a:blip>
          <a:stretch>
            <a:fillRect/>
          </a:stretch>
        </p:blipFill>
        <p:spPr>
          <a:xfrm>
            <a:off x="1929606" y="2698253"/>
            <a:ext cx="19227607" cy="9394430"/>
          </a:xfrm>
          <a:prstGeom prst="rect">
            <a:avLst/>
          </a:prstGeom>
          <a:ln w="12700">
            <a:miter lim="400000"/>
          </a:ln>
        </p:spPr>
      </p:pic>
      <p:sp>
        <p:nvSpPr>
          <p:cNvPr id="309" name="And what about our theories?"/>
          <p:cNvSpPr txBox="1"/>
          <p:nvPr>
            <p:ph type="title"/>
          </p:nvPr>
        </p:nvSpPr>
        <p:spPr>
          <a:xfrm>
            <a:off x="990073" y="759575"/>
            <a:ext cx="21971001" cy="1435101"/>
          </a:xfrm>
          <a:prstGeom prst="rect">
            <a:avLst/>
          </a:prstGeom>
        </p:spPr>
        <p:txBody>
          <a:bodyPr/>
          <a:lstStyle/>
          <a:p>
            <a:pPr/>
            <a:r>
              <a:t>And what about our theories?</a:t>
            </a:r>
          </a:p>
        </p:txBody>
      </p:sp>
      <p:sp>
        <p:nvSpPr>
          <p:cNvPr id="310" name="“For me, a problem with much of psychology is that we have had to pretend to have theories even when we were actually just describing phenomena or “proto-theorising.” That’s why our discipline is full of silly-sounding theories like five-factor theory, w"/>
          <p:cNvSpPr txBox="1"/>
          <p:nvPr/>
        </p:nvSpPr>
        <p:spPr>
          <a:xfrm>
            <a:off x="2623519" y="3200185"/>
            <a:ext cx="17971475" cy="876049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68" sz="3400">
                <a:solidFill>
                  <a:schemeClr val="accent1">
                    <a:hueOff val="114395"/>
                    <a:lumOff val="-24975"/>
                  </a:schemeClr>
                </a:solidFill>
                <a:latin typeface="Helvetica Neue Medium"/>
                <a:ea typeface="Helvetica Neue Medium"/>
                <a:cs typeface="Helvetica Neue Medium"/>
                <a:sym typeface="Helvetica Neue Medium"/>
              </a:defRPr>
            </a:pPr>
            <a:r>
              <a:t>“For me, a problem with much of psychology is that we have had to pretend to have theories even when we were actually just describing phenomena or “</a:t>
            </a:r>
            <a:r>
              <a:rPr b="1" spc="-79" sz="4000">
                <a:latin typeface="+mn-lt"/>
                <a:ea typeface="+mn-ea"/>
                <a:cs typeface="+mn-cs"/>
                <a:sym typeface="Helvetica Neue"/>
              </a:rPr>
              <a:t>proto-theorising</a:t>
            </a:r>
            <a:r>
              <a:rPr spc="-79" sz="4000"/>
              <a:t>.</a:t>
            </a:r>
            <a:r>
              <a:t>” That’s why our discipline is full of silly-sounding theories like five-factor theory, which is the theory that there are often five factors, or social identity theory, which is the theory that people have social identities that are important to them; or statements like ‘life history theory predicts…’ where the actual empirical regularity seems to bear no relation to the cited body of formal theory [...] </a:t>
            </a:r>
          </a:p>
          <a:p>
            <a:pPr marL="638923" indent="-469900" algn="l">
              <a:lnSpc>
                <a:spcPct val="90000"/>
              </a:lnSpc>
              <a:defRPr spc="-68" sz="34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68" sz="3400">
                <a:solidFill>
                  <a:schemeClr val="accent1">
                    <a:hueOff val="114395"/>
                    <a:lumOff val="-24975"/>
                  </a:schemeClr>
                </a:solidFill>
                <a:latin typeface="Helvetica Neue Medium"/>
                <a:ea typeface="Helvetica Neue Medium"/>
                <a:cs typeface="Helvetica Neue Medium"/>
                <a:sym typeface="Helvetica Neue Medium"/>
              </a:defRPr>
            </a:pPr>
            <a:r>
              <a:t>But, another reform I would like to see is people not feeling the need to claim that they have a ‘theory’ when they’re really just doing natural history or proto-theorizing. At present, people are as guilty of </a:t>
            </a:r>
            <a:r>
              <a:rPr b="1">
                <a:latin typeface="+mn-lt"/>
                <a:ea typeface="+mn-ea"/>
                <a:cs typeface="+mn-cs"/>
                <a:sym typeface="Helvetica Neue"/>
              </a:rPr>
              <a:t>CITEing</a:t>
            </a:r>
            <a:r>
              <a:t> </a:t>
            </a:r>
            <a:r>
              <a:rPr b="1">
                <a:latin typeface="+mn-lt"/>
                <a:ea typeface="+mn-ea"/>
                <a:cs typeface="+mn-cs"/>
                <a:sym typeface="Helvetica Neue"/>
              </a:rPr>
              <a:t>(</a:t>
            </a:r>
            <a:r>
              <a:rPr b="1" spc="-74" sz="3700">
                <a:latin typeface="+mn-lt"/>
                <a:ea typeface="+mn-ea"/>
                <a:cs typeface="+mn-cs"/>
                <a:sym typeface="Helvetica Neue"/>
              </a:rPr>
              <a:t>Calling It ‘Theory’ for Effect)</a:t>
            </a:r>
            <a:r>
              <a:rPr b="1">
                <a:latin typeface="+mn-lt"/>
                <a:ea typeface="+mn-ea"/>
                <a:cs typeface="+mn-cs"/>
                <a:sym typeface="Helvetica Neue"/>
              </a:rPr>
              <a:t> </a:t>
            </a:r>
            <a:r>
              <a:t>as they are of HARKing (Hypothesizing After the Results are Known). It ought to be quite fine to say that we are testing some intuitions about what kind of factors affect this process, or investigating different ways of measuring something, </a:t>
            </a:r>
            <a:r>
              <a:rPr b="1">
                <a:latin typeface="+mn-lt"/>
                <a:ea typeface="+mn-ea"/>
                <a:cs typeface="+mn-cs"/>
                <a:sym typeface="Helvetica Neue"/>
              </a:rPr>
              <a:t>with the cheerful admission that there’s no real theory yet</a:t>
            </a:r>
            <a:r>
              <a:t>.” </a:t>
            </a:r>
          </a:p>
          <a:p>
            <a:pPr marL="638923" indent="-469900" algn="l">
              <a:lnSpc>
                <a:spcPct val="90000"/>
              </a:lnSpc>
              <a:defRPr spc="-68" sz="34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68" sz="3400">
                <a:solidFill>
                  <a:schemeClr val="accent1">
                    <a:hueOff val="114395"/>
                    <a:lumOff val="-24975"/>
                  </a:schemeClr>
                </a:solidFill>
                <a:latin typeface="Helvetica Neue Medium"/>
                <a:ea typeface="Helvetica Neue Medium"/>
                <a:cs typeface="Helvetica Neue Medium"/>
                <a:sym typeface="Helvetica Neue Medium"/>
              </a:defRPr>
            </a:pPr>
            <a:r>
              <a:t>Nettle, 2021, on Medium</a:t>
            </a:r>
            <a:endParaRPr>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And what about our theories?"/>
          <p:cNvSpPr txBox="1"/>
          <p:nvPr>
            <p:ph type="title"/>
          </p:nvPr>
        </p:nvSpPr>
        <p:spPr>
          <a:xfrm>
            <a:off x="990073" y="759575"/>
            <a:ext cx="21971001" cy="1435101"/>
          </a:xfrm>
          <a:prstGeom prst="rect">
            <a:avLst/>
          </a:prstGeom>
        </p:spPr>
        <p:txBody>
          <a:bodyPr/>
          <a:lstStyle/>
          <a:p>
            <a:pPr/>
            <a:r>
              <a:t>And what about our theories?</a:t>
            </a:r>
          </a:p>
        </p:txBody>
      </p:sp>
      <p:pic>
        <p:nvPicPr>
          <p:cNvPr id="313"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pic>
        <p:nvPicPr>
          <p:cNvPr id="314" name="Image" descr="Image"/>
          <p:cNvPicPr>
            <a:picLocks noChangeAspect="1"/>
          </p:cNvPicPr>
          <p:nvPr/>
        </p:nvPicPr>
        <p:blipFill>
          <a:blip r:embed="rId3">
            <a:extLst/>
          </a:blip>
          <a:stretch>
            <a:fillRect/>
          </a:stretch>
        </p:blipFill>
        <p:spPr>
          <a:xfrm>
            <a:off x="1695127" y="3468306"/>
            <a:ext cx="21405454" cy="9813647"/>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pic>
        <p:nvPicPr>
          <p:cNvPr id="317" name="Picture Placeholder 1" descr="Picture Placeholder 1"/>
          <p:cNvPicPr>
            <a:picLocks noChangeAspect="0"/>
          </p:cNvPicPr>
          <p:nvPr/>
        </p:nvPicPr>
        <p:blipFill>
          <a:blip r:embed="rId3">
            <a:extLst/>
          </a:blip>
          <a:stretch>
            <a:fillRect/>
          </a:stretch>
        </p:blipFill>
        <p:spPr>
          <a:xfrm>
            <a:off x="2640806" y="3561853"/>
            <a:ext cx="18355573" cy="5476182"/>
          </a:xfrm>
          <a:prstGeom prst="rect">
            <a:avLst/>
          </a:prstGeom>
          <a:ln w="12700">
            <a:miter lim="400000"/>
          </a:ln>
        </p:spPr>
      </p:pic>
      <p:sp>
        <p:nvSpPr>
          <p:cNvPr id="318" name="And what about our theories?"/>
          <p:cNvSpPr txBox="1"/>
          <p:nvPr>
            <p:ph type="title"/>
          </p:nvPr>
        </p:nvSpPr>
        <p:spPr>
          <a:xfrm>
            <a:off x="990073" y="759575"/>
            <a:ext cx="21971001" cy="1435101"/>
          </a:xfrm>
          <a:prstGeom prst="rect">
            <a:avLst/>
          </a:prstGeom>
        </p:spPr>
        <p:txBody>
          <a:bodyPr/>
          <a:lstStyle/>
          <a:p>
            <a:pPr/>
            <a:r>
              <a:t>And what about our theories?</a:t>
            </a:r>
          </a:p>
        </p:txBody>
      </p:sp>
      <p:sp>
        <p:nvSpPr>
          <p:cNvPr id="319" name="“Explain the phenomena by representing the particular parts of the real world and the relationships among them that give rise to the phenomena of interest” (Haslbeck et al., 2021, p. 2; see also Van Rooij &amp; Baggio, 2020)…"/>
          <p:cNvSpPr txBox="1"/>
          <p:nvPr/>
        </p:nvSpPr>
        <p:spPr>
          <a:xfrm>
            <a:off x="3164761" y="4463339"/>
            <a:ext cx="17307560" cy="8216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lnSpc>
                <a:spcPts val="4900"/>
              </a:lnSpc>
              <a:defRPr sz="3200">
                <a:solidFill>
                  <a:srgbClr val="595959"/>
                </a:solidFill>
                <a:latin typeface="Arial"/>
                <a:ea typeface="Arial"/>
                <a:cs typeface="Arial"/>
                <a:sym typeface="Arial"/>
              </a:defRPr>
            </a:pPr>
            <a:r>
              <a:t>“Explain the phenomena by representing the particular parts of the real world and the relationships among them that give rise to the phenomena of interest” (Haslbeck et al., 2021, p. 2; see also Van Rooij &amp; Baggio, 2020)</a:t>
            </a:r>
          </a:p>
          <a:p>
            <a:pPr algn="l" defTabSz="457200">
              <a:lnSpc>
                <a:spcPts val="4900"/>
              </a:lnSpc>
              <a:defRPr sz="3200">
                <a:solidFill>
                  <a:srgbClr val="595959"/>
                </a:solidFill>
                <a:latin typeface="Arial"/>
                <a:ea typeface="Arial"/>
                <a:cs typeface="Arial"/>
                <a:sym typeface="Arial"/>
              </a:defRPr>
            </a:pPr>
          </a:p>
          <a:p>
            <a:pPr algn="l" defTabSz="457200">
              <a:lnSpc>
                <a:spcPts val="4900"/>
              </a:lnSpc>
              <a:defRPr sz="3200">
                <a:solidFill>
                  <a:srgbClr val="595959"/>
                </a:solidFill>
                <a:latin typeface="Arial"/>
                <a:ea typeface="Arial"/>
                <a:cs typeface="Arial"/>
                <a:sym typeface="Arial"/>
              </a:defRPr>
            </a:pPr>
            <a:endParaRPr sz="1200">
              <a:solidFill>
                <a:srgbClr val="000000"/>
              </a:solidFill>
              <a:latin typeface="Times Roman"/>
              <a:ea typeface="Times Roman"/>
              <a:cs typeface="Times Roman"/>
              <a:sym typeface="Times Roman"/>
            </a:endParaRPr>
          </a:p>
          <a:p>
            <a:pPr algn="l" defTabSz="457200">
              <a:lnSpc>
                <a:spcPts val="2500"/>
              </a:lnSpc>
              <a:defRPr sz="1200">
                <a:solidFill>
                  <a:srgbClr val="000000"/>
                </a:solidFill>
                <a:latin typeface="Times Roman"/>
                <a:ea typeface="Times Roman"/>
                <a:cs typeface="Times Roman"/>
                <a:sym typeface="Times Roman"/>
              </a:defRPr>
            </a:pPr>
          </a:p>
          <a:p>
            <a:pPr algn="l" defTabSz="457200">
              <a:lnSpc>
                <a:spcPts val="2500"/>
              </a:lnSpc>
              <a:defRPr sz="1200">
                <a:solidFill>
                  <a:srgbClr val="000000"/>
                </a:solidFill>
                <a:latin typeface="Times Roman"/>
                <a:ea typeface="Times Roman"/>
                <a:cs typeface="Times Roman"/>
                <a:sym typeface="Times Roman"/>
              </a:defRPr>
            </a:pPr>
          </a:p>
          <a:p>
            <a:pPr algn="l" defTabSz="457200">
              <a:lnSpc>
                <a:spcPts val="4900"/>
              </a:lnSpc>
              <a:defRPr sz="3200">
                <a:solidFill>
                  <a:srgbClr val="595959"/>
                </a:solidFill>
                <a:latin typeface="Arial"/>
                <a:ea typeface="Arial"/>
                <a:cs typeface="Arial"/>
                <a:sym typeface="Arial"/>
              </a:defRPr>
            </a:pPr>
            <a:r>
              <a:t>Theories should be relevant, precise, unambiguous (i.e., independent of creator), falsifiable, generalisable, predictive, parsimonious (Note that there are many lists of criteria: Quistberg &amp; Sakaluk, 2021)</a:t>
            </a:r>
          </a:p>
          <a:p>
            <a:pPr algn="l" defTabSz="457200">
              <a:lnSpc>
                <a:spcPts val="4900"/>
              </a:lnSpc>
              <a:defRPr sz="3200">
                <a:solidFill>
                  <a:srgbClr val="595959"/>
                </a:solidFill>
                <a:latin typeface="Arial"/>
                <a:ea typeface="Arial"/>
                <a:cs typeface="Arial"/>
                <a:sym typeface="Arial"/>
              </a:defRPr>
            </a:pPr>
          </a:p>
          <a:p>
            <a:pPr algn="l" defTabSz="457200">
              <a:lnSpc>
                <a:spcPts val="4900"/>
              </a:lnSpc>
              <a:defRPr sz="3200">
                <a:solidFill>
                  <a:srgbClr val="595959"/>
                </a:solidFill>
                <a:latin typeface="Arial"/>
                <a:ea typeface="Arial"/>
                <a:cs typeface="Arial"/>
                <a:sym typeface="Arial"/>
              </a:defRPr>
            </a:pPr>
          </a:p>
          <a:p>
            <a:pPr algn="l" defTabSz="457200">
              <a:lnSpc>
                <a:spcPts val="4900"/>
              </a:lnSpc>
              <a:defRPr sz="3200">
                <a:solidFill>
                  <a:srgbClr val="595959"/>
                </a:solidFill>
                <a:latin typeface="Arial"/>
                <a:ea typeface="Arial"/>
                <a:cs typeface="Arial"/>
                <a:sym typeface="Arial"/>
              </a:defRPr>
            </a:pPr>
            <a:endParaRPr sz="1200">
              <a:solidFill>
                <a:srgbClr val="000000"/>
              </a:solidFill>
              <a:latin typeface="Times Roman"/>
              <a:ea typeface="Times Roman"/>
              <a:cs typeface="Times Roman"/>
              <a:sym typeface="Times Roman"/>
            </a:endParaRPr>
          </a:p>
          <a:p>
            <a:pPr algn="l" defTabSz="457200">
              <a:lnSpc>
                <a:spcPts val="2500"/>
              </a:lnSpc>
              <a:defRPr sz="1200">
                <a:solidFill>
                  <a:srgbClr val="000000"/>
                </a:solidFill>
                <a:latin typeface="Times Roman"/>
                <a:ea typeface="Times Roman"/>
                <a:cs typeface="Times Roman"/>
                <a:sym typeface="Times Roman"/>
              </a:defRPr>
            </a:pPr>
          </a:p>
          <a:p>
            <a:pPr algn="l" defTabSz="457200">
              <a:lnSpc>
                <a:spcPts val="4900"/>
              </a:lnSpc>
              <a:defRPr sz="3200">
                <a:solidFill>
                  <a:srgbClr val="595959"/>
                </a:solidFill>
                <a:latin typeface="Arial"/>
                <a:ea typeface="Arial"/>
                <a:cs typeface="Arial"/>
                <a:sym typeface="Arial"/>
              </a:defRPr>
            </a:pPr>
            <a:r>
              <a:t>Need to define (Scheel et al., 2021)</a:t>
            </a:r>
            <a:endParaRPr sz="1200">
              <a:solidFill>
                <a:srgbClr val="000000"/>
              </a:solidFill>
              <a:latin typeface="Times Roman"/>
              <a:ea typeface="Times Roman"/>
              <a:cs typeface="Times Roman"/>
              <a:sym typeface="Times Roman"/>
            </a:endParaRPr>
          </a:p>
          <a:p>
            <a:pPr marL="665018" indent="-665018" algn="l" defTabSz="457200">
              <a:lnSpc>
                <a:spcPts val="4900"/>
              </a:lnSpc>
              <a:buSzPct val="100000"/>
              <a:buChar char="•"/>
              <a:defRPr sz="3200">
                <a:solidFill>
                  <a:srgbClr val="595959"/>
                </a:solidFill>
                <a:latin typeface="Arial"/>
                <a:ea typeface="Arial"/>
                <a:cs typeface="Arial"/>
                <a:sym typeface="Arial"/>
              </a:defRPr>
            </a:pPr>
            <a:r>
              <a:t>Concepts</a:t>
            </a:r>
            <a:endParaRPr sz="1200">
              <a:solidFill>
                <a:srgbClr val="000000"/>
              </a:solidFill>
              <a:latin typeface="Times Roman"/>
              <a:ea typeface="Times Roman"/>
              <a:cs typeface="Times Roman"/>
              <a:sym typeface="Times Roman"/>
            </a:endParaRPr>
          </a:p>
          <a:p>
            <a:pPr marL="665018" indent="-665018" algn="l" defTabSz="457200">
              <a:lnSpc>
                <a:spcPts val="4900"/>
              </a:lnSpc>
              <a:buSzPct val="100000"/>
              <a:buChar char="•"/>
              <a:defRPr sz="3200">
                <a:solidFill>
                  <a:srgbClr val="595959"/>
                </a:solidFill>
                <a:latin typeface="Arial"/>
                <a:ea typeface="Arial"/>
                <a:cs typeface="Arial"/>
                <a:sym typeface="Arial"/>
              </a:defRPr>
            </a:pPr>
            <a:r>
              <a:t>Measurement function</a:t>
            </a:r>
            <a:endParaRPr sz="1200">
              <a:solidFill>
                <a:srgbClr val="000000"/>
              </a:solidFill>
              <a:latin typeface="Times Roman"/>
              <a:ea typeface="Times Roman"/>
              <a:cs typeface="Times Roman"/>
              <a:sym typeface="Times Roman"/>
            </a:endParaRPr>
          </a:p>
          <a:p>
            <a:pPr marL="665018" indent="-665018" algn="l" defTabSz="457200">
              <a:lnSpc>
                <a:spcPts val="4900"/>
              </a:lnSpc>
              <a:buSzPct val="100000"/>
              <a:buChar char="•"/>
              <a:defRPr sz="3200">
                <a:solidFill>
                  <a:srgbClr val="595959"/>
                </a:solidFill>
                <a:latin typeface="Arial"/>
                <a:ea typeface="Arial"/>
                <a:cs typeface="Arial"/>
                <a:sym typeface="Arial"/>
              </a:defRPr>
            </a:pPr>
            <a:r>
              <a:t>Causal structure</a:t>
            </a:r>
            <a:endParaRPr sz="1200">
              <a:solidFill>
                <a:srgbClr val="000000"/>
              </a:solidFill>
              <a:latin typeface="Times Roman"/>
              <a:ea typeface="Times Roman"/>
              <a:cs typeface="Times Roman"/>
              <a:sym typeface="Times Roman"/>
            </a:endParaRPr>
          </a:p>
          <a:p>
            <a:pPr marL="665018" indent="-665018" algn="l" defTabSz="457200">
              <a:lnSpc>
                <a:spcPts val="4900"/>
              </a:lnSpc>
              <a:buSzPct val="100000"/>
              <a:buChar char="•"/>
              <a:defRPr sz="3200">
                <a:solidFill>
                  <a:srgbClr val="595959"/>
                </a:solidFill>
                <a:latin typeface="Arial"/>
                <a:ea typeface="Arial"/>
                <a:cs typeface="Arial"/>
                <a:sym typeface="Arial"/>
              </a:defRPr>
            </a:pPr>
            <a:r>
              <a:t>Conditions</a:t>
            </a:r>
            <a:endParaRPr sz="1200">
              <a:solidFill>
                <a:srgbClr val="000000"/>
              </a:solidFill>
              <a:latin typeface="Times Roman"/>
              <a:ea typeface="Times Roman"/>
              <a:cs typeface="Times Roman"/>
              <a:sym typeface="Times Roman"/>
            </a:endParaRPr>
          </a:p>
          <a:p>
            <a:pPr marL="665018" indent="-665018" algn="l" defTabSz="457200">
              <a:lnSpc>
                <a:spcPts val="4900"/>
              </a:lnSpc>
              <a:buSzPct val="100000"/>
              <a:buChar char="•"/>
              <a:defRPr sz="3200">
                <a:solidFill>
                  <a:srgbClr val="595959"/>
                </a:solidFill>
                <a:latin typeface="Arial"/>
                <a:ea typeface="Arial"/>
                <a:cs typeface="Arial"/>
                <a:sym typeface="Arial"/>
              </a:defRPr>
            </a:pPr>
            <a:r>
              <a:t>Assumptions</a:t>
            </a:r>
            <a:endParaRPr sz="1200">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And what about our theories?"/>
          <p:cNvSpPr txBox="1"/>
          <p:nvPr>
            <p:ph type="title"/>
          </p:nvPr>
        </p:nvSpPr>
        <p:spPr>
          <a:xfrm>
            <a:off x="990073" y="759575"/>
            <a:ext cx="21971001" cy="1435101"/>
          </a:xfrm>
          <a:prstGeom prst="rect">
            <a:avLst/>
          </a:prstGeom>
        </p:spPr>
        <p:txBody>
          <a:bodyPr/>
          <a:lstStyle/>
          <a:p>
            <a:pPr/>
            <a:r>
              <a:t>And what about our theories?</a:t>
            </a:r>
          </a:p>
        </p:txBody>
      </p:sp>
      <p:pic>
        <p:nvPicPr>
          <p:cNvPr id="322"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pic>
        <p:nvPicPr>
          <p:cNvPr id="323" name="Image" descr="Image"/>
          <p:cNvPicPr>
            <a:picLocks noChangeAspect="1"/>
          </p:cNvPicPr>
          <p:nvPr/>
        </p:nvPicPr>
        <p:blipFill>
          <a:blip r:embed="rId3">
            <a:extLst/>
          </a:blip>
          <a:stretch>
            <a:fillRect/>
          </a:stretch>
        </p:blipFill>
        <p:spPr>
          <a:xfrm>
            <a:off x="654667" y="3700914"/>
            <a:ext cx="17616287" cy="6707238"/>
          </a:xfrm>
          <a:prstGeom prst="rect">
            <a:avLst/>
          </a:prstGeom>
          <a:ln w="12700">
            <a:miter lim="400000"/>
          </a:ln>
        </p:spPr>
      </p:pic>
      <p:pic>
        <p:nvPicPr>
          <p:cNvPr id="324" name="Image" descr="Image"/>
          <p:cNvPicPr>
            <a:picLocks noChangeAspect="1"/>
          </p:cNvPicPr>
          <p:nvPr/>
        </p:nvPicPr>
        <p:blipFill>
          <a:blip r:embed="rId4">
            <a:extLst/>
          </a:blip>
          <a:stretch>
            <a:fillRect/>
          </a:stretch>
        </p:blipFill>
        <p:spPr>
          <a:xfrm>
            <a:off x="18597553" y="5937111"/>
            <a:ext cx="5352168" cy="5445656"/>
          </a:xfrm>
          <a:prstGeom prst="rect">
            <a:avLst/>
          </a:prstGeom>
          <a:ln w="12700">
            <a:miter lim="400000"/>
          </a:ln>
        </p:spPr>
      </p:pic>
      <p:pic>
        <p:nvPicPr>
          <p:cNvPr id="325" name="Image" descr="Image"/>
          <p:cNvPicPr>
            <a:picLocks noChangeAspect="1"/>
          </p:cNvPicPr>
          <p:nvPr/>
        </p:nvPicPr>
        <p:blipFill>
          <a:blip r:embed="rId5">
            <a:extLst/>
          </a:blip>
          <a:stretch>
            <a:fillRect/>
          </a:stretch>
        </p:blipFill>
        <p:spPr>
          <a:xfrm>
            <a:off x="1276422" y="10717038"/>
            <a:ext cx="15960405" cy="1103891"/>
          </a:xfrm>
          <a:prstGeom prst="rect">
            <a:avLst/>
          </a:prstGeom>
          <a:ln w="12700">
            <a:miter lim="400000"/>
          </a:ln>
        </p:spPr>
      </p:pic>
      <p:sp>
        <p:nvSpPr>
          <p:cNvPr id="326" name="Assumptions/abstractions/parsimony should not be so strong as to render the model meaningless!"/>
          <p:cNvSpPr txBox="1"/>
          <p:nvPr/>
        </p:nvSpPr>
        <p:spPr>
          <a:xfrm>
            <a:off x="1471188" y="12515832"/>
            <a:ext cx="18406989" cy="120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600">
                <a:solidFill>
                  <a:srgbClr val="000000"/>
                </a:solidFill>
                <a:latin typeface="Calibri"/>
                <a:ea typeface="Calibri"/>
                <a:cs typeface="Calibri"/>
                <a:sym typeface="Calibri"/>
              </a:defRPr>
            </a:lvl1pPr>
          </a:lstStyle>
          <a:p>
            <a:pPr/>
            <a:r>
              <a:t>Assumptions/abstractions/parsimony should not be so strong as to render the model meaningless!</a:t>
            </a:r>
            <a:endParaRPr>
              <a:latin typeface="Times Roman"/>
              <a:ea typeface="Times Roman"/>
              <a:cs typeface="Times Roman"/>
              <a:sym typeface="Times Roman"/>
            </a:endParaR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And our general assumptions?"/>
          <p:cNvSpPr txBox="1"/>
          <p:nvPr>
            <p:ph type="title"/>
          </p:nvPr>
        </p:nvSpPr>
        <p:spPr>
          <a:xfrm>
            <a:off x="990073" y="759575"/>
            <a:ext cx="21971001" cy="1435101"/>
          </a:xfrm>
          <a:prstGeom prst="rect">
            <a:avLst/>
          </a:prstGeom>
        </p:spPr>
        <p:txBody>
          <a:bodyPr/>
          <a:lstStyle/>
          <a:p>
            <a:pPr/>
            <a:r>
              <a:t>And our general assumptions?</a:t>
            </a:r>
          </a:p>
        </p:txBody>
      </p:sp>
      <p:pic>
        <p:nvPicPr>
          <p:cNvPr id="329"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330" name="Everything is correlation (even when it isn’t)…"/>
          <p:cNvSpPr txBox="1"/>
          <p:nvPr>
            <p:ph type="body" sz="half" idx="1"/>
          </p:nvPr>
        </p:nvSpPr>
        <p:spPr>
          <a:xfrm>
            <a:off x="3247814" y="4577172"/>
            <a:ext cx="16637556" cy="7595914"/>
          </a:xfrm>
          <a:prstGeom prst="rect">
            <a:avLst/>
          </a:prstGeom>
        </p:spPr>
        <p:txBody>
          <a:bodyPr lIns="0" tIns="0" rIns="0" bIns="0">
            <a:noAutofit/>
          </a:bodyPr>
          <a:lstStyle/>
          <a:p>
            <a:pPr defTabSz="1219200">
              <a:lnSpc>
                <a:spcPct val="125000"/>
              </a:lnSpc>
              <a:spcBef>
                <a:spcPts val="3200"/>
              </a:spcBef>
              <a:defRPr spc="0" sz="4000">
                <a:solidFill>
                  <a:srgbClr val="535353"/>
                </a:solidFill>
                <a:latin typeface="Helvetica"/>
                <a:ea typeface="Helvetica"/>
                <a:cs typeface="Helvetica"/>
                <a:sym typeface="Helvetica"/>
              </a:defRPr>
            </a:pPr>
            <a:r>
              <a:t>Everything is correlation (even when it isn’t)</a:t>
            </a:r>
          </a:p>
          <a:p>
            <a:pPr defTabSz="1219200">
              <a:lnSpc>
                <a:spcPct val="125000"/>
              </a:lnSpc>
              <a:spcBef>
                <a:spcPts val="3200"/>
              </a:spcBef>
              <a:defRPr spc="0" sz="4000">
                <a:solidFill>
                  <a:srgbClr val="535353"/>
                </a:solidFill>
                <a:latin typeface="Helvetica"/>
                <a:ea typeface="Helvetica"/>
                <a:cs typeface="Helvetica"/>
                <a:sym typeface="Helvetica"/>
              </a:defRPr>
            </a:pPr>
            <a:r>
              <a:t>(Causal) theories are assumed true </a:t>
            </a:r>
            <a:r>
              <a:rPr i="1"/>
              <a:t>a priori </a:t>
            </a:r>
            <a:r>
              <a:t>and not properly validated or tested</a:t>
            </a:r>
          </a:p>
          <a:p>
            <a:pPr defTabSz="1219200">
              <a:lnSpc>
                <a:spcPct val="125000"/>
              </a:lnSpc>
              <a:spcBef>
                <a:spcPts val="3200"/>
              </a:spcBef>
              <a:defRPr spc="0" sz="4000">
                <a:solidFill>
                  <a:srgbClr val="535353"/>
                </a:solidFill>
                <a:latin typeface="Helvetica"/>
                <a:ea typeface="Helvetica"/>
                <a:cs typeface="Helvetica"/>
                <a:sym typeface="Helvetica"/>
              </a:defRPr>
            </a:pPr>
            <a:r>
              <a:t>Theories are untestable</a:t>
            </a:r>
          </a:p>
          <a:p>
            <a:pPr defTabSz="1219200">
              <a:lnSpc>
                <a:spcPct val="125000"/>
              </a:lnSpc>
              <a:spcBef>
                <a:spcPts val="3200"/>
              </a:spcBef>
              <a:defRPr spc="0" sz="4000">
                <a:solidFill>
                  <a:srgbClr val="535353"/>
                </a:solidFill>
                <a:latin typeface="Helvetica"/>
                <a:ea typeface="Helvetica"/>
                <a:cs typeface="Helvetica"/>
                <a:sym typeface="Helvetica"/>
              </a:defRPr>
            </a:pPr>
            <a:r>
              <a:t>Everything is linear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And our general assumptions?"/>
          <p:cNvSpPr txBox="1"/>
          <p:nvPr>
            <p:ph type="title"/>
          </p:nvPr>
        </p:nvSpPr>
        <p:spPr>
          <a:xfrm>
            <a:off x="990073" y="759575"/>
            <a:ext cx="21971001" cy="1435101"/>
          </a:xfrm>
          <a:prstGeom prst="rect">
            <a:avLst/>
          </a:prstGeom>
        </p:spPr>
        <p:txBody>
          <a:bodyPr/>
          <a:lstStyle/>
          <a:p>
            <a:pPr/>
            <a:r>
              <a:t>And our general assumptions?</a:t>
            </a:r>
          </a:p>
        </p:txBody>
      </p:sp>
      <p:pic>
        <p:nvPicPr>
          <p:cNvPr id="333"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pic>
        <p:nvPicPr>
          <p:cNvPr id="334" name="Picture Placeholder 1" descr="Picture Placeholder 1"/>
          <p:cNvPicPr>
            <a:picLocks noChangeAspect="1"/>
          </p:cNvPicPr>
          <p:nvPr/>
        </p:nvPicPr>
        <p:blipFill>
          <a:blip r:embed="rId3">
            <a:extLst/>
          </a:blip>
          <a:stretch>
            <a:fillRect/>
          </a:stretch>
        </p:blipFill>
        <p:spPr>
          <a:xfrm>
            <a:off x="4703779" y="3353053"/>
            <a:ext cx="12435470" cy="9460111"/>
          </a:xfrm>
          <a:prstGeom prst="rect">
            <a:avLst/>
          </a:prstGeom>
          <a:ln w="12700">
            <a:miter lim="400000"/>
          </a:ln>
        </p:spPr>
      </p:pic>
      <p:sp>
        <p:nvSpPr>
          <p:cNvPr id="335" name="Text Placeholder 17"/>
          <p:cNvSpPr/>
          <p:nvPr/>
        </p:nvSpPr>
        <p:spPr>
          <a:xfrm>
            <a:off x="8225166" y="10510060"/>
            <a:ext cx="6916048" cy="1951106"/>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lgn="r" defTabSz="865631">
              <a:lnSpc>
                <a:spcPct val="125000"/>
              </a:lnSpc>
              <a:spcBef>
                <a:spcPts val="2200"/>
              </a:spcBef>
              <a:defRPr sz="4118">
                <a:solidFill>
                  <a:srgbClr val="000000">
                    <a:alpha val="30000"/>
                  </a:srgbClr>
                </a:solidFill>
                <a:latin typeface="Helvetica"/>
                <a:ea typeface="Helvetica"/>
                <a:cs typeface="Helvetica"/>
                <a:sym typeface="Helvetica"/>
              </a:defRPr>
            </a:pPr>
            <a:r>
              <a:t>van der Laan, M.J. (2015)</a:t>
            </a:r>
          </a:p>
          <a:p>
            <a:pPr algn="r" defTabSz="865631">
              <a:lnSpc>
                <a:spcPct val="125000"/>
              </a:lnSpc>
              <a:spcBef>
                <a:spcPts val="2200"/>
              </a:spcBef>
              <a:defRPr sz="2626">
                <a:solidFill>
                  <a:srgbClr val="FFFFFF"/>
                </a:solidFill>
                <a:latin typeface="Helvetica"/>
                <a:ea typeface="Helvetica"/>
                <a:cs typeface="Helvetica"/>
                <a:sym typeface="Helvetica"/>
              </a:defRPr>
            </a:pPr>
            <a:r>
              <a:t>Statistics as a Science, Not an Art: The Way to Survive in Data Science</a:t>
            </a:r>
          </a:p>
        </p:txBody>
      </p:sp>
      <p:sp>
        <p:nvSpPr>
          <p:cNvPr id="336" name="Due to [these assumptions], models that are so unrealistic that they are indexed by a finite dimensional parameter are still the status quo, even though everybody agrees they are known to be false."/>
          <p:cNvSpPr txBox="1"/>
          <p:nvPr/>
        </p:nvSpPr>
        <p:spPr>
          <a:xfrm>
            <a:off x="4992931" y="3837426"/>
            <a:ext cx="10952373" cy="435702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lgn="l" defTabSz="877824">
              <a:lnSpc>
                <a:spcPct val="125000"/>
              </a:lnSpc>
              <a:spcBef>
                <a:spcPts val="2300"/>
              </a:spcBef>
              <a:defRPr sz="4176">
                <a:solidFill>
                  <a:srgbClr val="FFFFFF"/>
                </a:solidFill>
                <a:latin typeface="Helvetica"/>
                <a:ea typeface="Helvetica"/>
                <a:cs typeface="Helvetica"/>
                <a:sym typeface="Helvetica"/>
              </a:defRPr>
            </a:pPr>
            <a:r>
              <a:t>Due to [these assumptions], </a:t>
            </a:r>
            <a:r>
              <a:rPr b="1"/>
              <a:t>models that are so unrealistic </a:t>
            </a:r>
            <a:r>
              <a:rPr sz="2664"/>
              <a:t>that they are indexed by a finite dimensional parameter </a:t>
            </a:r>
            <a:r>
              <a:t>are still the </a:t>
            </a:r>
            <a:r>
              <a:rPr b="1"/>
              <a:t>status quo</a:t>
            </a:r>
            <a:r>
              <a:t>, even though everybody agrees they are known to be </a:t>
            </a:r>
            <a:r>
              <a:rPr b="1" sz="4248"/>
              <a:t>false</a:t>
            </a:r>
            <a:r>
              <a: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14h00-18h00 Thursdays…"/>
          <p:cNvSpPr txBox="1"/>
          <p:nvPr>
            <p:ph type="body" sz="half" idx="1"/>
          </p:nvPr>
        </p:nvSpPr>
        <p:spPr>
          <a:xfrm>
            <a:off x="1879825" y="4893395"/>
            <a:ext cx="9982089" cy="7926771"/>
          </a:xfrm>
          <a:prstGeom prst="rect">
            <a:avLst/>
          </a:prstGeom>
        </p:spPr>
        <p:txBody>
          <a:bodyPr/>
          <a:lstStyle/>
          <a:p>
            <a:pPr defTabSz="437514">
              <a:spcBef>
                <a:spcPts val="900"/>
              </a:spcBef>
              <a:defRPr b="1" spc="-29" sz="2914"/>
            </a:pPr>
            <a:r>
              <a:t>14h00-18h00 Thursdays</a:t>
            </a:r>
          </a:p>
          <a:p>
            <a:pPr marL="370204" indent="-370204" defTabSz="437514">
              <a:spcBef>
                <a:spcPts val="900"/>
              </a:spcBef>
              <a:buSzPct val="123000"/>
              <a:buChar char="•"/>
              <a:defRPr spc="-29" sz="2914"/>
            </a:pPr>
          </a:p>
          <a:p>
            <a:pPr marL="370204" indent="-370204" defTabSz="437514">
              <a:spcBef>
                <a:spcPts val="900"/>
              </a:spcBef>
              <a:buSzPct val="123000"/>
              <a:buChar char="•"/>
              <a:defRPr spc="-29" sz="2914"/>
            </a:pPr>
            <a:r>
              <a:t>6th October - </a:t>
            </a:r>
            <a:r>
              <a:rPr b="1"/>
              <a:t>Theory, Causality, and Overview</a:t>
            </a:r>
          </a:p>
          <a:p>
            <a:pPr lvl="1" marL="693292" indent="-370204" defTabSz="437514">
              <a:spcBef>
                <a:spcPts val="900"/>
              </a:spcBef>
              <a:buSzPct val="123000"/>
              <a:buChar char="•"/>
              <a:defRPr spc="-29" sz="2914"/>
            </a:pPr>
            <a:r>
              <a:t>Course overview</a:t>
            </a:r>
          </a:p>
          <a:p>
            <a:pPr lvl="1" marL="693292" indent="-370204" defTabSz="437514">
              <a:spcBef>
                <a:spcPts val="900"/>
              </a:spcBef>
              <a:buSzPct val="123000"/>
              <a:buChar char="•"/>
              <a:defRPr spc="-29" sz="2914"/>
            </a:pPr>
            <a:r>
              <a:t>Theory vs causality</a:t>
            </a:r>
          </a:p>
          <a:p>
            <a:pPr lvl="1" marL="693292" indent="-370204" defTabSz="437514">
              <a:spcBef>
                <a:spcPts val="900"/>
              </a:spcBef>
              <a:buSzPct val="123000"/>
              <a:buChar char="•"/>
              <a:defRPr spc="-29" sz="2914"/>
            </a:pPr>
            <a:r>
              <a:t>Current limitations in psychology</a:t>
            </a:r>
          </a:p>
          <a:p>
            <a:pPr lvl="1" marL="693292" indent="-370204" defTabSz="437514">
              <a:spcBef>
                <a:spcPts val="900"/>
              </a:spcBef>
              <a:buSzPct val="123000"/>
              <a:buChar char="•"/>
              <a:defRPr spc="-29" sz="2914"/>
            </a:pPr>
            <a:r>
              <a:t>Overview of required tools</a:t>
            </a:r>
          </a:p>
          <a:p>
            <a:pPr marL="370204" indent="-370204" defTabSz="437514">
              <a:spcBef>
                <a:spcPts val="900"/>
              </a:spcBef>
              <a:buSzPct val="123000"/>
              <a:buChar char="•"/>
              <a:defRPr spc="-29" sz="2914"/>
            </a:pPr>
          </a:p>
          <a:p>
            <a:pPr marL="370204" indent="-370204" defTabSz="437514">
              <a:spcBef>
                <a:spcPts val="900"/>
              </a:spcBef>
              <a:buSzPct val="123000"/>
              <a:buChar char="•"/>
              <a:defRPr spc="-29" sz="2914"/>
            </a:pPr>
            <a:r>
              <a:t>13th October - </a:t>
            </a:r>
            <a:r>
              <a:rPr b="1"/>
              <a:t>DAGs and Theory Specification</a:t>
            </a:r>
          </a:p>
          <a:p>
            <a:pPr lvl="1" marL="693292" indent="-370204" defTabSz="437514">
              <a:spcBef>
                <a:spcPts val="900"/>
              </a:spcBef>
              <a:buSzPct val="123000"/>
              <a:buChar char="•"/>
              <a:defRPr spc="-29" sz="2914"/>
            </a:pPr>
            <a:r>
              <a:t>DAGs and graphical models</a:t>
            </a:r>
          </a:p>
          <a:p>
            <a:pPr lvl="1" marL="693292" indent="-370204" defTabSz="437514">
              <a:spcBef>
                <a:spcPts val="900"/>
              </a:spcBef>
              <a:buSzPct val="123000"/>
              <a:buChar char="•"/>
              <a:defRPr spc="-29" sz="2914"/>
            </a:pPr>
            <a:r>
              <a:t>Specifying theories as DAGs</a:t>
            </a:r>
          </a:p>
          <a:p>
            <a:pPr lvl="1" marL="693292" indent="-370204" defTabSz="437514">
              <a:spcBef>
                <a:spcPts val="900"/>
              </a:spcBef>
              <a:buSzPct val="123000"/>
              <a:buChar char="•"/>
              <a:defRPr spc="-29" sz="2914"/>
            </a:pPr>
            <a:r>
              <a:t>Example structures and exercises</a:t>
            </a:r>
          </a:p>
          <a:p>
            <a:pPr lvl="1" marL="693292" indent="-370204" defTabSz="437514">
              <a:spcBef>
                <a:spcPts val="900"/>
              </a:spcBef>
              <a:buSzPct val="123000"/>
              <a:buChar char="•"/>
              <a:defRPr spc="-29" sz="2914"/>
            </a:pPr>
            <a:r>
              <a:t>Conditional independencies</a:t>
            </a:r>
            <a:endParaRPr b="1"/>
          </a:p>
          <a:p>
            <a:pPr lvl="1" marL="693292" indent="-370204" defTabSz="437514">
              <a:spcBef>
                <a:spcPts val="900"/>
              </a:spcBef>
              <a:buSzPct val="123000"/>
              <a:buChar char="•"/>
              <a:defRPr spc="-29" sz="2914"/>
            </a:pPr>
            <a:r>
              <a:t>Causal discovery</a:t>
            </a:r>
          </a:p>
        </p:txBody>
      </p:sp>
      <p:sp>
        <p:nvSpPr>
          <p:cNvPr id="164" name="20th October - Causal Identification…"/>
          <p:cNvSpPr txBox="1"/>
          <p:nvPr/>
        </p:nvSpPr>
        <p:spPr>
          <a:xfrm>
            <a:off x="12047621" y="4753338"/>
            <a:ext cx="10150609" cy="820688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29259">
              <a:spcBef>
                <a:spcPts val="900"/>
              </a:spcBef>
              <a:defRPr spc="-28" sz="2859">
                <a:solidFill>
                  <a:srgbClr val="000000"/>
                </a:solidFill>
              </a:defRPr>
            </a:pPr>
          </a:p>
          <a:p>
            <a:pPr marL="363219" indent="-363219" algn="l" defTabSz="429259">
              <a:spcBef>
                <a:spcPts val="900"/>
              </a:spcBef>
              <a:buSzPct val="123000"/>
              <a:buChar char="•"/>
              <a:defRPr spc="-28" sz="2859">
                <a:solidFill>
                  <a:srgbClr val="000000"/>
                </a:solidFill>
              </a:defRPr>
            </a:pPr>
            <a:r>
              <a:t>20th October - </a:t>
            </a:r>
            <a:r>
              <a:rPr b="1"/>
              <a:t>Causal Identification </a:t>
            </a:r>
            <a:endParaRPr b="1"/>
          </a:p>
          <a:p>
            <a:pPr lvl="1" marL="680211" indent="-363219" algn="l" defTabSz="429259">
              <a:spcBef>
                <a:spcPts val="900"/>
              </a:spcBef>
              <a:buSzPct val="123000"/>
              <a:buChar char="•"/>
              <a:defRPr spc="-28" sz="2859">
                <a:solidFill>
                  <a:srgbClr val="000000"/>
                </a:solidFill>
              </a:defRPr>
            </a:pPr>
            <a:r>
              <a:t>Conditional independencies</a:t>
            </a:r>
            <a:endParaRPr b="1"/>
          </a:p>
          <a:p>
            <a:pPr lvl="1" marL="680211" indent="-363219" algn="l" defTabSz="429259">
              <a:spcBef>
                <a:spcPts val="900"/>
              </a:spcBef>
              <a:buSzPct val="123000"/>
              <a:buChar char="•"/>
              <a:defRPr spc="-28" sz="2859">
                <a:solidFill>
                  <a:srgbClr val="000000"/>
                </a:solidFill>
              </a:defRPr>
            </a:pPr>
            <a:r>
              <a:t>Identifying the target effect</a:t>
            </a:r>
          </a:p>
          <a:p>
            <a:pPr lvl="1" marL="680211" indent="-363219" algn="l" defTabSz="429259">
              <a:spcBef>
                <a:spcPts val="900"/>
              </a:spcBef>
              <a:buSzPct val="123000"/>
              <a:buChar char="•"/>
              <a:defRPr spc="-28" sz="2859">
                <a:solidFill>
                  <a:srgbClr val="000000"/>
                </a:solidFill>
              </a:defRPr>
            </a:pPr>
            <a:r>
              <a:t>Backdoor criterion</a:t>
            </a:r>
          </a:p>
          <a:p>
            <a:pPr lvl="1" marL="680211" indent="-363219" algn="l" defTabSz="429259">
              <a:spcBef>
                <a:spcPts val="900"/>
              </a:spcBef>
              <a:buSzPct val="123000"/>
              <a:buChar char="•"/>
              <a:defRPr spc="-28" sz="2859">
                <a:solidFill>
                  <a:srgbClr val="000000"/>
                </a:solidFill>
              </a:defRPr>
            </a:pPr>
            <a:r>
              <a:t>Expressing our target effect as a function of the theory/graph</a:t>
            </a:r>
          </a:p>
          <a:p>
            <a:pPr lvl="1" marL="680211" indent="-363219" algn="l" defTabSz="429259">
              <a:spcBef>
                <a:spcPts val="900"/>
              </a:spcBef>
              <a:buSzPct val="123000"/>
              <a:buChar char="•"/>
              <a:defRPr spc="-28" sz="2859">
                <a:solidFill>
                  <a:srgbClr val="000000"/>
                </a:solidFill>
              </a:defRPr>
            </a:pPr>
          </a:p>
          <a:p>
            <a:pPr marL="363219" indent="-363219" algn="l" defTabSz="429259">
              <a:spcBef>
                <a:spcPts val="900"/>
              </a:spcBef>
              <a:buSzPct val="123000"/>
              <a:buChar char="•"/>
              <a:defRPr spc="-28" sz="2859">
                <a:solidFill>
                  <a:srgbClr val="000000"/>
                </a:solidFill>
              </a:defRPr>
            </a:pPr>
          </a:p>
          <a:p>
            <a:pPr marL="363219" indent="-363219" algn="l" defTabSz="429259">
              <a:spcBef>
                <a:spcPts val="900"/>
              </a:spcBef>
              <a:buSzPct val="123000"/>
              <a:buChar char="•"/>
              <a:defRPr spc="-28" sz="2859">
                <a:solidFill>
                  <a:srgbClr val="000000"/>
                </a:solidFill>
              </a:defRPr>
            </a:pPr>
            <a:r>
              <a:t>27th October - </a:t>
            </a:r>
            <a:r>
              <a:rPr b="1"/>
              <a:t>Estimation and Machine Learning</a:t>
            </a:r>
            <a:endParaRPr b="1"/>
          </a:p>
          <a:p>
            <a:pPr lvl="1" marL="680211" indent="-363219" algn="l" defTabSz="429259">
              <a:spcBef>
                <a:spcPts val="900"/>
              </a:spcBef>
              <a:buSzPct val="123000"/>
              <a:buChar char="•"/>
              <a:defRPr spc="-28" sz="2859">
                <a:solidFill>
                  <a:srgbClr val="000000"/>
                </a:solidFill>
              </a:defRPr>
            </a:pPr>
            <a:r>
              <a:t>What is estimation?</a:t>
            </a:r>
          </a:p>
          <a:p>
            <a:pPr lvl="1" marL="680211" indent="-363219" algn="l" defTabSz="429259">
              <a:spcBef>
                <a:spcPts val="900"/>
              </a:spcBef>
              <a:buSzPct val="123000"/>
              <a:buChar char="•"/>
              <a:defRPr spc="-28" sz="2859">
                <a:solidFill>
                  <a:srgbClr val="000000"/>
                </a:solidFill>
              </a:defRPr>
            </a:pPr>
            <a:r>
              <a:t>Basics of machine learning and estimation</a:t>
            </a:r>
          </a:p>
          <a:p>
            <a:pPr lvl="1" marL="680211" indent="-363219" algn="l" defTabSz="429259">
              <a:spcBef>
                <a:spcPts val="900"/>
              </a:spcBef>
              <a:buSzPct val="123000"/>
              <a:buChar char="•"/>
              <a:defRPr spc="-28" sz="2859">
                <a:solidFill>
                  <a:srgbClr val="000000"/>
                </a:solidFill>
              </a:defRPr>
            </a:pPr>
            <a:r>
              <a:t>Ensembles</a:t>
            </a:r>
          </a:p>
          <a:p>
            <a:pPr lvl="1" marL="680211" indent="-363219" algn="l" defTabSz="429259">
              <a:spcBef>
                <a:spcPts val="900"/>
              </a:spcBef>
              <a:buSzPct val="123000"/>
              <a:buChar char="•"/>
              <a:defRPr spc="-28" sz="2859">
                <a:solidFill>
                  <a:srgbClr val="000000"/>
                </a:solidFill>
              </a:defRPr>
            </a:pPr>
            <a:r>
              <a:t>Example causal effect estimation</a:t>
            </a:r>
          </a:p>
          <a:p>
            <a:pPr lvl="1" marL="680211" indent="-363219" algn="l" defTabSz="429259">
              <a:spcBef>
                <a:spcPts val="900"/>
              </a:spcBef>
              <a:buSzPct val="123000"/>
              <a:buChar char="•"/>
              <a:defRPr spc="-28" sz="2859">
                <a:solidFill>
                  <a:srgbClr val="000000"/>
                </a:solidFill>
              </a:defRPr>
            </a:pPr>
            <a:r>
              <a:t>Interpreting results… semi-parametrics if we have time</a:t>
            </a:r>
          </a:p>
        </p:txBody>
      </p:sp>
      <p:sp>
        <p:nvSpPr>
          <p:cNvPr id="165" name="Course Schedule (approximate)"/>
          <p:cNvSpPr txBox="1"/>
          <p:nvPr/>
        </p:nvSpPr>
        <p:spPr>
          <a:xfrm>
            <a:off x="990073" y="759575"/>
            <a:ext cx="21971001"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a:lnSpc>
                <a:spcPct val="80000"/>
              </a:lnSpc>
              <a:defRPr b="1" spc="-170" sz="8500">
                <a:solidFill>
                  <a:schemeClr val="accent1">
                    <a:hueOff val="114395"/>
                    <a:lumOff val="-24975"/>
                  </a:schemeClr>
                </a:solidFill>
              </a:defRPr>
            </a:pPr>
            <a:r>
              <a:t>Course Schedule (</a:t>
            </a:r>
            <a:r>
              <a:rPr b="0"/>
              <a:t>approximate</a:t>
            </a:r>
            <a:r>
              <a:t>)</a:t>
            </a:r>
          </a:p>
        </p:txBody>
      </p:sp>
      <p:pic>
        <p:nvPicPr>
          <p:cNvPr id="166" name="Screenshot 2022-05-28 at 21.43.02.png" descr="Screenshot 2022-05-28 at 21.43.02.png"/>
          <p:cNvPicPr>
            <a:picLocks noChangeAspect="1"/>
          </p:cNvPicPr>
          <p:nvPr/>
        </p:nvPicPr>
        <p:blipFill>
          <a:blip r:embed="rId2">
            <a:alphaModFix amt="32985"/>
            <a:extLst/>
          </a:blip>
          <a:stretch>
            <a:fillRect/>
          </a:stretch>
        </p:blipFill>
        <p:spPr>
          <a:xfrm>
            <a:off x="16842519" y="-3287389"/>
            <a:ext cx="14475283" cy="11068058"/>
          </a:xfrm>
          <a:prstGeom prst="rect">
            <a:avLst/>
          </a:prstGeom>
          <a:ln w="12700">
            <a:miter lim="400000"/>
          </a:ln>
        </p:spPr>
      </p:pic>
      <p:sp>
        <p:nvSpPr>
          <p:cNvPr id="167" name="Course Page (link)"/>
          <p:cNvSpPr txBox="1"/>
          <p:nvPr/>
        </p:nvSpPr>
        <p:spPr>
          <a:xfrm>
            <a:off x="2924263" y="3355005"/>
            <a:ext cx="3181086" cy="10557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100"/>
            </a:pPr>
            <a:r>
              <a:rPr u="sng">
                <a:hlinkClick r:id="rId3" invalidUrl="" action="" tgtFrame="" tooltip="" history="1" highlightClick="0" endSnd="0"/>
              </a:rPr>
              <a:t>Course Page (link)</a:t>
            </a:r>
            <a:r>
              <a:t>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ML"/>
          <p:cNvSpPr txBox="1"/>
          <p:nvPr>
            <p:ph type="title"/>
          </p:nvPr>
        </p:nvSpPr>
        <p:spPr>
          <a:xfrm>
            <a:off x="990073" y="759575"/>
            <a:ext cx="21971001" cy="1435101"/>
          </a:xfrm>
          <a:prstGeom prst="rect">
            <a:avLst/>
          </a:prstGeom>
        </p:spPr>
        <p:txBody>
          <a:bodyPr/>
          <a:lstStyle/>
          <a:p>
            <a:pPr/>
            <a:r>
              <a:t>ML</a:t>
            </a:r>
          </a:p>
        </p:txBody>
      </p:sp>
      <p:pic>
        <p:nvPicPr>
          <p:cNvPr id="339"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pic>
        <p:nvPicPr>
          <p:cNvPr id="340" name="Image" descr="Image"/>
          <p:cNvPicPr>
            <a:picLocks noChangeAspect="1"/>
          </p:cNvPicPr>
          <p:nvPr/>
        </p:nvPicPr>
        <p:blipFill>
          <a:blip r:embed="rId3">
            <a:extLst/>
          </a:blip>
          <a:stretch>
            <a:fillRect/>
          </a:stretch>
        </p:blipFill>
        <p:spPr>
          <a:xfrm>
            <a:off x="3977523" y="2768270"/>
            <a:ext cx="15484604" cy="7547283"/>
          </a:xfrm>
          <a:prstGeom prst="rect">
            <a:avLst/>
          </a:prstGeom>
          <a:ln w="12700">
            <a:miter lim="400000"/>
          </a:ln>
        </p:spPr>
      </p:pic>
      <p:pic>
        <p:nvPicPr>
          <p:cNvPr id="341" name="Image" descr="Image"/>
          <p:cNvPicPr>
            <a:picLocks noChangeAspect="1"/>
          </p:cNvPicPr>
          <p:nvPr/>
        </p:nvPicPr>
        <p:blipFill>
          <a:blip r:embed="rId4">
            <a:extLst/>
          </a:blip>
          <a:srcRect l="0" t="0" r="0" b="0"/>
          <a:stretch>
            <a:fillRect/>
          </a:stretch>
        </p:blipFill>
        <p:spPr>
          <a:xfrm>
            <a:off x="7592250" y="10661819"/>
            <a:ext cx="9699011" cy="2618139"/>
          </a:xfrm>
          <a:prstGeom prst="rect">
            <a:avLst/>
          </a:prstGeom>
          <a:ln w="12700">
            <a:miter lim="400000"/>
          </a:ln>
        </p:spPr>
      </p:pic>
      <p:sp>
        <p:nvSpPr>
          <p:cNvPr id="342" name="Machine Learning:"/>
          <p:cNvSpPr txBox="1"/>
          <p:nvPr>
            <p:ph type="body" sz="quarter" idx="1"/>
          </p:nvPr>
        </p:nvSpPr>
        <p:spPr>
          <a:xfrm>
            <a:off x="1571414" y="11943173"/>
            <a:ext cx="5164892" cy="1118219"/>
          </a:xfrm>
          <a:prstGeom prst="rect">
            <a:avLst/>
          </a:prstGeom>
        </p:spPr>
        <p:txBody>
          <a:bodyPr lIns="0" tIns="0" rIns="0" bIns="0">
            <a:noAutofit/>
          </a:bodyPr>
          <a:lstStyle>
            <a:lvl1pPr defTabSz="1219200">
              <a:lnSpc>
                <a:spcPct val="125000"/>
              </a:lnSpc>
              <a:spcBef>
                <a:spcPts val="3200"/>
              </a:spcBef>
              <a:defRPr spc="0" sz="4000">
                <a:solidFill>
                  <a:srgbClr val="535353"/>
                </a:solidFill>
                <a:latin typeface="Helvetica"/>
                <a:ea typeface="Helvetica"/>
                <a:cs typeface="Helvetica"/>
                <a:sym typeface="Helvetica"/>
              </a:defRPr>
            </a:lvl1pPr>
          </a:lstStyle>
          <a:p>
            <a:pPr/>
            <a:r>
              <a:t>Machine Learning: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ML"/>
          <p:cNvSpPr txBox="1"/>
          <p:nvPr>
            <p:ph type="title"/>
          </p:nvPr>
        </p:nvSpPr>
        <p:spPr>
          <a:xfrm>
            <a:off x="990073" y="759575"/>
            <a:ext cx="21971001" cy="1435101"/>
          </a:xfrm>
          <a:prstGeom prst="rect">
            <a:avLst/>
          </a:prstGeom>
        </p:spPr>
        <p:txBody>
          <a:bodyPr/>
          <a:lstStyle/>
          <a:p>
            <a:pPr/>
            <a:r>
              <a:t>ML</a:t>
            </a:r>
          </a:p>
        </p:txBody>
      </p:sp>
      <p:pic>
        <p:nvPicPr>
          <p:cNvPr id="345"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346" name="Oval"/>
          <p:cNvSpPr/>
          <p:nvPr/>
        </p:nvSpPr>
        <p:spPr>
          <a:xfrm>
            <a:off x="5398533" y="6223000"/>
            <a:ext cx="4831355" cy="1997245"/>
          </a:xfrm>
          <a:prstGeom prst="ellipse">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7" name="Oval"/>
          <p:cNvSpPr/>
          <p:nvPr/>
        </p:nvSpPr>
        <p:spPr>
          <a:xfrm>
            <a:off x="3608885" y="4258149"/>
            <a:ext cx="16733378" cy="6567179"/>
          </a:xfrm>
          <a:prstGeom prst="ellipse">
            <a:avLst/>
          </a:prstGeom>
          <a:ln w="508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8" name="Family of linear models"/>
          <p:cNvSpPr txBox="1"/>
          <p:nvPr>
            <p:ph type="body" sz="quarter" idx="1"/>
          </p:nvPr>
        </p:nvSpPr>
        <p:spPr>
          <a:xfrm>
            <a:off x="6140408" y="6508474"/>
            <a:ext cx="5061282" cy="1823013"/>
          </a:xfrm>
          <a:prstGeom prst="rect">
            <a:avLst/>
          </a:prstGeom>
        </p:spPr>
        <p:txBody>
          <a:bodyPr lIns="0" tIns="0" rIns="0" bIns="0">
            <a:noAutofit/>
          </a:bodyPr>
          <a:lstStyle>
            <a:lvl1pPr defTabSz="1219200">
              <a:lnSpc>
                <a:spcPct val="125000"/>
              </a:lnSpc>
              <a:spcBef>
                <a:spcPts val="3200"/>
              </a:spcBef>
              <a:defRPr spc="0" sz="4000">
                <a:solidFill>
                  <a:srgbClr val="535353"/>
                </a:solidFill>
                <a:latin typeface="Helvetica"/>
                <a:ea typeface="Helvetica"/>
                <a:cs typeface="Helvetica"/>
                <a:sym typeface="Helvetica"/>
              </a:defRPr>
            </a:lvl1pPr>
          </a:lstStyle>
          <a:p>
            <a:pPr/>
            <a:r>
              <a:t>Family of linear models</a:t>
            </a:r>
          </a:p>
        </p:txBody>
      </p:sp>
      <p:sp>
        <p:nvSpPr>
          <p:cNvPr id="349" name="Family of ‘all’ models"/>
          <p:cNvSpPr txBox="1"/>
          <p:nvPr/>
        </p:nvSpPr>
        <p:spPr>
          <a:xfrm>
            <a:off x="12416763" y="6790297"/>
            <a:ext cx="5061282" cy="1823013"/>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1219200">
              <a:lnSpc>
                <a:spcPct val="125000"/>
              </a:lnSpc>
              <a:spcBef>
                <a:spcPts val="3200"/>
              </a:spcBef>
              <a:defRPr sz="4000">
                <a:solidFill>
                  <a:srgbClr val="535353"/>
                </a:solidFill>
                <a:latin typeface="Helvetica"/>
                <a:ea typeface="Helvetica"/>
                <a:cs typeface="Helvetica"/>
                <a:sym typeface="Helvetica"/>
              </a:defRPr>
            </a:lvl1pPr>
          </a:lstStyle>
          <a:p>
            <a:pPr/>
            <a:r>
              <a:t>Family of ‘all’ models</a:t>
            </a:r>
          </a:p>
        </p:txBody>
      </p:sp>
      <p:sp>
        <p:nvSpPr>
          <p:cNvPr id="350" name="Equation"/>
          <p:cNvSpPr txBox="1"/>
          <p:nvPr/>
        </p:nvSpPr>
        <p:spPr>
          <a:xfrm>
            <a:off x="1955070" y="10951026"/>
            <a:ext cx="6784008" cy="57180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5E5E5E"/>
                      </a:solidFill>
                      <a:latin typeface="Cambria Math" panose="02040503050406030204" pitchFamily="18" charset="0"/>
                    </a:rPr>
                    <m:t>y</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0.2</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0.5</m:t>
                  </m:r>
                  <m:sSub>
                    <m:e>
                      <m:r>
                        <a:rPr xmlns:a="http://schemas.openxmlformats.org/drawingml/2006/main" sz="4800" i="1">
                          <a:solidFill>
                            <a:srgbClr val="5E5E5E"/>
                          </a:solidFill>
                          <a:latin typeface="Cambria Math" panose="02040503050406030204" pitchFamily="18" charset="0"/>
                        </a:rPr>
                        <m:t>X</m:t>
                      </m:r>
                    </m:e>
                    <m:sub>
                      <m:r>
                        <a:rPr xmlns:a="http://schemas.openxmlformats.org/drawingml/2006/main" sz="4800" i="1">
                          <a:solidFill>
                            <a:srgbClr val="5E5E5E"/>
                          </a:solidFill>
                          <a:latin typeface="Cambria Math" panose="02040503050406030204" pitchFamily="18" charset="0"/>
                        </a:rPr>
                        <m:t>1</m:t>
                      </m:r>
                    </m:sub>
                  </m:sSub>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0.2</m:t>
                  </m:r>
                  <m:sSub>
                    <m:e>
                      <m:r>
                        <a:rPr xmlns:a="http://schemas.openxmlformats.org/drawingml/2006/main" sz="4800" i="1">
                          <a:solidFill>
                            <a:srgbClr val="5E5E5E"/>
                          </a:solidFill>
                          <a:latin typeface="Cambria Math" panose="02040503050406030204" pitchFamily="18" charset="0"/>
                        </a:rPr>
                        <m:t>X</m:t>
                      </m:r>
                    </m:e>
                    <m:sub>
                      <m:r>
                        <a:rPr xmlns:a="http://schemas.openxmlformats.org/drawingml/2006/main" sz="4800" i="1">
                          <a:solidFill>
                            <a:srgbClr val="5E5E5E"/>
                          </a:solidFill>
                          <a:latin typeface="Cambria Math" panose="02040503050406030204" pitchFamily="18" charset="0"/>
                        </a:rPr>
                        <m:t>2</m:t>
                      </m:r>
                    </m:sub>
                  </m:sSub>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ϵ</m:t>
                  </m:r>
                </m:oMath>
              </m:oMathPara>
            </a14:m>
            <a:endParaRPr sz="4800">
              <a:solidFill>
                <a:srgbClr val="5E5E5E"/>
              </a:solidFill>
            </a:endParaRPr>
          </a:p>
        </p:txBody>
      </p:sp>
      <p:sp>
        <p:nvSpPr>
          <p:cNvPr id="351" name="Equation"/>
          <p:cNvSpPr txBox="1"/>
          <p:nvPr/>
        </p:nvSpPr>
        <p:spPr>
          <a:xfrm>
            <a:off x="1906976" y="11868483"/>
            <a:ext cx="7698407" cy="56449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5E5E5E"/>
                      </a:solidFill>
                      <a:latin typeface="Cambria Math" panose="02040503050406030204" pitchFamily="18" charset="0"/>
                    </a:rPr>
                    <m:t>y</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0.24</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0.21</m:t>
                  </m:r>
                  <m:sSub>
                    <m:e>
                      <m:r>
                        <a:rPr xmlns:a="http://schemas.openxmlformats.org/drawingml/2006/main" sz="4800" i="1">
                          <a:solidFill>
                            <a:srgbClr val="5E5E5E"/>
                          </a:solidFill>
                          <a:latin typeface="Cambria Math" panose="02040503050406030204" pitchFamily="18" charset="0"/>
                        </a:rPr>
                        <m:t>X</m:t>
                      </m:r>
                    </m:e>
                    <m:sub>
                      <m:r>
                        <a:rPr xmlns:a="http://schemas.openxmlformats.org/drawingml/2006/main" sz="4800" i="1">
                          <a:solidFill>
                            <a:srgbClr val="5E5E5E"/>
                          </a:solidFill>
                          <a:latin typeface="Cambria Math" panose="02040503050406030204" pitchFamily="18" charset="0"/>
                        </a:rPr>
                        <m:t>1</m:t>
                      </m:r>
                    </m:sub>
                  </m:sSub>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0.78</m:t>
                  </m:r>
                  <m:sSub>
                    <m:e>
                      <m:r>
                        <a:rPr xmlns:a="http://schemas.openxmlformats.org/drawingml/2006/main" sz="4800" i="1">
                          <a:solidFill>
                            <a:srgbClr val="5E5E5E"/>
                          </a:solidFill>
                          <a:latin typeface="Cambria Math" panose="02040503050406030204" pitchFamily="18" charset="0"/>
                        </a:rPr>
                        <m:t>X</m:t>
                      </m:r>
                    </m:e>
                    <m:sub>
                      <m:r>
                        <a:rPr xmlns:a="http://schemas.openxmlformats.org/drawingml/2006/main" sz="4800" i="1">
                          <a:solidFill>
                            <a:srgbClr val="5E5E5E"/>
                          </a:solidFill>
                          <a:latin typeface="Cambria Math" panose="02040503050406030204" pitchFamily="18" charset="0"/>
                        </a:rPr>
                        <m:t>2</m:t>
                      </m:r>
                    </m:sub>
                  </m:sSub>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ϵ</m:t>
                  </m:r>
                </m:oMath>
              </m:oMathPara>
            </a14:m>
            <a:endParaRPr sz="4800">
              <a:solidFill>
                <a:srgbClr val="5E5E5E"/>
              </a:solidFill>
            </a:endParaRPr>
          </a:p>
        </p:txBody>
      </p:sp>
      <p:sp>
        <p:nvSpPr>
          <p:cNvPr id="352" name="Equation"/>
          <p:cNvSpPr txBox="1"/>
          <p:nvPr/>
        </p:nvSpPr>
        <p:spPr>
          <a:xfrm>
            <a:off x="15686099" y="10954074"/>
            <a:ext cx="3208065" cy="56571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5E5E5E"/>
                      </a:solidFill>
                      <a:latin typeface="Cambria Math" panose="02040503050406030204" pitchFamily="18" charset="0"/>
                    </a:rPr>
                    <m:t>y</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f</m:t>
                      </m:r>
                    </m:e>
                    <m:sub>
                      <m:r>
                        <a:rPr xmlns:a="http://schemas.openxmlformats.org/drawingml/2006/main" sz="4800" i="1">
                          <a:solidFill>
                            <a:srgbClr val="5E5E5E"/>
                          </a:solidFill>
                          <a:latin typeface="Cambria Math" panose="02040503050406030204" pitchFamily="18" charset="0"/>
                        </a:rPr>
                        <m:t>1</m:t>
                      </m:r>
                    </m:sub>
                  </m:sSub>
                  <m:r>
                    <a:rPr xmlns:a="http://schemas.openxmlformats.org/drawingml/2006/main" sz="4800" i="1">
                      <a:solidFill>
                        <a:srgbClr val="5E5E5E"/>
                      </a:solidFill>
                      <a:latin typeface="Cambria Math" panose="02040503050406030204" pitchFamily="18" charset="0"/>
                    </a:rPr>
                    <m:t>(</m:t>
                  </m:r>
                  <m:r>
                    <m:rPr>
                      <m:sty m:val="b"/>
                    </m:rPr>
                    <a:rPr xmlns:a="http://schemas.openxmlformats.org/drawingml/2006/main" sz="4800" i="1">
                      <a:solidFill>
                        <a:srgbClr val="5E5E5E"/>
                      </a:solidFill>
                      <a:latin typeface="Cambria Math" panose="02040503050406030204" pitchFamily="18" charset="0"/>
                    </a:rPr>
                    <m:t>X</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U</m:t>
                      </m:r>
                    </m:e>
                    <m:sub>
                      <m:r>
                        <m:rPr>
                          <m:sty m:val="b"/>
                        </m:rPr>
                        <a:rPr xmlns:a="http://schemas.openxmlformats.org/drawingml/2006/main" sz="4800" i="1">
                          <a:solidFill>
                            <a:srgbClr val="5E5E5E"/>
                          </a:solidFill>
                          <a:latin typeface="Cambria Math" panose="02040503050406030204" pitchFamily="18" charset="0"/>
                        </a:rPr>
                        <m:t>X</m:t>
                      </m:r>
                    </m:sub>
                  </m:sSub>
                  <m:r>
                    <a:rPr xmlns:a="http://schemas.openxmlformats.org/drawingml/2006/main" sz="4800" i="1">
                      <a:solidFill>
                        <a:srgbClr val="5E5E5E"/>
                      </a:solidFill>
                      <a:latin typeface="Cambria Math" panose="02040503050406030204" pitchFamily="18" charset="0"/>
                    </a:rPr>
                    <m:t>)</m:t>
                  </m:r>
                </m:oMath>
              </m:oMathPara>
            </a14:m>
            <a:endParaRPr sz="4800">
              <a:solidFill>
                <a:srgbClr val="5E5E5E"/>
              </a:solidFill>
            </a:endParaRPr>
          </a:p>
        </p:txBody>
      </p:sp>
      <p:sp>
        <p:nvSpPr>
          <p:cNvPr id="353" name="Equation"/>
          <p:cNvSpPr txBox="1"/>
          <p:nvPr/>
        </p:nvSpPr>
        <p:spPr>
          <a:xfrm>
            <a:off x="15686099" y="11867873"/>
            <a:ext cx="3208065" cy="56571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5E5E5E"/>
                      </a:solidFill>
                      <a:latin typeface="Cambria Math" panose="02040503050406030204" pitchFamily="18" charset="0"/>
                    </a:rPr>
                    <m:t>y</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f</m:t>
                      </m:r>
                    </m:e>
                    <m:sub>
                      <m:r>
                        <a:rPr xmlns:a="http://schemas.openxmlformats.org/drawingml/2006/main" sz="4800" i="1">
                          <a:solidFill>
                            <a:srgbClr val="5E5E5E"/>
                          </a:solidFill>
                          <a:latin typeface="Cambria Math" panose="02040503050406030204" pitchFamily="18" charset="0"/>
                        </a:rPr>
                        <m:t>2</m:t>
                      </m:r>
                    </m:sub>
                  </m:sSub>
                  <m:r>
                    <a:rPr xmlns:a="http://schemas.openxmlformats.org/drawingml/2006/main" sz="4800" i="1">
                      <a:solidFill>
                        <a:srgbClr val="5E5E5E"/>
                      </a:solidFill>
                      <a:latin typeface="Cambria Math" panose="02040503050406030204" pitchFamily="18" charset="0"/>
                    </a:rPr>
                    <m:t>(</m:t>
                  </m:r>
                  <m:r>
                    <m:rPr>
                      <m:sty m:val="b"/>
                    </m:rPr>
                    <a:rPr xmlns:a="http://schemas.openxmlformats.org/drawingml/2006/main" sz="4800" i="1">
                      <a:solidFill>
                        <a:srgbClr val="5E5E5E"/>
                      </a:solidFill>
                      <a:latin typeface="Cambria Math" panose="02040503050406030204" pitchFamily="18" charset="0"/>
                    </a:rPr>
                    <m:t>X</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U</m:t>
                      </m:r>
                    </m:e>
                    <m:sub>
                      <m:r>
                        <m:rPr>
                          <m:sty m:val="b"/>
                        </m:rPr>
                        <a:rPr xmlns:a="http://schemas.openxmlformats.org/drawingml/2006/main" sz="4800" i="1">
                          <a:solidFill>
                            <a:srgbClr val="5E5E5E"/>
                          </a:solidFill>
                          <a:latin typeface="Cambria Math" panose="02040503050406030204" pitchFamily="18" charset="0"/>
                        </a:rPr>
                        <m:t>X</m:t>
                      </m:r>
                    </m:sub>
                  </m:sSub>
                  <m:r>
                    <a:rPr xmlns:a="http://schemas.openxmlformats.org/drawingml/2006/main" sz="4800" i="1">
                      <a:solidFill>
                        <a:srgbClr val="5E5E5E"/>
                      </a:solidFill>
                      <a:latin typeface="Cambria Math" panose="02040503050406030204" pitchFamily="18" charset="0"/>
                    </a:rPr>
                    <m:t>)</m:t>
                  </m:r>
                </m:oMath>
              </m:oMathPara>
            </a14:m>
            <a:endParaRPr sz="4800">
              <a:solidFill>
                <a:srgbClr val="5E5E5E"/>
              </a:solidFill>
            </a:endParaRPr>
          </a:p>
        </p:txBody>
      </p:sp>
      <p:sp>
        <p:nvSpPr>
          <p:cNvPr id="354" name="Line"/>
          <p:cNvSpPr/>
          <p:nvPr/>
        </p:nvSpPr>
        <p:spPr>
          <a:xfrm flipH="1">
            <a:off x="5452639" y="7986957"/>
            <a:ext cx="2620744" cy="2620744"/>
          </a:xfrm>
          <a:prstGeom prst="line">
            <a:avLst/>
          </a:prstGeom>
          <a:ln w="50800">
            <a:solidFill>
              <a:srgbClr val="000000"/>
            </a:solidFill>
            <a:miter lim="400000"/>
            <a:tailEnd type="triangle"/>
          </a:ln>
        </p:spPr>
        <p:txBody>
          <a:bodyPr lIns="50800" tIns="50800" rIns="50800" bIns="50800" anchor="ctr"/>
          <a:lstStyle/>
          <a:p>
            <a:pPr/>
          </a:p>
        </p:txBody>
      </p:sp>
      <p:sp>
        <p:nvSpPr>
          <p:cNvPr id="355" name="Line"/>
          <p:cNvSpPr/>
          <p:nvPr/>
        </p:nvSpPr>
        <p:spPr>
          <a:xfrm>
            <a:off x="15580314" y="7897763"/>
            <a:ext cx="1321302" cy="2796056"/>
          </a:xfrm>
          <a:prstGeom prst="line">
            <a:avLst/>
          </a:prstGeom>
          <a:ln w="50800">
            <a:solidFill>
              <a:srgbClr val="000000"/>
            </a:solidFill>
            <a:miter lim="400000"/>
            <a:tailEnd type="triangle"/>
          </a:ln>
        </p:spPr>
        <p:txBody>
          <a:bodyPr lIns="50800" tIns="50800" rIns="50800" bIns="50800" anchor="ctr"/>
          <a:lstStyle/>
          <a:p>
            <a:pPr/>
          </a:p>
        </p:txBody>
      </p:sp>
      <p:sp>
        <p:nvSpPr>
          <p:cNvPr id="356" name="…"/>
          <p:cNvSpPr txBox="1"/>
          <p:nvPr/>
        </p:nvSpPr>
        <p:spPr>
          <a:xfrm>
            <a:off x="4769710" y="12645286"/>
            <a:ext cx="5061282" cy="182301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1219200">
              <a:lnSpc>
                <a:spcPct val="125000"/>
              </a:lnSpc>
              <a:spcBef>
                <a:spcPts val="3200"/>
              </a:spcBef>
              <a:defRPr sz="4000">
                <a:solidFill>
                  <a:srgbClr val="535353"/>
                </a:solidFill>
                <a:latin typeface="Helvetica"/>
                <a:ea typeface="Helvetica"/>
                <a:cs typeface="Helvetica"/>
                <a:sym typeface="Helvetica"/>
              </a:defRPr>
            </a:lvl1pPr>
          </a:lstStyle>
          <a:p>
            <a:pPr/>
            <a:r>
              <a:t>…</a:t>
            </a:r>
          </a:p>
        </p:txBody>
      </p:sp>
      <p:sp>
        <p:nvSpPr>
          <p:cNvPr id="357" name="…"/>
          <p:cNvSpPr txBox="1"/>
          <p:nvPr/>
        </p:nvSpPr>
        <p:spPr>
          <a:xfrm>
            <a:off x="16841474" y="12776908"/>
            <a:ext cx="5061281" cy="1823012"/>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1pPr algn="l" defTabSz="1219200">
              <a:lnSpc>
                <a:spcPct val="125000"/>
              </a:lnSpc>
              <a:spcBef>
                <a:spcPts val="3200"/>
              </a:spcBef>
              <a:defRPr sz="4000">
                <a:solidFill>
                  <a:srgbClr val="535353"/>
                </a:solidFill>
                <a:latin typeface="Helvetica"/>
                <a:ea typeface="Helvetica"/>
                <a:cs typeface="Helvetica"/>
                <a:sym typeface="Helvetica"/>
              </a:defRPr>
            </a:lvl1pPr>
          </a:lstStyle>
          <a:p>
            <a:pPr/>
            <a:r>
              <a: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ML"/>
          <p:cNvSpPr txBox="1"/>
          <p:nvPr>
            <p:ph type="title"/>
          </p:nvPr>
        </p:nvSpPr>
        <p:spPr>
          <a:xfrm>
            <a:off x="990073" y="951954"/>
            <a:ext cx="21971001" cy="1435101"/>
          </a:xfrm>
          <a:prstGeom prst="rect">
            <a:avLst/>
          </a:prstGeom>
        </p:spPr>
        <p:txBody>
          <a:bodyPr/>
          <a:lstStyle/>
          <a:p>
            <a:pPr/>
            <a:r>
              <a:t>ML</a:t>
            </a:r>
          </a:p>
        </p:txBody>
      </p:sp>
      <p:pic>
        <p:nvPicPr>
          <p:cNvPr id="360"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361" name="With machine learning come new concerns……"/>
          <p:cNvSpPr txBox="1"/>
          <p:nvPr>
            <p:ph type="body" sz="half" idx="1"/>
          </p:nvPr>
        </p:nvSpPr>
        <p:spPr>
          <a:xfrm>
            <a:off x="3247814" y="4348572"/>
            <a:ext cx="16637556" cy="7595914"/>
          </a:xfrm>
          <a:prstGeom prst="rect">
            <a:avLst/>
          </a:prstGeom>
        </p:spPr>
        <p:txBody>
          <a:bodyPr lIns="0" tIns="0" rIns="0" bIns="0">
            <a:noAutofit/>
          </a:bodyPr>
          <a:lstStyle/>
          <a:p>
            <a:pPr defTabSz="1219200">
              <a:lnSpc>
                <a:spcPct val="125000"/>
              </a:lnSpc>
              <a:spcBef>
                <a:spcPts val="3200"/>
              </a:spcBef>
              <a:defRPr spc="0" sz="4000">
                <a:solidFill>
                  <a:srgbClr val="535353"/>
                </a:solidFill>
                <a:latin typeface="Helvetica"/>
                <a:ea typeface="Helvetica"/>
                <a:cs typeface="Helvetica"/>
                <a:sym typeface="Helvetica"/>
              </a:defRPr>
            </a:pPr>
            <a:r>
              <a:t>With machine learning come new concerns…</a:t>
            </a:r>
          </a:p>
          <a:p>
            <a:pPr defTabSz="1219200">
              <a:lnSpc>
                <a:spcPct val="125000"/>
              </a:lnSpc>
              <a:spcBef>
                <a:spcPts val="3200"/>
              </a:spcBef>
              <a:defRPr spc="0" sz="4000">
                <a:solidFill>
                  <a:srgbClr val="535353"/>
                </a:solidFill>
                <a:latin typeface="Helvetica"/>
                <a:ea typeface="Helvetica"/>
                <a:cs typeface="Helvetica"/>
                <a:sym typeface="Helvetica"/>
              </a:defRPr>
            </a:pPr>
          </a:p>
          <a:p>
            <a:pPr defTabSz="1219200">
              <a:lnSpc>
                <a:spcPct val="125000"/>
              </a:lnSpc>
              <a:spcBef>
                <a:spcPts val="3200"/>
              </a:spcBef>
              <a:defRPr spc="0" sz="4000">
                <a:solidFill>
                  <a:srgbClr val="535353"/>
                </a:solidFill>
                <a:latin typeface="Helvetica"/>
                <a:ea typeface="Helvetica"/>
                <a:cs typeface="Helvetica"/>
                <a:sym typeface="Helvetica"/>
              </a:defRPr>
            </a:pPr>
            <a:r>
              <a:t>- Explainability </a:t>
            </a:r>
          </a:p>
          <a:p>
            <a:pPr defTabSz="1219200">
              <a:lnSpc>
                <a:spcPct val="125000"/>
              </a:lnSpc>
              <a:spcBef>
                <a:spcPts val="3200"/>
              </a:spcBef>
              <a:defRPr spc="0" sz="4000">
                <a:solidFill>
                  <a:srgbClr val="535353"/>
                </a:solidFill>
                <a:latin typeface="Helvetica"/>
                <a:ea typeface="Helvetica"/>
                <a:cs typeface="Helvetica"/>
                <a:sym typeface="Helvetica"/>
              </a:defRPr>
            </a:pPr>
            <a:r>
              <a:t>- Fairness</a:t>
            </a:r>
          </a:p>
          <a:p>
            <a:pPr defTabSz="1219200">
              <a:lnSpc>
                <a:spcPct val="125000"/>
              </a:lnSpc>
              <a:spcBef>
                <a:spcPts val="3200"/>
              </a:spcBef>
              <a:defRPr spc="0" sz="4000">
                <a:solidFill>
                  <a:srgbClr val="535353"/>
                </a:solidFill>
                <a:latin typeface="Helvetica"/>
                <a:ea typeface="Helvetica"/>
                <a:cs typeface="Helvetica"/>
                <a:sym typeface="Helvetica"/>
              </a:defRPr>
            </a:pPr>
            <a:r>
              <a:t>- Data leaks</a:t>
            </a:r>
          </a:p>
          <a:p>
            <a:pPr defTabSz="1219200">
              <a:lnSpc>
                <a:spcPct val="125000"/>
              </a:lnSpc>
              <a:spcBef>
                <a:spcPts val="3200"/>
              </a:spcBef>
              <a:defRPr spc="0" sz="4000">
                <a:solidFill>
                  <a:srgbClr val="535353"/>
                </a:solidFill>
                <a:latin typeface="Helvetica"/>
                <a:ea typeface="Helvetica"/>
                <a:cs typeface="Helvetica"/>
                <a:sym typeface="Helvetica"/>
              </a:defRPr>
            </a:pPr>
            <a:r>
              <a:t>- Statistical inference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ummary"/>
          <p:cNvSpPr txBox="1"/>
          <p:nvPr>
            <p:ph type="title"/>
          </p:nvPr>
        </p:nvSpPr>
        <p:spPr>
          <a:xfrm>
            <a:off x="990073" y="951954"/>
            <a:ext cx="21971001" cy="1435101"/>
          </a:xfrm>
          <a:prstGeom prst="rect">
            <a:avLst/>
          </a:prstGeom>
        </p:spPr>
        <p:txBody>
          <a:bodyPr/>
          <a:lstStyle/>
          <a:p>
            <a:pPr/>
            <a:r>
              <a:t>Summary</a:t>
            </a:r>
          </a:p>
        </p:txBody>
      </p:sp>
      <p:pic>
        <p:nvPicPr>
          <p:cNvPr id="364"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365" name="•What is theory and how do we typically represent it?…"/>
          <p:cNvSpPr txBox="1"/>
          <p:nvPr>
            <p:ph type="body" sz="half" idx="1"/>
          </p:nvPr>
        </p:nvSpPr>
        <p:spPr>
          <a:xfrm>
            <a:off x="3247814" y="3428070"/>
            <a:ext cx="16637556" cy="7595914"/>
          </a:xfrm>
          <a:prstGeom prst="rect">
            <a:avLst/>
          </a:prstGeom>
        </p:spPr>
        <p:txBody>
          <a:bodyPr lIns="0" tIns="0" rIns="0" bIns="0">
            <a:noAutofit/>
          </a:bodyPr>
          <a:lstStyle/>
          <a:p>
            <a:pPr defTabSz="457200">
              <a:lnSpc>
                <a:spcPts val="5100"/>
              </a:lnSpc>
              <a:spcBef>
                <a:spcPts val="0"/>
              </a:spcBef>
              <a:defRPr spc="0" sz="2933">
                <a:solidFill>
                  <a:srgbClr val="595959"/>
                </a:solidFill>
                <a:latin typeface="Arial"/>
                <a:ea typeface="Arial"/>
                <a:cs typeface="Arial"/>
                <a:sym typeface="Arial"/>
              </a:defRPr>
            </a:pPr>
            <a:r>
              <a:rPr sz="3432">
                <a:solidFill>
                  <a:srgbClr val="000000"/>
                </a:solidFill>
              </a:rPr>
              <a:t>•</a:t>
            </a:r>
            <a:r>
              <a:t>What is theory and how do we typically represent it?</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Verbal</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Causal</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Generic / informal</a:t>
            </a:r>
          </a:p>
          <a:p>
            <a:pPr lvl="1" defTabSz="457200">
              <a:lnSpc>
                <a:spcPts val="4500"/>
              </a:lnSpc>
              <a:spcBef>
                <a:spcPts val="0"/>
              </a:spcBef>
              <a:defRPr spc="0" sz="2933">
                <a:solidFill>
                  <a:srgbClr val="595959"/>
                </a:solidFill>
                <a:latin typeface="Arial"/>
                <a:ea typeface="Arial"/>
                <a:cs typeface="Arial"/>
                <a:sym typeface="Arial"/>
              </a:defRPr>
            </a:pPr>
            <a:endParaRPr sz="1200">
              <a:solidFill>
                <a:srgbClr val="000000"/>
              </a:solidFill>
              <a:latin typeface="Times Roman"/>
              <a:ea typeface="Times Roman"/>
              <a:cs typeface="Times Roman"/>
              <a:sym typeface="Times Roman"/>
            </a:endParaRPr>
          </a:p>
          <a:p>
            <a:pPr defTabSz="457200">
              <a:lnSpc>
                <a:spcPts val="5100"/>
              </a:lnSpc>
              <a:spcBef>
                <a:spcPts val="0"/>
              </a:spcBef>
              <a:defRPr spc="0" sz="2933">
                <a:solidFill>
                  <a:srgbClr val="595959"/>
                </a:solidFill>
                <a:latin typeface="Arial"/>
                <a:ea typeface="Arial"/>
                <a:cs typeface="Arial"/>
                <a:sym typeface="Arial"/>
              </a:defRPr>
            </a:pPr>
            <a:r>
              <a:rPr sz="3432">
                <a:solidFill>
                  <a:srgbClr val="000000"/>
                </a:solidFill>
              </a:rPr>
              <a:t>•</a:t>
            </a:r>
            <a:r>
              <a:t>What are the current problems with theory specification in psychology?</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Untestable/vague - Scheel (2021); Navarro (2021). </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No formal process for theory development </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Theory ‘crisis’ - Oberauer &amp; Lewandowsky (2019) </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Not enough triangulation</a:t>
            </a:r>
          </a:p>
          <a:p>
            <a:pPr lvl="1" defTabSz="457200">
              <a:lnSpc>
                <a:spcPts val="4500"/>
              </a:lnSpc>
              <a:spcBef>
                <a:spcPts val="0"/>
              </a:spcBef>
              <a:defRPr spc="0" sz="2933">
                <a:solidFill>
                  <a:srgbClr val="595959"/>
                </a:solidFill>
                <a:latin typeface="Arial"/>
                <a:ea typeface="Arial"/>
                <a:cs typeface="Arial"/>
                <a:sym typeface="Arial"/>
              </a:defRPr>
            </a:pPr>
          </a:p>
          <a:p>
            <a:pPr defTabSz="457200">
              <a:lnSpc>
                <a:spcPts val="5100"/>
              </a:lnSpc>
              <a:spcBef>
                <a:spcPts val="0"/>
              </a:spcBef>
              <a:defRPr spc="0" sz="2933">
                <a:solidFill>
                  <a:srgbClr val="595959"/>
                </a:solidFill>
                <a:latin typeface="Arial"/>
                <a:ea typeface="Arial"/>
                <a:cs typeface="Arial"/>
                <a:sym typeface="Arial"/>
              </a:defRPr>
            </a:pPr>
            <a:r>
              <a:rPr sz="3432">
                <a:solidFill>
                  <a:srgbClr val="000000"/>
                </a:solidFill>
              </a:rPr>
              <a:t>•</a:t>
            </a:r>
            <a:r>
              <a:t>This also leads to:</a:t>
            </a: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Replication issues</a:t>
            </a: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Estimation problems</a:t>
            </a:r>
          </a:p>
          <a:p>
            <a:pPr lvl="1" defTabSz="457200">
              <a:lnSpc>
                <a:spcPts val="4500"/>
              </a:lnSpc>
              <a:spcBef>
                <a:spcPts val="0"/>
              </a:spcBef>
              <a:defRPr spc="0" sz="2933">
                <a:solidFill>
                  <a:srgbClr val="595959"/>
                </a:solidFill>
                <a:latin typeface="Arial"/>
                <a:ea typeface="Arial"/>
                <a:cs typeface="Arial"/>
                <a:sym typeface="Arial"/>
              </a:defRPr>
            </a:pPr>
            <a:endParaRPr sz="1200">
              <a:solidFill>
                <a:srgbClr val="000000"/>
              </a:solidFill>
              <a:latin typeface="Times Roman"/>
              <a:ea typeface="Times Roman"/>
              <a:cs typeface="Times Roman"/>
              <a:sym typeface="Times Roman"/>
            </a:endParaRPr>
          </a:p>
          <a:p>
            <a:pPr defTabSz="457200">
              <a:lnSpc>
                <a:spcPts val="5100"/>
              </a:lnSpc>
              <a:spcBef>
                <a:spcPts val="0"/>
              </a:spcBef>
              <a:defRPr spc="0" sz="2933">
                <a:solidFill>
                  <a:srgbClr val="595959"/>
                </a:solidFill>
                <a:latin typeface="Arial"/>
                <a:ea typeface="Arial"/>
                <a:cs typeface="Arial"/>
                <a:sym typeface="Arial"/>
              </a:defRPr>
            </a:pPr>
            <a:r>
              <a:rPr sz="3432">
                <a:solidFill>
                  <a:srgbClr val="000000"/>
                </a:solidFill>
              </a:rPr>
              <a:t>•</a:t>
            </a:r>
            <a:r>
              <a:t>What are solutions to these problems?</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Non-parametric models – Yarkoni &amp; Westfall (2017); Vowels (2021, 2022b) </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Causality / formal theory specification</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Explicit causality – Hernan (2018);  Grosz et al. (2020); Rohrer (2018)</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Graphical causal models for observational data – Vowels (2021) </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Mathematical formalism – Navarro (2021)</a:t>
            </a:r>
            <a:endParaRPr sz="1200">
              <a:solidFill>
                <a:srgbClr val="000000"/>
              </a:solidFill>
              <a:latin typeface="Times Roman"/>
              <a:ea typeface="Times Roman"/>
              <a:cs typeface="Times Roman"/>
              <a:sym typeface="Times Roman"/>
            </a:endParaRPr>
          </a:p>
          <a:p>
            <a:pPr lvl="1" defTabSz="457200">
              <a:lnSpc>
                <a:spcPts val="4500"/>
              </a:lnSpc>
              <a:spcBef>
                <a:spcPts val="0"/>
              </a:spcBef>
              <a:defRPr spc="0" sz="2933">
                <a:solidFill>
                  <a:srgbClr val="595959"/>
                </a:solidFill>
                <a:latin typeface="Arial"/>
                <a:ea typeface="Arial"/>
                <a:cs typeface="Arial"/>
                <a:sym typeface="Arial"/>
              </a:defRPr>
            </a:pPr>
            <a:r>
              <a:rPr sz="2200">
                <a:solidFill>
                  <a:srgbClr val="000000"/>
                </a:solidFill>
              </a:rPr>
              <a:t>•</a:t>
            </a:r>
            <a:r>
              <a:t>Computational models – Oberauer &amp; Lewandowsky (2019) </a:t>
            </a:r>
            <a:endParaRPr sz="1200">
              <a:solidFill>
                <a:srgbClr val="000000"/>
              </a:solidFill>
              <a:latin typeface="Times Roman"/>
              <a:ea typeface="Times Roman"/>
              <a:cs typeface="Times Roman"/>
              <a:sym typeface="Times Roman"/>
            </a:endParaRPr>
          </a:p>
        </p:txBody>
      </p:sp>
      <p:sp>
        <p:nvSpPr>
          <p:cNvPr id="366" name="And this is ignoring difficulties associated with measurement…"/>
          <p:cNvSpPr txBox="1"/>
          <p:nvPr/>
        </p:nvSpPr>
        <p:spPr>
          <a:xfrm>
            <a:off x="3305150" y="11734799"/>
            <a:ext cx="14138375" cy="711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1219200">
              <a:lnSpc>
                <a:spcPct val="125000"/>
              </a:lnSpc>
              <a:spcBef>
                <a:spcPts val="3200"/>
              </a:spcBef>
              <a:defRPr sz="4000">
                <a:solidFill>
                  <a:srgbClr val="535353"/>
                </a:solidFill>
                <a:latin typeface="Helvetica"/>
                <a:ea typeface="Helvetica"/>
                <a:cs typeface="Helvetica"/>
                <a:sym typeface="Helvetica"/>
              </a:defRPr>
            </a:lvl1pPr>
          </a:lstStyle>
          <a:p>
            <a:pPr/>
            <a:r>
              <a:t>And this is ignoring difficulties associated with measurement…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65">
                                            <p:txEl>
                                              <p:pRg st="0" end="0"/>
                                            </p:txEl>
                                          </p:spTgt>
                                        </p:tgtEl>
                                        <p:attrNameLst>
                                          <p:attrName>style.visibility</p:attrName>
                                        </p:attrNameLst>
                                      </p:cBhvr>
                                      <p:to>
                                        <p:strVal val="visible"/>
                                      </p:to>
                                    </p:set>
                                  </p:childTnLst>
                                </p:cTn>
                              </p:par>
                              <p:par>
                                <p:cTn id="9" presetClass="entr" nodeType="withEffect" presetSubtype="0" presetID="1" grpId="1" fill="hold">
                                  <p:stCondLst>
                                    <p:cond delay="0"/>
                                  </p:stCondLst>
                                  <p:iterate type="el" backwards="0">
                                    <p:tmAbs val="0"/>
                                  </p:iterate>
                                  <p:childTnLst>
                                    <p:set>
                                      <p:cBhvr>
                                        <p:cTn id="10" fill="hold"/>
                                        <p:tgtEl>
                                          <p:spTgt spid="365">
                                            <p:txEl>
                                              <p:pRg st="1" end="1"/>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365">
                                            <p:txEl>
                                              <p:pRg st="2" end="2"/>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365">
                                            <p:txEl>
                                              <p:pRg st="3" end="3"/>
                                            </p:txEl>
                                          </p:spTgt>
                                        </p:tgtEl>
                                        <p:attrNameLst>
                                          <p:attrName>style.visibility</p:attrName>
                                        </p:attrNameLst>
                                      </p:cBhvr>
                                      <p:to>
                                        <p:strVal val="visible"/>
                                      </p:to>
                                    </p:set>
                                  </p:childTnLst>
                                </p:cTn>
                              </p:par>
                              <p:par>
                                <p:cTn id="15" presetClass="entr" nodeType="withEffect" presetSubtype="0" presetID="1" grpId="1" fill="hold">
                                  <p:stCondLst>
                                    <p:cond delay="0"/>
                                  </p:stCondLst>
                                  <p:iterate type="el" backwards="0">
                                    <p:tmAbs val="0"/>
                                  </p:iterate>
                                  <p:childTnLst>
                                    <p:set>
                                      <p:cBhvr>
                                        <p:cTn id="16" fill="hold"/>
                                        <p:tgtEl>
                                          <p:spTgt spid="36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65">
                                            <p:txEl>
                                              <p:pRg st="5" end="5"/>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365">
                                            <p:txEl>
                                              <p:pRg st="6" end="6"/>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365">
                                            <p:txEl>
                                              <p:pRg st="7" end="7"/>
                                            </p:txEl>
                                          </p:spTgt>
                                        </p:tgtEl>
                                        <p:attrNameLst>
                                          <p:attrName>style.visibility</p:attrName>
                                        </p:attrNameLst>
                                      </p:cBhvr>
                                      <p:to>
                                        <p:strVal val="visible"/>
                                      </p:to>
                                    </p:set>
                                  </p:childTnLst>
                                </p:cTn>
                              </p:par>
                              <p:par>
                                <p:cTn id="25" presetClass="entr" nodeType="withEffect" presetSubtype="0" presetID="1" grpId="1" fill="hold">
                                  <p:stCondLst>
                                    <p:cond delay="0"/>
                                  </p:stCondLst>
                                  <p:iterate type="el" backwards="0">
                                    <p:tmAbs val="0"/>
                                  </p:iterate>
                                  <p:childTnLst>
                                    <p:set>
                                      <p:cBhvr>
                                        <p:cTn id="26" fill="hold"/>
                                        <p:tgtEl>
                                          <p:spTgt spid="365">
                                            <p:txEl>
                                              <p:pRg st="8" end="8"/>
                                            </p:txEl>
                                          </p:spTgt>
                                        </p:tgtEl>
                                        <p:attrNameLst>
                                          <p:attrName>style.visibility</p:attrName>
                                        </p:attrNameLst>
                                      </p:cBhvr>
                                      <p:to>
                                        <p:strVal val="visible"/>
                                      </p:to>
                                    </p:set>
                                  </p:childTnLst>
                                </p:cTn>
                              </p:par>
                              <p:par>
                                <p:cTn id="27" presetClass="entr" nodeType="withEffect" presetSubtype="0" presetID="1" grpId="1" fill="hold">
                                  <p:stCondLst>
                                    <p:cond delay="0"/>
                                  </p:stCondLst>
                                  <p:iterate type="el" backwards="0">
                                    <p:tmAbs val="0"/>
                                  </p:iterate>
                                  <p:childTnLst>
                                    <p:set>
                                      <p:cBhvr>
                                        <p:cTn id="28" fill="hold"/>
                                        <p:tgtEl>
                                          <p:spTgt spid="365">
                                            <p:txEl>
                                              <p:pRg st="9" end="9"/>
                                            </p:txEl>
                                          </p:spTgt>
                                        </p:tgtEl>
                                        <p:attrNameLst>
                                          <p:attrName>style.visibility</p:attrName>
                                        </p:attrNameLst>
                                      </p:cBhvr>
                                      <p:to>
                                        <p:strVal val="visible"/>
                                      </p:to>
                                    </p:set>
                                  </p:childTnLst>
                                </p:cTn>
                              </p:par>
                              <p:par>
                                <p:cTn id="29" presetClass="entr" nodeType="withEffect" presetSubtype="0" presetID="1" grpId="1" fill="hold">
                                  <p:stCondLst>
                                    <p:cond delay="0"/>
                                  </p:stCondLst>
                                  <p:iterate type="el" backwards="0">
                                    <p:tmAbs val="0"/>
                                  </p:iterate>
                                  <p:childTnLst>
                                    <p:set>
                                      <p:cBhvr>
                                        <p:cTn id="30" fill="hold"/>
                                        <p:tgtEl>
                                          <p:spTgt spid="36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365">
                                            <p:txEl>
                                              <p:pRg st="11" end="11"/>
                                            </p:txEl>
                                          </p:spTgt>
                                        </p:tgtEl>
                                        <p:attrNameLst>
                                          <p:attrName>style.visibility</p:attrName>
                                        </p:attrNameLst>
                                      </p:cBhvr>
                                      <p:to>
                                        <p:strVal val="visible"/>
                                      </p:to>
                                    </p:set>
                                  </p:childTnLst>
                                </p:cTn>
                              </p:par>
                              <p:par>
                                <p:cTn id="35" presetClass="entr" nodeType="withEffect" presetSubtype="0" presetID="1" grpId="1" fill="hold">
                                  <p:stCondLst>
                                    <p:cond delay="0"/>
                                  </p:stCondLst>
                                  <p:iterate type="el" backwards="0">
                                    <p:tmAbs val="0"/>
                                  </p:iterate>
                                  <p:childTnLst>
                                    <p:set>
                                      <p:cBhvr>
                                        <p:cTn id="36" fill="hold"/>
                                        <p:tgtEl>
                                          <p:spTgt spid="365">
                                            <p:txEl>
                                              <p:pRg st="12" end="12"/>
                                            </p:txEl>
                                          </p:spTgt>
                                        </p:tgtEl>
                                        <p:attrNameLst>
                                          <p:attrName>style.visibility</p:attrName>
                                        </p:attrNameLst>
                                      </p:cBhvr>
                                      <p:to>
                                        <p:strVal val="visible"/>
                                      </p:to>
                                    </p:set>
                                  </p:childTnLst>
                                </p:cTn>
                              </p:par>
                              <p:par>
                                <p:cTn id="37" presetClass="entr" nodeType="withEffect" presetSubtype="0" presetID="1" grpId="1" fill="hold">
                                  <p:stCondLst>
                                    <p:cond delay="0"/>
                                  </p:stCondLst>
                                  <p:iterate type="el" backwards="0">
                                    <p:tmAbs val="0"/>
                                  </p:iterate>
                                  <p:childTnLst>
                                    <p:set>
                                      <p:cBhvr>
                                        <p:cTn id="38" fill="hold"/>
                                        <p:tgtEl>
                                          <p:spTgt spid="365">
                                            <p:txEl>
                                              <p:pRg st="13" end="13"/>
                                            </p:txEl>
                                          </p:spTgt>
                                        </p:tgtEl>
                                        <p:attrNameLst>
                                          <p:attrName>style.visibility</p:attrName>
                                        </p:attrNameLst>
                                      </p:cBhvr>
                                      <p:to>
                                        <p:strVal val="visible"/>
                                      </p:to>
                                    </p:set>
                                  </p:childTnLst>
                                </p:cTn>
                              </p:par>
                              <p:par>
                                <p:cTn id="39" presetClass="entr" nodeType="withEffect" presetSubtype="0" presetID="1" grpId="1" fill="hold">
                                  <p:stCondLst>
                                    <p:cond delay="0"/>
                                  </p:stCondLst>
                                  <p:iterate type="el" backwards="0">
                                    <p:tmAbs val="0"/>
                                  </p:iterate>
                                  <p:childTnLst>
                                    <p:set>
                                      <p:cBhvr>
                                        <p:cTn id="40" fill="hold"/>
                                        <p:tgtEl>
                                          <p:spTgt spid="365">
                                            <p:txEl>
                                              <p:pRg st="14" end="1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365">
                                            <p:txEl>
                                              <p:pRg st="15" end="15"/>
                                            </p:txEl>
                                          </p:spTgt>
                                        </p:tgtEl>
                                        <p:attrNameLst>
                                          <p:attrName>style.visibility</p:attrName>
                                        </p:attrNameLst>
                                      </p:cBhvr>
                                      <p:to>
                                        <p:strVal val="visible"/>
                                      </p:to>
                                    </p:set>
                                  </p:childTnLst>
                                </p:cTn>
                              </p:par>
                              <p:par>
                                <p:cTn id="45" presetClass="entr" nodeType="withEffect" presetSubtype="0" presetID="1" grpId="1" fill="hold">
                                  <p:stCondLst>
                                    <p:cond delay="0"/>
                                  </p:stCondLst>
                                  <p:iterate type="el" backwards="0">
                                    <p:tmAbs val="0"/>
                                  </p:iterate>
                                  <p:childTnLst>
                                    <p:set>
                                      <p:cBhvr>
                                        <p:cTn id="46" fill="hold"/>
                                        <p:tgtEl>
                                          <p:spTgt spid="365">
                                            <p:txEl>
                                              <p:pRg st="16" end="16"/>
                                            </p:txEl>
                                          </p:spTgt>
                                        </p:tgtEl>
                                        <p:attrNameLst>
                                          <p:attrName>style.visibility</p:attrName>
                                        </p:attrNameLst>
                                      </p:cBhvr>
                                      <p:to>
                                        <p:strVal val="visible"/>
                                      </p:to>
                                    </p:set>
                                  </p:childTnLst>
                                </p:cTn>
                              </p:par>
                              <p:par>
                                <p:cTn id="47" presetClass="entr" nodeType="withEffect" presetSubtype="0" presetID="1" grpId="1" fill="hold">
                                  <p:stCondLst>
                                    <p:cond delay="0"/>
                                  </p:stCondLst>
                                  <p:iterate type="el" backwards="0">
                                    <p:tmAbs val="0"/>
                                  </p:iterate>
                                  <p:childTnLst>
                                    <p:set>
                                      <p:cBhvr>
                                        <p:cTn id="48" fill="hold"/>
                                        <p:tgtEl>
                                          <p:spTgt spid="365">
                                            <p:txEl>
                                              <p:pRg st="17" end="17"/>
                                            </p:txEl>
                                          </p:spTgt>
                                        </p:tgtEl>
                                        <p:attrNameLst>
                                          <p:attrName>style.visibility</p:attrName>
                                        </p:attrNameLst>
                                      </p:cBhvr>
                                      <p:to>
                                        <p:strVal val="visible"/>
                                      </p:to>
                                    </p:set>
                                  </p:childTnLst>
                                </p:cTn>
                              </p:par>
                              <p:par>
                                <p:cTn id="49" presetClass="entr" nodeType="withEffect" presetSubtype="0" presetID="1" grpId="1" fill="hold">
                                  <p:stCondLst>
                                    <p:cond delay="0"/>
                                  </p:stCondLst>
                                  <p:iterate type="el" backwards="0">
                                    <p:tmAbs val="0"/>
                                  </p:iterate>
                                  <p:childTnLst>
                                    <p:set>
                                      <p:cBhvr>
                                        <p:cTn id="50" fill="hold"/>
                                        <p:tgtEl>
                                          <p:spTgt spid="365">
                                            <p:txEl>
                                              <p:pRg st="18" end="18"/>
                                            </p:txEl>
                                          </p:spTgt>
                                        </p:tgtEl>
                                        <p:attrNameLst>
                                          <p:attrName>style.visibility</p:attrName>
                                        </p:attrNameLst>
                                      </p:cBhvr>
                                      <p:to>
                                        <p:strVal val="visible"/>
                                      </p:to>
                                    </p:set>
                                  </p:childTnLst>
                                </p:cTn>
                              </p:par>
                              <p:par>
                                <p:cTn id="51" presetClass="entr" nodeType="withEffect" presetSubtype="0" presetID="1" grpId="1" fill="hold">
                                  <p:stCondLst>
                                    <p:cond delay="0"/>
                                  </p:stCondLst>
                                  <p:iterate type="el" backwards="0">
                                    <p:tmAbs val="0"/>
                                  </p:iterate>
                                  <p:childTnLst>
                                    <p:set>
                                      <p:cBhvr>
                                        <p:cTn id="52" fill="hold"/>
                                        <p:tgtEl>
                                          <p:spTgt spid="365">
                                            <p:txEl>
                                              <p:pRg st="19" end="19"/>
                                            </p:txEl>
                                          </p:spTgt>
                                        </p:tgtEl>
                                        <p:attrNameLst>
                                          <p:attrName>style.visibility</p:attrName>
                                        </p:attrNameLst>
                                      </p:cBhvr>
                                      <p:to>
                                        <p:strVal val="visible"/>
                                      </p:to>
                                    </p:set>
                                  </p:childTnLst>
                                </p:cTn>
                              </p:par>
                              <p:par>
                                <p:cTn id="53" presetClass="entr" nodeType="withEffect" presetSubtype="0" presetID="1" grpId="1" fill="hold">
                                  <p:stCondLst>
                                    <p:cond delay="0"/>
                                  </p:stCondLst>
                                  <p:iterate type="el" backwards="0">
                                    <p:tmAbs val="0"/>
                                  </p:iterate>
                                  <p:childTnLst>
                                    <p:set>
                                      <p:cBhvr>
                                        <p:cTn id="54" fill="hold"/>
                                        <p:tgtEl>
                                          <p:spTgt spid="365">
                                            <p:txEl>
                                              <p:pRg st="20" end="20"/>
                                            </p:txEl>
                                          </p:spTgt>
                                        </p:tgtEl>
                                        <p:attrNameLst>
                                          <p:attrName>style.visibility</p:attrName>
                                        </p:attrNameLst>
                                      </p:cBhvr>
                                      <p:to>
                                        <p:strVal val="visible"/>
                                      </p:to>
                                    </p:set>
                                  </p:childTnLst>
                                </p:cTn>
                              </p:par>
                              <p:par>
                                <p:cTn id="55" presetClass="entr" nodeType="withEffect" presetSubtype="0" presetID="1" grpId="1" fill="hold">
                                  <p:stCondLst>
                                    <p:cond delay="0"/>
                                  </p:stCondLst>
                                  <p:iterate type="el" backwards="0">
                                    <p:tmAbs val="0"/>
                                  </p:iterate>
                                  <p:childTnLst>
                                    <p:set>
                                      <p:cBhvr>
                                        <p:cTn id="56" fill="hold"/>
                                        <p:tgtEl>
                                          <p:spTgt spid="365">
                                            <p:txEl>
                                              <p:pRg st="21" end="2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 fill="hold">
                                  <p:stCondLst>
                                    <p:cond delay="0"/>
                                  </p:stCondLst>
                                  <p:iterate type="el" backwards="0">
                                    <p:tmAbs val="0"/>
                                  </p:iterate>
                                  <p:childTnLst>
                                    <p:set>
                                      <p:cBhvr>
                                        <p:cTn id="60" fill="hold"/>
                                        <p:tgtEl>
                                          <p:spTgt spid="365">
                                            <p:txEl>
                                              <p:pRg st="22" end="2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0" presetID="1" grpId="2" fill="hold">
                                  <p:stCondLst>
                                    <p:cond delay="0"/>
                                  </p:stCondLst>
                                  <p:iterate type="el" backwards="0">
                                    <p:tmAbs val="0"/>
                                  </p:iterate>
                                  <p:childTnLst>
                                    <p:set>
                                      <p:cBhvr>
                                        <p:cTn id="64" fill="hold"/>
                                        <p:tgtEl>
                                          <p:spTgt spid="3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65" grpId="1"/>
      <p:bldP build="whole" bldLvl="1" animBg="1" rev="0" advAuto="0" spid="366"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Kinda worrying, but…"/>
          <p:cNvSpPr txBox="1"/>
          <p:nvPr>
            <p:ph type="title"/>
          </p:nvPr>
        </p:nvSpPr>
        <p:spPr>
          <a:xfrm>
            <a:off x="990073" y="759575"/>
            <a:ext cx="21971001" cy="1435101"/>
          </a:xfrm>
          <a:prstGeom prst="rect">
            <a:avLst/>
          </a:prstGeom>
        </p:spPr>
        <p:txBody>
          <a:bodyPr/>
          <a:lstStyle/>
          <a:p>
            <a:pPr/>
            <a:r>
              <a:t>Kinda worrying, but…</a:t>
            </a:r>
          </a:p>
        </p:txBody>
      </p:sp>
      <p:pic>
        <p:nvPicPr>
          <p:cNvPr id="369"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370" name="We are doing research at a time where we have access to…"/>
          <p:cNvSpPr txBox="1"/>
          <p:nvPr/>
        </p:nvSpPr>
        <p:spPr>
          <a:xfrm>
            <a:off x="3233218" y="4383718"/>
            <a:ext cx="17484712" cy="74476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We are doing research at a time where we have access to</a:t>
            </a: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Open source code</a:t>
            </a: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YouTube videos</a:t>
            </a: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Online courses</a:t>
            </a: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Open science movement</a:t>
            </a: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Lots of articles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This is a great opportunity to start changing the way we approach research</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Image" descr="Image"/>
          <p:cNvPicPr>
            <a:picLocks noChangeAspect="1"/>
          </p:cNvPicPr>
          <p:nvPr/>
        </p:nvPicPr>
        <p:blipFill>
          <a:blip r:embed="rId2">
            <a:extLst/>
          </a:blip>
          <a:stretch>
            <a:fillRect/>
          </a:stretch>
        </p:blipFill>
        <p:spPr>
          <a:xfrm>
            <a:off x="1599979" y="1447753"/>
            <a:ext cx="20643937" cy="11582773"/>
          </a:xfrm>
          <a:prstGeom prst="rect">
            <a:avLst/>
          </a:prstGeom>
          <a:ln w="12700">
            <a:miter lim="400000"/>
          </a:ln>
        </p:spPr>
      </p:pic>
      <p:sp>
        <p:nvSpPr>
          <p:cNvPr id="373" name="Qualitative studies can be used throughout for validation"/>
          <p:cNvSpPr txBox="1"/>
          <p:nvPr/>
        </p:nvSpPr>
        <p:spPr>
          <a:xfrm>
            <a:off x="1243556" y="828535"/>
            <a:ext cx="4321003" cy="232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600">
                <a:solidFill>
                  <a:srgbClr val="00B050"/>
                </a:solidFill>
                <a:latin typeface="Calibri"/>
                <a:ea typeface="Calibri"/>
                <a:cs typeface="Calibri"/>
                <a:sym typeface="Calibri"/>
              </a:defRPr>
            </a:lvl1pPr>
          </a:lstStyle>
          <a:p>
            <a:pPr/>
            <a:r>
              <a:t>Qualitative studies can be used throughout for validation</a:t>
            </a:r>
            <a:endParaRPr>
              <a:solidFill>
                <a:srgbClr val="000000"/>
              </a:solidFill>
              <a:latin typeface="Times Roman"/>
              <a:ea typeface="Times Roman"/>
              <a:cs typeface="Times Roman"/>
              <a:sym typeface="Times Roman"/>
            </a:endParaRPr>
          </a:p>
        </p:txBody>
      </p:sp>
      <p:sp>
        <p:nvSpPr>
          <p:cNvPr id="374" name="Qualitative and associations/correlations can help us identify a phenomenon to begin forming a prototheory"/>
          <p:cNvSpPr txBox="1"/>
          <p:nvPr/>
        </p:nvSpPr>
        <p:spPr>
          <a:xfrm>
            <a:off x="15267441" y="549135"/>
            <a:ext cx="7473771" cy="288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600">
                <a:solidFill>
                  <a:srgbClr val="00B050"/>
                </a:solidFill>
                <a:latin typeface="Calibri"/>
                <a:ea typeface="Calibri"/>
                <a:cs typeface="Calibri"/>
                <a:sym typeface="Calibri"/>
              </a:defRPr>
            </a:lvl1pPr>
          </a:lstStyle>
          <a:p>
            <a:pPr/>
            <a:r>
              <a:t>Qualitative and associations/correlations can help us identify a phenomenon to begin forming a prototheory</a:t>
            </a:r>
            <a:endParaRPr>
              <a:solidFill>
                <a:srgbClr val="000000"/>
              </a:solidFill>
              <a:latin typeface="Times Roman"/>
              <a:ea typeface="Times Roman"/>
              <a:cs typeface="Times Roman"/>
              <a:sym typeface="Times Roman"/>
            </a:endParaRPr>
          </a:p>
        </p:txBody>
      </p:sp>
      <p:sp>
        <p:nvSpPr>
          <p:cNvPr id="375" name="Iterative triangulation with…"/>
          <p:cNvSpPr txBox="1"/>
          <p:nvPr/>
        </p:nvSpPr>
        <p:spPr>
          <a:xfrm>
            <a:off x="925353" y="11220589"/>
            <a:ext cx="6611075" cy="1993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b="1" sz="4100">
                <a:solidFill>
                  <a:schemeClr val="accent1"/>
                </a:solidFill>
              </a:defRPr>
            </a:pPr>
            <a:r>
              <a:t>Iterative triangulation with</a:t>
            </a:r>
          </a:p>
          <a:p>
            <a:pPr algn="l" defTabSz="825500">
              <a:defRPr b="1" sz="4100">
                <a:solidFill>
                  <a:schemeClr val="accent1"/>
                </a:solidFill>
              </a:defRPr>
            </a:pPr>
            <a:r>
              <a:t>formal specification!</a:t>
            </a:r>
            <a:endParaRPr>
              <a:solidFill>
                <a:srgbClr val="000000"/>
              </a:solidFill>
              <a:latin typeface="Times Roman"/>
              <a:ea typeface="Times Roman"/>
              <a:cs typeface="Times Roman"/>
              <a:sym typeface="Times Roman"/>
            </a:endParaRPr>
          </a:p>
        </p:txBody>
      </p:sp>
      <p:sp>
        <p:nvSpPr>
          <p:cNvPr id="376" name="Theory can inform useful predictive variables for utility tasks (e.g. automation)"/>
          <p:cNvSpPr txBox="1"/>
          <p:nvPr/>
        </p:nvSpPr>
        <p:spPr>
          <a:xfrm>
            <a:off x="18544654" y="5238889"/>
            <a:ext cx="6018446" cy="232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600">
                <a:solidFill>
                  <a:srgbClr val="00B050"/>
                </a:solidFill>
                <a:latin typeface="Calibri"/>
                <a:ea typeface="Calibri"/>
                <a:cs typeface="Calibri"/>
                <a:sym typeface="Calibri"/>
              </a:defRPr>
            </a:lvl1pPr>
          </a:lstStyle>
          <a:p>
            <a:pPr/>
            <a:r>
              <a:t>Theory can inform useful predictive variables for utility tasks (e.g. automation)</a:t>
            </a:r>
            <a:endParaRPr>
              <a:solidFill>
                <a:srgbClr val="000000"/>
              </a:solidFill>
              <a:latin typeface="Times Roman"/>
              <a:ea typeface="Times Roman"/>
              <a:cs typeface="Times Roman"/>
              <a:sym typeface="Times Roman"/>
            </a:endParaRPr>
          </a:p>
        </p:txBody>
      </p:sp>
      <p:sp>
        <p:nvSpPr>
          <p:cNvPr id="377" name="Theory informs data collection methodology"/>
          <p:cNvSpPr txBox="1"/>
          <p:nvPr/>
        </p:nvSpPr>
        <p:spPr>
          <a:xfrm>
            <a:off x="325374" y="5746750"/>
            <a:ext cx="4662414" cy="1765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600">
                <a:solidFill>
                  <a:srgbClr val="00B050"/>
                </a:solidFill>
                <a:latin typeface="Calibri"/>
                <a:ea typeface="Calibri"/>
                <a:cs typeface="Calibri"/>
                <a:sym typeface="Calibri"/>
              </a:defRPr>
            </a:lvl1pPr>
          </a:lstStyle>
          <a:p>
            <a:pPr/>
            <a:r>
              <a:t>Theory informs data collection methodology</a:t>
            </a:r>
            <a:endParaRPr>
              <a:solidFill>
                <a:srgbClr val="000000"/>
              </a:solidFill>
              <a:latin typeface="Times Roman"/>
              <a:ea typeface="Times Roman"/>
              <a:cs typeface="Times Roman"/>
              <a:sym typeface="Times Roman"/>
            </a:endParaRPr>
          </a:p>
        </p:txBody>
      </p:sp>
      <p:sp>
        <p:nvSpPr>
          <p:cNvPr id="378" name="Causal discovery…"/>
          <p:cNvSpPr txBox="1"/>
          <p:nvPr/>
        </p:nvSpPr>
        <p:spPr>
          <a:xfrm>
            <a:off x="2557828" y="8813869"/>
            <a:ext cx="5818536" cy="232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600">
                <a:solidFill>
                  <a:srgbClr val="00B050"/>
                </a:solidFill>
                <a:latin typeface="Calibri"/>
                <a:ea typeface="Calibri"/>
                <a:cs typeface="Calibri"/>
                <a:sym typeface="Calibri"/>
              </a:defRPr>
            </a:pPr>
            <a:r>
              <a:t>Causal discovery</a:t>
            </a:r>
            <a:endParaRPr>
              <a:solidFill>
                <a:srgbClr val="000000"/>
              </a:solidFill>
              <a:latin typeface="Times Roman"/>
              <a:ea typeface="Times Roman"/>
              <a:cs typeface="Times Roman"/>
              <a:sym typeface="Times Roman"/>
            </a:endParaRPr>
          </a:p>
          <a:p>
            <a:pPr algn="l" defTabSz="457200">
              <a:defRPr sz="3600">
                <a:solidFill>
                  <a:srgbClr val="00B050"/>
                </a:solidFill>
                <a:latin typeface="Calibri"/>
                <a:ea typeface="Calibri"/>
                <a:cs typeface="Calibri"/>
                <a:sym typeface="Calibri"/>
              </a:defRPr>
            </a:pPr>
            <a:r>
              <a:t>helps us uncover unknown substructures</a:t>
            </a:r>
            <a:endParaRPr>
              <a:solidFill>
                <a:srgbClr val="000000"/>
              </a:solidFill>
              <a:latin typeface="Times Roman"/>
              <a:ea typeface="Times Roman"/>
              <a:cs typeface="Times Roman"/>
              <a:sym typeface="Times Roman"/>
            </a:endParaRPr>
          </a:p>
        </p:txBody>
      </p:sp>
      <p:sp>
        <p:nvSpPr>
          <p:cNvPr id="379" name="Simulated data can be used to check validity of computational model"/>
          <p:cNvSpPr txBox="1"/>
          <p:nvPr/>
        </p:nvSpPr>
        <p:spPr>
          <a:xfrm>
            <a:off x="17236380" y="9779069"/>
            <a:ext cx="6247393" cy="2324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sz="3600">
                <a:solidFill>
                  <a:srgbClr val="00B050"/>
                </a:solidFill>
                <a:latin typeface="Calibri"/>
                <a:ea typeface="Calibri"/>
                <a:cs typeface="Calibri"/>
                <a:sym typeface="Calibri"/>
              </a:defRPr>
            </a:lvl1pPr>
          </a:lstStyle>
          <a:p>
            <a:pPr/>
            <a:r>
              <a:t>Simulated data can be used to check validity of computational model</a:t>
            </a:r>
            <a:endParaRPr>
              <a:solidFill>
                <a:srgbClr val="000000"/>
              </a:solidFill>
              <a:latin typeface="Times Roman"/>
              <a:ea typeface="Times Roman"/>
              <a:cs typeface="Times Roman"/>
              <a:sym typeface="Times Roman"/>
            </a:endParaRPr>
          </a:p>
        </p:txBody>
      </p:sp>
      <p:sp>
        <p:nvSpPr>
          <p:cNvPr id="380" name="Integrate Machine Learning Tools"/>
          <p:cNvSpPr txBox="1"/>
          <p:nvPr/>
        </p:nvSpPr>
        <p:spPr>
          <a:xfrm>
            <a:off x="929506" y="12706489"/>
            <a:ext cx="8414780" cy="1358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defRPr b="1" sz="4100">
                <a:solidFill>
                  <a:schemeClr val="accent1"/>
                </a:solidFill>
              </a:defRPr>
            </a:lvl1pPr>
          </a:lstStyle>
          <a:p>
            <a:pPr/>
            <a:r>
              <a:t>Integrate Machine Learning Tools</a:t>
            </a:r>
            <a:endParaRPr>
              <a:solidFill>
                <a:srgbClr val="000000"/>
              </a:solidFill>
              <a:latin typeface="Times Roman"/>
              <a:ea typeface="Times Roman"/>
              <a:cs typeface="Times Roman"/>
              <a:sym typeface="Times Roman"/>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373"/>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7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374"/>
                                        </p:tgtEl>
                                        <p:attrNameLst>
                                          <p:attrName>style.visibility</p:attrName>
                                        </p:attrNameLst>
                                      </p:cBhvr>
                                      <p:to>
                                        <p:strVal val="hidden"/>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3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0" presetID="1" grpId="6" fill="hold">
                                  <p:stCondLst>
                                    <p:cond delay="0"/>
                                  </p:stCondLst>
                                  <p:iterate type="el" backwards="0">
                                    <p:tmAbs val="0"/>
                                  </p:iterate>
                                  <p:childTnLst>
                                    <p:set>
                                      <p:cBhvr>
                                        <p:cTn id="24" fill="hold">
                                          <p:stCondLst>
                                            <p:cond delay="0"/>
                                          </p:stCondLst>
                                        </p:cTn>
                                        <p:tgtEl>
                                          <p:spTgt spid="376"/>
                                        </p:tgtEl>
                                        <p:attrNameLst>
                                          <p:attrName>style.visibility</p:attrName>
                                        </p:attrNameLst>
                                      </p:cBhvr>
                                      <p:to>
                                        <p:strVal val="hidden"/>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37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xit" nodeType="clickEffect" presetSubtype="0" presetID="1" grpId="8" fill="hold">
                                  <p:stCondLst>
                                    <p:cond delay="0"/>
                                  </p:stCondLst>
                                  <p:iterate type="el" backwards="0">
                                    <p:tmAbs val="0"/>
                                  </p:iterate>
                                  <p:childTnLst>
                                    <p:set>
                                      <p:cBhvr>
                                        <p:cTn id="31" fill="hold">
                                          <p:stCondLst>
                                            <p:cond delay="0"/>
                                          </p:stCondLst>
                                        </p:cTn>
                                        <p:tgtEl>
                                          <p:spTgt spid="377"/>
                                        </p:tgtEl>
                                        <p:attrNameLst>
                                          <p:attrName>style.visibility</p:attrName>
                                        </p:attrNameLst>
                                      </p:cBhvr>
                                      <p:to>
                                        <p:strVal val="hidden"/>
                                      </p:to>
                                    </p:set>
                                  </p:childTnLst>
                                </p:cTn>
                              </p:par>
                            </p:childTnLst>
                          </p:cTn>
                        </p:par>
                        <p:par>
                          <p:cTn id="32" fill="hold">
                            <p:stCondLst>
                              <p:cond delay="0"/>
                            </p:stCondLst>
                            <p:childTnLst>
                              <p:par>
                                <p:cTn id="33" presetClass="entr" nodeType="afterEffect" presetSubtype="0" presetID="1" grpId="9" fill="hold">
                                  <p:stCondLst>
                                    <p:cond delay="0"/>
                                  </p:stCondLst>
                                  <p:iterate type="el" backwards="0">
                                    <p:tmAbs val="0"/>
                                  </p:iterate>
                                  <p:childTnLst>
                                    <p:set>
                                      <p:cBhvr>
                                        <p:cTn id="34" fill="hold"/>
                                        <p:tgtEl>
                                          <p:spTgt spid="37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xit" nodeType="clickEffect" presetSubtype="0" presetID="1" grpId="10" fill="hold">
                                  <p:stCondLst>
                                    <p:cond delay="0"/>
                                  </p:stCondLst>
                                  <p:iterate type="el" backwards="0">
                                    <p:tmAbs val="0"/>
                                  </p:iterate>
                                  <p:childTnLst>
                                    <p:set>
                                      <p:cBhvr>
                                        <p:cTn id="38" fill="hold">
                                          <p:stCondLst>
                                            <p:cond delay="0"/>
                                          </p:stCondLst>
                                        </p:cTn>
                                        <p:tgtEl>
                                          <p:spTgt spid="378"/>
                                        </p:tgtEl>
                                        <p:attrNameLst>
                                          <p:attrName>style.visibility</p:attrName>
                                        </p:attrNameLst>
                                      </p:cBhvr>
                                      <p:to>
                                        <p:strVal val="hidden"/>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379"/>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xit" nodeType="clickEffect" presetSubtype="0" presetID="1" grpId="12" fill="hold">
                                  <p:stCondLst>
                                    <p:cond delay="0"/>
                                  </p:stCondLst>
                                  <p:iterate type="el" backwards="0">
                                    <p:tmAbs val="0"/>
                                  </p:iterate>
                                  <p:childTnLst>
                                    <p:set>
                                      <p:cBhvr>
                                        <p:cTn id="45" fill="hold">
                                          <p:stCondLst>
                                            <p:cond delay="0"/>
                                          </p:stCondLst>
                                        </p:cTn>
                                        <p:tgtEl>
                                          <p:spTgt spid="379"/>
                                        </p:tgtEl>
                                        <p:attrNameLst>
                                          <p:attrName>style.visibility</p:attrName>
                                        </p:attrNameLst>
                                      </p:cBhvr>
                                      <p:to>
                                        <p:strVal val="hidden"/>
                                      </p:to>
                                    </p:set>
                                  </p:childTnLst>
                                </p:cTn>
                              </p:par>
                            </p:childTnLst>
                          </p:cTn>
                        </p:par>
                        <p:par>
                          <p:cTn id="46" fill="hold">
                            <p:stCondLst>
                              <p:cond delay="0"/>
                            </p:stCondLst>
                            <p:childTnLst>
                              <p:par>
                                <p:cTn id="47" presetClass="entr" nodeType="afterEffect" presetSubtype="0" presetID="1" grpId="13" fill="hold">
                                  <p:stCondLst>
                                    <p:cond delay="0"/>
                                  </p:stCondLst>
                                  <p:iterate type="el" backwards="0">
                                    <p:tmAbs val="0"/>
                                  </p:iterate>
                                  <p:childTnLst>
                                    <p:set>
                                      <p:cBhvr>
                                        <p:cTn id="48" fill="hold"/>
                                        <p:tgtEl>
                                          <p:spTgt spid="375"/>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4" fill="hold">
                                  <p:stCondLst>
                                    <p:cond delay="0"/>
                                  </p:stCondLst>
                                  <p:iterate type="el" backwards="0">
                                    <p:tmAbs val="0"/>
                                  </p:iterate>
                                  <p:childTnLst>
                                    <p:set>
                                      <p:cBhvr>
                                        <p:cTn id="51" fill="hold"/>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13"/>
      <p:bldP build="whole" bldLvl="1" animBg="1" rev="0" advAuto="0" spid="374" grpId="3"/>
      <p:bldP build="whole" bldLvl="1" animBg="1" rev="0" advAuto="0" spid="374" grpId="4"/>
      <p:bldP build="whole" bldLvl="1" animBg="1" rev="0" advAuto="0" spid="377" grpId="7"/>
      <p:bldP build="whole" bldLvl="1" animBg="1" rev="0" advAuto="0" spid="377" grpId="8"/>
      <p:bldP build="whole" bldLvl="1" animBg="1" rev="0" advAuto="0" spid="379" grpId="11"/>
      <p:bldP build="whole" bldLvl="1" animBg="1" rev="0" advAuto="0" spid="379" grpId="12"/>
      <p:bldP build="whole" bldLvl="1" animBg="1" rev="0" advAuto="0" spid="373" grpId="1"/>
      <p:bldP build="whole" bldLvl="1" animBg="1" rev="0" advAuto="0" spid="373" grpId="2"/>
      <p:bldP build="whole" bldLvl="1" animBg="1" rev="0" advAuto="0" spid="376" grpId="5"/>
      <p:bldP build="whole" bldLvl="1" animBg="1" rev="0" advAuto="0" spid="376" grpId="6"/>
      <p:bldP build="whole" bldLvl="1" animBg="1" rev="0" advAuto="0" spid="378" grpId="9"/>
      <p:bldP build="whole" bldLvl="1" animBg="1" rev="0" advAuto="0" spid="378" grpId="10"/>
      <p:bldP build="whole" bldLvl="1" animBg="1" rev="0" advAuto="0" spid="380" grpId="14"/>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In this course"/>
          <p:cNvSpPr txBox="1"/>
          <p:nvPr>
            <p:ph type="title"/>
          </p:nvPr>
        </p:nvSpPr>
        <p:spPr>
          <a:xfrm>
            <a:off x="990073" y="759575"/>
            <a:ext cx="21971001" cy="1435101"/>
          </a:xfrm>
          <a:prstGeom prst="rect">
            <a:avLst/>
          </a:prstGeom>
        </p:spPr>
        <p:txBody>
          <a:bodyPr/>
          <a:lstStyle/>
          <a:p>
            <a:pPr/>
            <a:r>
              <a:t>In this course</a:t>
            </a:r>
          </a:p>
        </p:txBody>
      </p:sp>
      <p:pic>
        <p:nvPicPr>
          <p:cNvPr id="383"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384" name="Reframe well-known statistical concepts in the context of what we actually care about (causality), and in a way which is theoretically consistent…"/>
          <p:cNvSpPr txBox="1"/>
          <p:nvPr/>
        </p:nvSpPr>
        <p:spPr>
          <a:xfrm>
            <a:off x="2491700" y="2966654"/>
            <a:ext cx="19572487" cy="1081694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Reframe well-known statistical concepts in the context of what we actually care about (causality), and in a way which is </a:t>
            </a:r>
            <a:r>
              <a:rPr b="1">
                <a:latin typeface="+mn-lt"/>
                <a:ea typeface="+mn-ea"/>
                <a:cs typeface="+mn-cs"/>
                <a:sym typeface="Helvetica Neue"/>
              </a:rPr>
              <a:t>theoretically consistent</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Deal with the </a:t>
            </a:r>
            <a:r>
              <a:rPr b="1">
                <a:latin typeface="+mn-lt"/>
                <a:ea typeface="+mn-ea"/>
                <a:cs typeface="+mn-cs"/>
                <a:sym typeface="Helvetica Neue"/>
              </a:rPr>
              <a:t>causal inference </a:t>
            </a:r>
            <a:r>
              <a:t>part of the big theory/analysis ‘web’</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Part of this will force us to </a:t>
            </a:r>
            <a:r>
              <a:rPr b="1">
                <a:latin typeface="+mn-lt"/>
                <a:ea typeface="+mn-ea"/>
                <a:cs typeface="+mn-cs"/>
                <a:sym typeface="Helvetica Neue"/>
              </a:rPr>
              <a:t>formalise our theory</a:t>
            </a:r>
            <a:r>
              <a:t> (even if technically it is not quite ready for this…)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With this formal theory we will be able to </a:t>
            </a:r>
            <a:r>
              <a:rPr b="1">
                <a:latin typeface="+mn-lt"/>
                <a:ea typeface="+mn-ea"/>
                <a:cs typeface="+mn-cs"/>
                <a:sym typeface="Helvetica Neue"/>
              </a:rPr>
              <a:t>specify our hypotheses as functions of components of the theory</a:t>
            </a:r>
            <a:endParaRPr b="1">
              <a:latin typeface="+mn-lt"/>
              <a:ea typeface="+mn-ea"/>
              <a:cs typeface="+mn-cs"/>
              <a:sym typeface="Helvetica Neue"/>
            </a:endParaR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We can then </a:t>
            </a:r>
            <a:r>
              <a:rPr b="1">
                <a:latin typeface="+mn-lt"/>
                <a:ea typeface="+mn-ea"/>
                <a:cs typeface="+mn-cs"/>
                <a:sym typeface="Helvetica Neue"/>
              </a:rPr>
              <a:t>estimate</a:t>
            </a:r>
            <a:r>
              <a:t> the things we really care about </a:t>
            </a:r>
            <a:r>
              <a:rPr b="1">
                <a:latin typeface="+mn-lt"/>
                <a:ea typeface="+mn-ea"/>
                <a:cs typeface="+mn-cs"/>
                <a:sym typeface="Helvetica Neue"/>
              </a:rPr>
              <a:t>unambiguously</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We can use </a:t>
            </a:r>
            <a:r>
              <a:rPr b="1">
                <a:latin typeface="+mn-lt"/>
                <a:ea typeface="+mn-ea"/>
                <a:cs typeface="+mn-cs"/>
                <a:sym typeface="Helvetica Neue"/>
              </a:rPr>
              <a:t>ML estimators</a:t>
            </a:r>
            <a:r>
              <a:t> to help us do this </a:t>
            </a:r>
            <a:r>
              <a:rPr b="1">
                <a:latin typeface="+mn-lt"/>
                <a:ea typeface="+mn-ea"/>
                <a:cs typeface="+mn-cs"/>
                <a:sym typeface="Helvetica Neue"/>
              </a:rPr>
              <a:t>without unreasonable assumptions</a:t>
            </a:r>
            <a:endParaRPr b="1">
              <a:latin typeface="+mn-lt"/>
              <a:ea typeface="+mn-ea"/>
              <a:cs typeface="+mn-cs"/>
              <a:sym typeface="Helvetica Neue"/>
            </a:endParaR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4">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8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38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38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384">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38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384">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 fill="hold">
                                  <p:stCondLst>
                                    <p:cond delay="0"/>
                                  </p:stCondLst>
                                  <p:iterate type="el" backwards="0">
                                    <p:tmAbs val="0"/>
                                  </p:iterate>
                                  <p:childTnLst>
                                    <p:set>
                                      <p:cBhvr>
                                        <p:cTn id="36" fill="hold"/>
                                        <p:tgtEl>
                                          <p:spTgt spid="384">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 fill="hold">
                                  <p:stCondLst>
                                    <p:cond delay="0"/>
                                  </p:stCondLst>
                                  <p:iterate type="el" backwards="0">
                                    <p:tmAbs val="0"/>
                                  </p:iterate>
                                  <p:childTnLst>
                                    <p:set>
                                      <p:cBhvr>
                                        <p:cTn id="40" fill="hold"/>
                                        <p:tgtEl>
                                          <p:spTgt spid="384">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 fill="hold">
                                  <p:stCondLst>
                                    <p:cond delay="0"/>
                                  </p:stCondLst>
                                  <p:iterate type="el" backwards="0">
                                    <p:tmAbs val="0"/>
                                  </p:iterate>
                                  <p:childTnLst>
                                    <p:set>
                                      <p:cBhvr>
                                        <p:cTn id="44" fill="hold"/>
                                        <p:tgtEl>
                                          <p:spTgt spid="384">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 fill="hold">
                                  <p:stCondLst>
                                    <p:cond delay="0"/>
                                  </p:stCondLst>
                                  <p:iterate type="el" backwards="0">
                                    <p:tmAbs val="0"/>
                                  </p:iterate>
                                  <p:childTnLst>
                                    <p:set>
                                      <p:cBhvr>
                                        <p:cTn id="48" fill="hold"/>
                                        <p:tgtEl>
                                          <p:spTgt spid="384">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 fill="hold">
                                  <p:stCondLst>
                                    <p:cond delay="0"/>
                                  </p:stCondLst>
                                  <p:iterate type="el" backwards="0">
                                    <p:tmAbs val="0"/>
                                  </p:iterate>
                                  <p:childTnLst>
                                    <p:set>
                                      <p:cBhvr>
                                        <p:cTn id="52" fill="hold"/>
                                        <p:tgtEl>
                                          <p:spTgt spid="384">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 fill="hold">
                                  <p:stCondLst>
                                    <p:cond delay="0"/>
                                  </p:stCondLst>
                                  <p:iterate type="el" backwards="0">
                                    <p:tmAbs val="0"/>
                                  </p:iterate>
                                  <p:childTnLst>
                                    <p:set>
                                      <p:cBhvr>
                                        <p:cTn id="56" fill="hold"/>
                                        <p:tgtEl>
                                          <p:spTgt spid="384">
                                            <p:txEl>
                                              <p:pRg st="12" end="12"/>
                                            </p:txEl>
                                          </p:spTgt>
                                        </p:tgtEl>
                                        <p:attrNameLst>
                                          <p:attrName>style.visibility</p:attrName>
                                        </p:attrNameLst>
                                      </p:cBhvr>
                                      <p:to>
                                        <p:strVal val="visible"/>
                                      </p:to>
                                    </p:set>
                                  </p:childTnLst>
                                </p:cTn>
                              </p:par>
                            </p:childTnLst>
                          </p:cTn>
                        </p:par>
                        <p:par>
                          <p:cTn id="57" fill="hold">
                            <p:stCondLst>
                              <p:cond delay="0"/>
                            </p:stCondLst>
                            <p:childTnLst>
                              <p:par>
                                <p:cTn id="58" presetClass="entr" nodeType="afterEffect" presetSubtype="0" presetID="1" grpId="1" fill="hold">
                                  <p:stCondLst>
                                    <p:cond delay="0"/>
                                  </p:stCondLst>
                                  <p:iterate type="el" backwards="0">
                                    <p:tmAbs val="0"/>
                                  </p:iterate>
                                  <p:childTnLst>
                                    <p:set>
                                      <p:cBhvr>
                                        <p:cTn id="59" fill="hold"/>
                                        <p:tgtEl>
                                          <p:spTgt spid="384">
                                            <p:txEl>
                                              <p:pRg st="13" end="13"/>
                                            </p:txEl>
                                          </p:spTgt>
                                        </p:tgtEl>
                                        <p:attrNameLst>
                                          <p:attrName>style.visibility</p:attrName>
                                        </p:attrNameLst>
                                      </p:cBhvr>
                                      <p:to>
                                        <p:strVal val="visible"/>
                                      </p:to>
                                    </p:set>
                                  </p:childTnLst>
                                </p:cTn>
                              </p:par>
                            </p:childTnLst>
                          </p:cTn>
                        </p:par>
                        <p:par>
                          <p:cTn id="60" fill="hold">
                            <p:stCondLst>
                              <p:cond delay="0"/>
                            </p:stCondLst>
                            <p:childTnLst>
                              <p:par>
                                <p:cTn id="61" presetClass="entr" nodeType="afterEffect" presetSubtype="0" presetID="1" grpId="1" fill="hold">
                                  <p:stCondLst>
                                    <p:cond delay="0"/>
                                  </p:stCondLst>
                                  <p:iterate type="el" backwards="0">
                                    <p:tmAbs val="0"/>
                                  </p:iterate>
                                  <p:childTnLst>
                                    <p:set>
                                      <p:cBhvr>
                                        <p:cTn id="62" fill="hold"/>
                                        <p:tgtEl>
                                          <p:spTgt spid="384">
                                            <p:txEl>
                                              <p:pRg st="14" end="14"/>
                                            </p:txEl>
                                          </p:spTgt>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1" fill="hold">
                                  <p:stCondLst>
                                    <p:cond delay="0"/>
                                  </p:stCondLst>
                                  <p:iterate type="el" backwards="0">
                                    <p:tmAbs val="0"/>
                                  </p:iterate>
                                  <p:childTnLst>
                                    <p:set>
                                      <p:cBhvr>
                                        <p:cTn id="65" fill="hold"/>
                                        <p:tgtEl>
                                          <p:spTgt spid="384">
                                            <p:txEl>
                                              <p:pRg st="15" end="1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84"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In this course"/>
          <p:cNvSpPr txBox="1"/>
          <p:nvPr>
            <p:ph type="title"/>
          </p:nvPr>
        </p:nvSpPr>
        <p:spPr>
          <a:xfrm>
            <a:off x="990073" y="759575"/>
            <a:ext cx="21971001" cy="1435101"/>
          </a:xfrm>
          <a:prstGeom prst="rect">
            <a:avLst/>
          </a:prstGeom>
        </p:spPr>
        <p:txBody>
          <a:bodyPr/>
          <a:lstStyle/>
          <a:p>
            <a:pPr/>
            <a:r>
              <a:t>In this course</a:t>
            </a:r>
          </a:p>
        </p:txBody>
      </p:sp>
      <p:pic>
        <p:nvPicPr>
          <p:cNvPr id="387"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388" name="DAGs and SCMs - Directed Acyclic Graphs and Structural Causal Models…"/>
          <p:cNvSpPr txBox="1"/>
          <p:nvPr/>
        </p:nvSpPr>
        <p:spPr>
          <a:xfrm>
            <a:off x="2491700" y="1843567"/>
            <a:ext cx="18967748" cy="130631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DAGs and SCMs - Directed Acyclic Graphs and Structural Causal Models</a:t>
            </a: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These provide us with a framework for formalising our theories and helping us with our hypotheses and analyses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Causal Inference and Control Variables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Estimation and Machine Learning</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After this course</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77023" indent="-508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You will be able to start formalising your theories</a:t>
            </a:r>
          </a:p>
          <a:p>
            <a:pPr marL="677023" indent="-508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Be able to specify research questions as unambiguous functions of your theory</a:t>
            </a:r>
          </a:p>
          <a:p>
            <a:pPr marL="677023" indent="-508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Be able to estimate causal effects which can be tied directly to your theoretical assumptions</a:t>
            </a:r>
          </a:p>
          <a:p>
            <a:pPr marL="677023" indent="-508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Be able to use data-adaptive techniques for estimation (and thereby avoid unnecessary assumptions)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We will go at </a:t>
            </a:r>
            <a:r>
              <a:rPr b="1" u="sng">
                <a:latin typeface="+mn-lt"/>
                <a:ea typeface="+mn-ea"/>
                <a:cs typeface="+mn-cs"/>
                <a:sym typeface="Helvetica Neue"/>
              </a:rPr>
              <a:t>your</a:t>
            </a:r>
            <a:r>
              <a:t> pace!</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3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388">
                                            <p:txEl>
                                              <p:pRg st="1" end="1"/>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3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3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38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38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38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 fill="hold">
                                  <p:stCondLst>
                                    <p:cond delay="0"/>
                                  </p:stCondLst>
                                  <p:iterate type="el" backwards="0">
                                    <p:tmAbs val="0"/>
                                  </p:iterate>
                                  <p:childTnLst>
                                    <p:set>
                                      <p:cBhvr>
                                        <p:cTn id="34" fill="hold"/>
                                        <p:tgtEl>
                                          <p:spTgt spid="38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 fill="hold">
                                  <p:stCondLst>
                                    <p:cond delay="0"/>
                                  </p:stCondLst>
                                  <p:iterate type="el" backwards="0">
                                    <p:tmAbs val="0"/>
                                  </p:iterate>
                                  <p:childTnLst>
                                    <p:set>
                                      <p:cBhvr>
                                        <p:cTn id="38" fill="hold"/>
                                        <p:tgtEl>
                                          <p:spTgt spid="38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 fill="hold">
                                  <p:stCondLst>
                                    <p:cond delay="0"/>
                                  </p:stCondLst>
                                  <p:iterate type="el" backwards="0">
                                    <p:tmAbs val="0"/>
                                  </p:iterate>
                                  <p:childTnLst>
                                    <p:set>
                                      <p:cBhvr>
                                        <p:cTn id="42" fill="hold"/>
                                        <p:tgtEl>
                                          <p:spTgt spid="38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 fill="hold">
                                  <p:stCondLst>
                                    <p:cond delay="0"/>
                                  </p:stCondLst>
                                  <p:iterate type="el" backwards="0">
                                    <p:tmAbs val="0"/>
                                  </p:iterate>
                                  <p:childTnLst>
                                    <p:set>
                                      <p:cBhvr>
                                        <p:cTn id="46" fill="hold"/>
                                        <p:tgtEl>
                                          <p:spTgt spid="38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 fill="hold">
                                  <p:stCondLst>
                                    <p:cond delay="0"/>
                                  </p:stCondLst>
                                  <p:iterate type="el" backwards="0">
                                    <p:tmAbs val="0"/>
                                  </p:iterate>
                                  <p:childTnLst>
                                    <p:set>
                                      <p:cBhvr>
                                        <p:cTn id="50" fill="hold"/>
                                        <p:tgtEl>
                                          <p:spTgt spid="388">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 fill="hold">
                                  <p:stCondLst>
                                    <p:cond delay="0"/>
                                  </p:stCondLst>
                                  <p:iterate type="el" backwards="0">
                                    <p:tmAbs val="0"/>
                                  </p:iterate>
                                  <p:childTnLst>
                                    <p:set>
                                      <p:cBhvr>
                                        <p:cTn id="54" fill="hold"/>
                                        <p:tgtEl>
                                          <p:spTgt spid="388">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 fill="hold">
                                  <p:stCondLst>
                                    <p:cond delay="0"/>
                                  </p:stCondLst>
                                  <p:iterate type="el" backwards="0">
                                    <p:tmAbs val="0"/>
                                  </p:iterate>
                                  <p:childTnLst>
                                    <p:set>
                                      <p:cBhvr>
                                        <p:cTn id="58" fill="hold"/>
                                        <p:tgtEl>
                                          <p:spTgt spid="388">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 fill="hold">
                                  <p:stCondLst>
                                    <p:cond delay="0"/>
                                  </p:stCondLst>
                                  <p:iterate type="el" backwards="0">
                                    <p:tmAbs val="0"/>
                                  </p:iterate>
                                  <p:childTnLst>
                                    <p:set>
                                      <p:cBhvr>
                                        <p:cTn id="62" fill="hold"/>
                                        <p:tgtEl>
                                          <p:spTgt spid="388">
                                            <p:txEl>
                                              <p:pRg st="14" end="14"/>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0" presetID="1" grpId="1" fill="hold">
                                  <p:stCondLst>
                                    <p:cond delay="0"/>
                                  </p:stCondLst>
                                  <p:iterate type="el" backwards="0">
                                    <p:tmAbs val="0"/>
                                  </p:iterate>
                                  <p:childTnLst>
                                    <p:set>
                                      <p:cBhvr>
                                        <p:cTn id="66" fill="hold"/>
                                        <p:tgtEl>
                                          <p:spTgt spid="388">
                                            <p:txEl>
                                              <p:pRg st="15" end="1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0" presetID="1" grpId="1" fill="hold">
                                  <p:stCondLst>
                                    <p:cond delay="0"/>
                                  </p:stCondLst>
                                  <p:iterate type="el" backwards="0">
                                    <p:tmAbs val="0"/>
                                  </p:iterate>
                                  <p:childTnLst>
                                    <p:set>
                                      <p:cBhvr>
                                        <p:cTn id="70" fill="hold"/>
                                        <p:tgtEl>
                                          <p:spTgt spid="388">
                                            <p:txEl>
                                              <p:pRg st="16" end="1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0" presetID="1" grpId="1" fill="hold">
                                  <p:stCondLst>
                                    <p:cond delay="0"/>
                                  </p:stCondLst>
                                  <p:iterate type="el" backwards="0">
                                    <p:tmAbs val="0"/>
                                  </p:iterate>
                                  <p:childTnLst>
                                    <p:set>
                                      <p:cBhvr>
                                        <p:cTn id="74" fill="hold"/>
                                        <p:tgtEl>
                                          <p:spTgt spid="388">
                                            <p:txEl>
                                              <p:pRg st="17" end="17"/>
                                            </p:txEl>
                                          </p:spTgt>
                                        </p:tgtEl>
                                        <p:attrNameLst>
                                          <p:attrName>style.visibility</p:attrName>
                                        </p:attrNameLst>
                                      </p:cBhvr>
                                      <p:to>
                                        <p:strVal val="visible"/>
                                      </p:to>
                                    </p:set>
                                  </p:childTnLst>
                                </p:cTn>
                              </p:par>
                            </p:childTnLst>
                          </p:cTn>
                        </p:par>
                        <p:par>
                          <p:cTn id="75" fill="hold">
                            <p:stCondLst>
                              <p:cond delay="0"/>
                            </p:stCondLst>
                            <p:childTnLst>
                              <p:par>
                                <p:cTn id="76" presetClass="entr" nodeType="afterEffect" presetSubtype="0" presetID="1" grpId="1" fill="hold">
                                  <p:stCondLst>
                                    <p:cond delay="0"/>
                                  </p:stCondLst>
                                  <p:iterate type="el" backwards="0">
                                    <p:tmAbs val="0"/>
                                  </p:iterate>
                                  <p:childTnLst>
                                    <p:set>
                                      <p:cBhvr>
                                        <p:cTn id="77" fill="hold"/>
                                        <p:tgtEl>
                                          <p:spTgt spid="388">
                                            <p:txEl>
                                              <p:pRg st="18" end="18"/>
                                            </p:txEl>
                                          </p:spTgt>
                                        </p:tgtEl>
                                        <p:attrNameLst>
                                          <p:attrName>style.visibility</p:attrName>
                                        </p:attrNameLst>
                                      </p:cBhvr>
                                      <p:to>
                                        <p:strVal val="visible"/>
                                      </p:to>
                                    </p:set>
                                  </p:childTnLst>
                                </p:cTn>
                              </p:par>
                            </p:childTnLst>
                          </p:cTn>
                        </p:par>
                        <p:par>
                          <p:cTn id="78" fill="hold">
                            <p:stCondLst>
                              <p:cond delay="0"/>
                            </p:stCondLst>
                            <p:childTnLst>
                              <p:par>
                                <p:cTn id="79" presetClass="entr" nodeType="afterEffect" presetSubtype="0" presetID="1" grpId="1" fill="hold">
                                  <p:stCondLst>
                                    <p:cond delay="0"/>
                                  </p:stCondLst>
                                  <p:iterate type="el" backwards="0">
                                    <p:tmAbs val="0"/>
                                  </p:iterate>
                                  <p:childTnLst>
                                    <p:set>
                                      <p:cBhvr>
                                        <p:cTn id="80" fill="hold"/>
                                        <p:tgtEl>
                                          <p:spTgt spid="388">
                                            <p:txEl>
                                              <p:pRg st="19" end="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388"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Questions?"/>
          <p:cNvSpPr txBox="1"/>
          <p:nvPr>
            <p:ph type="title"/>
          </p:nvPr>
        </p:nvSpPr>
        <p:spPr>
          <a:xfrm>
            <a:off x="1206496" y="3196061"/>
            <a:ext cx="21971004" cy="4648201"/>
          </a:xfrm>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Exercises"/>
          <p:cNvSpPr txBox="1"/>
          <p:nvPr>
            <p:ph type="title"/>
          </p:nvPr>
        </p:nvSpPr>
        <p:spPr>
          <a:xfrm>
            <a:off x="1206498" y="757661"/>
            <a:ext cx="21971004" cy="4648201"/>
          </a:xfrm>
          <a:prstGeom prst="rect">
            <a:avLst/>
          </a:prstGeom>
        </p:spPr>
        <p:txBody>
          <a:bodyPr/>
          <a:lstStyle/>
          <a:p>
            <a:pPr/>
            <a:r>
              <a:t>Exercises</a:t>
            </a:r>
          </a:p>
        </p:txBody>
      </p:sp>
      <p:sp>
        <p:nvSpPr>
          <p:cNvPr id="393" name="Phenomena: What is/are the phenomenon/phenomena you are interested in? How would you define it/them? What are the relevant constructs? Let’s use and develop this as we progress through the course.…"/>
          <p:cNvSpPr txBox="1"/>
          <p:nvPr/>
        </p:nvSpPr>
        <p:spPr>
          <a:xfrm>
            <a:off x="1206498" y="7318960"/>
            <a:ext cx="21971004" cy="464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744537" indent="-744537" algn="l" defTabSz="1633687">
              <a:lnSpc>
                <a:spcPct val="80000"/>
              </a:lnSpc>
              <a:buSzPct val="100000"/>
              <a:buAutoNum type="arabicPeriod" startAt="1"/>
              <a:defRPr spc="-80" sz="4020">
                <a:solidFill>
                  <a:srgbClr val="FFFFFF"/>
                </a:solidFill>
                <a:latin typeface="Helvetica Neue Medium"/>
                <a:ea typeface="Helvetica Neue Medium"/>
                <a:cs typeface="Helvetica Neue Medium"/>
                <a:sym typeface="Helvetica Neue Medium"/>
              </a:defRPr>
            </a:pPr>
            <a:r>
              <a:rPr b="1">
                <a:latin typeface="+mn-lt"/>
                <a:ea typeface="+mn-ea"/>
                <a:cs typeface="+mn-cs"/>
                <a:sym typeface="Helvetica Neue"/>
              </a:rPr>
              <a:t>Phenomena: </a:t>
            </a:r>
            <a:r>
              <a:rPr spc="-66" sz="3350"/>
              <a:t>What is/are the phenomenon/phenomena you are interested in? How would you define it/them? What are the relevant constructs? Let’s use and develop this as we progress through the course.</a:t>
            </a:r>
          </a:p>
          <a:p>
            <a:pPr algn="l" defTabSz="1633687">
              <a:lnSpc>
                <a:spcPct val="80000"/>
              </a:lnSpc>
              <a:defRPr spc="-80" sz="4020">
                <a:solidFill>
                  <a:srgbClr val="FFFFFF"/>
                </a:solidFill>
                <a:latin typeface="Helvetica Neue Medium"/>
                <a:ea typeface="Helvetica Neue Medium"/>
                <a:cs typeface="Helvetica Neue Medium"/>
                <a:sym typeface="Helvetica Neue Medium"/>
              </a:defRPr>
            </a:pPr>
          </a:p>
          <a:p>
            <a:pPr marL="744537" indent="-744537" algn="l" defTabSz="1633687">
              <a:lnSpc>
                <a:spcPct val="80000"/>
              </a:lnSpc>
              <a:buSzPct val="100000"/>
              <a:buAutoNum type="arabicPeriod" startAt="2"/>
              <a:defRPr spc="-80" sz="4020">
                <a:solidFill>
                  <a:srgbClr val="FFFFFF"/>
                </a:solidFill>
                <a:latin typeface="Helvetica Neue Medium"/>
                <a:ea typeface="Helvetica Neue Medium"/>
                <a:cs typeface="Helvetica Neue Medium"/>
                <a:sym typeface="Helvetica Neue Medium"/>
              </a:defRPr>
            </a:pPr>
            <a:r>
              <a:rPr b="1">
                <a:latin typeface="+mn-lt"/>
                <a:ea typeface="+mn-ea"/>
                <a:cs typeface="+mn-cs"/>
                <a:sym typeface="Helvetica Neue"/>
              </a:rPr>
              <a:t>Research Questions: </a:t>
            </a:r>
            <a:r>
              <a:rPr spc="-66" sz="3350"/>
              <a:t>Are you interested in causal or correlational analyses - what language do you use when reporting/interpreting results?</a:t>
            </a:r>
          </a:p>
          <a:p>
            <a:pPr algn="l" defTabSz="1633687">
              <a:lnSpc>
                <a:spcPct val="80000"/>
              </a:lnSpc>
              <a:defRPr spc="-80" sz="4020">
                <a:solidFill>
                  <a:srgbClr val="FFFFFF"/>
                </a:solidFill>
                <a:latin typeface="Helvetica Neue Medium"/>
                <a:ea typeface="Helvetica Neue Medium"/>
                <a:cs typeface="Helvetica Neue Medium"/>
                <a:sym typeface="Helvetica Neue Medium"/>
              </a:defRPr>
            </a:pPr>
          </a:p>
          <a:p>
            <a:pPr marL="744537" indent="-744537" algn="l" defTabSz="1633687">
              <a:lnSpc>
                <a:spcPct val="80000"/>
              </a:lnSpc>
              <a:buSzPct val="100000"/>
              <a:buAutoNum type="arabicPeriod" startAt="3"/>
              <a:defRPr spc="-80" sz="4020">
                <a:solidFill>
                  <a:srgbClr val="FFFFFF"/>
                </a:solidFill>
                <a:latin typeface="Helvetica Neue Medium"/>
                <a:ea typeface="Helvetica Neue Medium"/>
                <a:cs typeface="Helvetica Neue Medium"/>
                <a:sym typeface="Helvetica Neue Medium"/>
              </a:defRPr>
            </a:pPr>
            <a:r>
              <a:rPr b="1">
                <a:latin typeface="+mn-lt"/>
                <a:ea typeface="+mn-ea"/>
                <a:cs typeface="+mn-cs"/>
                <a:sym typeface="Helvetica Neue"/>
              </a:rPr>
              <a:t>Interpretations: </a:t>
            </a:r>
            <a:r>
              <a:rPr spc="-66" sz="3350"/>
              <a:t>For your own research, can you articulate the difference between causal approaches (aiming to answer ‘how?’, ‘why?’, and ‘what if?’ questions, from ‘When?’, ‘How much?’, or ‘What?’ type questions?</a:t>
            </a:r>
            <a:endParaRPr spc="-66" sz="3350"/>
          </a:p>
        </p:txBody>
      </p:sp>
      <p:pic>
        <p:nvPicPr>
          <p:cNvPr id="394" name="Image" descr="Image"/>
          <p:cNvPicPr>
            <a:picLocks noChangeAspect="1"/>
          </p:cNvPicPr>
          <p:nvPr/>
        </p:nvPicPr>
        <p:blipFill>
          <a:blip r:embed="rId2">
            <a:extLst/>
          </a:blip>
          <a:stretch>
            <a:fillRect/>
          </a:stretch>
        </p:blipFill>
        <p:spPr>
          <a:xfrm>
            <a:off x="15331696" y="579861"/>
            <a:ext cx="6048755" cy="5529103"/>
          </a:xfrm>
          <a:prstGeom prst="rect">
            <a:avLst/>
          </a:prstGeom>
          <a:ln w="12700">
            <a:miter lim="400000"/>
          </a:ln>
        </p:spPr>
      </p:pic>
      <p:sp>
        <p:nvSpPr>
          <p:cNvPr id="395" name="(Picture: Haslbeck et al., 2021, p. 15)"/>
          <p:cNvSpPr txBox="1"/>
          <p:nvPr/>
        </p:nvSpPr>
        <p:spPr>
          <a:xfrm>
            <a:off x="16542016" y="6307561"/>
            <a:ext cx="4443742"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300">
                <a:solidFill>
                  <a:srgbClr val="FFFFFF"/>
                </a:solidFill>
                <a:latin typeface="Calibri"/>
                <a:ea typeface="Calibri"/>
                <a:cs typeface="Calibri"/>
                <a:sym typeface="Calibri"/>
              </a:defRPr>
            </a:lvl1pPr>
          </a:lstStyle>
          <a:p>
            <a:pPr/>
            <a:r>
              <a:t>(Picture: Haslbeck et al., 2021, p. 15)</a:t>
            </a:r>
            <a:endParaRPr>
              <a:latin typeface="Times Roman"/>
              <a:ea typeface="Times Roman"/>
              <a:cs typeface="Times Roman"/>
              <a:sym typeface="Times Roman"/>
            </a:endParaRPr>
          </a:p>
        </p:txBody>
      </p:sp>
      <p:sp>
        <p:nvSpPr>
          <p:cNvPr id="396" name="Rectangle"/>
          <p:cNvSpPr/>
          <p:nvPr/>
        </p:nvSpPr>
        <p:spPr>
          <a:xfrm>
            <a:off x="19024600" y="1549400"/>
            <a:ext cx="2267248" cy="1466255"/>
          </a:xfrm>
          <a:prstGeom prst="rect">
            <a:avLst/>
          </a:prstGeom>
          <a:ln w="1016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Lecture Format"/>
          <p:cNvSpPr txBox="1"/>
          <p:nvPr>
            <p:ph type="body" sz="quarter" idx="1"/>
          </p:nvPr>
        </p:nvSpPr>
        <p:spPr>
          <a:xfrm>
            <a:off x="2264582" y="2545351"/>
            <a:ext cx="9676519" cy="1168624"/>
          </a:xfrm>
          <a:prstGeom prst="rect">
            <a:avLst/>
          </a:prstGeom>
        </p:spPr>
        <p:txBody>
          <a:bodyPr/>
          <a:lstStyle>
            <a:lvl1pPr>
              <a:defRPr b="1"/>
            </a:lvl1pPr>
          </a:lstStyle>
          <a:p>
            <a:pPr/>
            <a:r>
              <a:t>Lecture Format</a:t>
            </a:r>
          </a:p>
        </p:txBody>
      </p:sp>
      <p:sp>
        <p:nvSpPr>
          <p:cNvPr id="170" name="…10-15 min breaks once per hour!…"/>
          <p:cNvSpPr txBox="1"/>
          <p:nvPr/>
        </p:nvSpPr>
        <p:spPr>
          <a:xfrm>
            <a:off x="4356701" y="4805801"/>
            <a:ext cx="16220665" cy="79267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spcBef>
                <a:spcPts val="1800"/>
              </a:spcBef>
              <a:defRPr b="1" spc="-29" sz="3000">
                <a:solidFill>
                  <a:srgbClr val="000000"/>
                </a:solidFill>
              </a:defRPr>
            </a:pPr>
          </a:p>
          <a:p>
            <a:pPr algn="l" defTabSz="825500">
              <a:spcBef>
                <a:spcPts val="1800"/>
              </a:spcBef>
              <a:defRPr b="1" spc="-29" sz="3000">
                <a:solidFill>
                  <a:srgbClr val="000000"/>
                </a:solidFill>
              </a:defRPr>
            </a:pPr>
            <a:r>
              <a:t>…10-15 min breaks once per hour!</a:t>
            </a:r>
          </a:p>
          <a:p>
            <a:pPr algn="l" defTabSz="825500">
              <a:spcBef>
                <a:spcPts val="1800"/>
              </a:spcBef>
              <a:defRPr b="1" spc="-29" sz="3000">
                <a:solidFill>
                  <a:srgbClr val="000000"/>
                </a:solidFill>
              </a:defRPr>
            </a:pPr>
          </a:p>
          <a:p>
            <a:pPr algn="l" defTabSz="825500">
              <a:spcBef>
                <a:spcPts val="1800"/>
              </a:spcBef>
              <a:defRPr b="1" spc="-29" sz="3000">
                <a:solidFill>
                  <a:srgbClr val="000000"/>
                </a:solidFill>
              </a:defRPr>
            </a:pPr>
            <a:r>
              <a:t>…Regular exercises - work together or alone (as you like)</a:t>
            </a:r>
          </a:p>
          <a:p>
            <a:pPr algn="l" defTabSz="825500">
              <a:spcBef>
                <a:spcPts val="1800"/>
              </a:spcBef>
              <a:defRPr b="1" spc="-29" sz="3000">
                <a:solidFill>
                  <a:srgbClr val="000000"/>
                </a:solidFill>
              </a:defRPr>
            </a:pPr>
          </a:p>
          <a:p>
            <a:pPr algn="l" defTabSz="825500">
              <a:spcBef>
                <a:spcPts val="1800"/>
              </a:spcBef>
              <a:defRPr b="1" spc="-29" sz="3000">
                <a:solidFill>
                  <a:srgbClr val="000000"/>
                </a:solidFill>
              </a:defRPr>
            </a:pPr>
            <a:r>
              <a:t>…Coding in R (or Python if you prefer…) I’d like to do some ‘code-alongs’ if we have time!</a:t>
            </a:r>
          </a:p>
          <a:p>
            <a:pPr algn="l" defTabSz="825500">
              <a:spcBef>
                <a:spcPts val="1800"/>
              </a:spcBef>
              <a:defRPr b="1" spc="-29" sz="3000">
                <a:solidFill>
                  <a:srgbClr val="000000"/>
                </a:solidFill>
              </a:defRPr>
            </a:pPr>
          </a:p>
          <a:p>
            <a:pPr algn="l" defTabSz="825500">
              <a:spcBef>
                <a:spcPts val="1800"/>
              </a:spcBef>
              <a:defRPr b="1" spc="-29" sz="3000">
                <a:solidFill>
                  <a:srgbClr val="000000"/>
                </a:solidFill>
              </a:defRPr>
            </a:pPr>
            <a:r>
              <a:t>…Regular discussion and questions welcome</a:t>
            </a:r>
          </a:p>
          <a:p>
            <a:pPr algn="l" defTabSz="825500">
              <a:spcBef>
                <a:spcPts val="1800"/>
              </a:spcBef>
              <a:defRPr b="1" spc="-29" sz="3000">
                <a:solidFill>
                  <a:srgbClr val="000000"/>
                </a:solidFill>
              </a:defRPr>
            </a:pPr>
          </a:p>
          <a:p>
            <a:pPr algn="l" defTabSz="825500">
              <a:spcBef>
                <a:spcPts val="1800"/>
              </a:spcBef>
              <a:defRPr b="1" spc="-29" sz="3000">
                <a:solidFill>
                  <a:srgbClr val="000000"/>
                </a:solidFill>
              </a:defRPr>
            </a:pPr>
            <a:r>
              <a:t>…Let me know if you’re getting lost!</a:t>
            </a:r>
          </a:p>
        </p:txBody>
      </p:sp>
      <p:sp>
        <p:nvSpPr>
          <p:cNvPr id="171" name="Course Schedule"/>
          <p:cNvSpPr txBox="1"/>
          <p:nvPr/>
        </p:nvSpPr>
        <p:spPr>
          <a:xfrm>
            <a:off x="990073" y="759575"/>
            <a:ext cx="21971001"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Course Schedule</a:t>
            </a:r>
          </a:p>
        </p:txBody>
      </p:sp>
      <p:pic>
        <p:nvPicPr>
          <p:cNvPr id="172" name="Screenshot 2022-05-28 at 21.43.02.png" descr="Screenshot 2022-05-28 at 21.43.02.png"/>
          <p:cNvPicPr>
            <a:picLocks noChangeAspect="1"/>
          </p:cNvPicPr>
          <p:nvPr/>
        </p:nvPicPr>
        <p:blipFill>
          <a:blip r:embed="rId2">
            <a:alphaModFix amt="32985"/>
            <a:extLst/>
          </a:blip>
          <a:stretch>
            <a:fillRect/>
          </a:stretch>
        </p:blipFill>
        <p:spPr>
          <a:xfrm>
            <a:off x="16207519" y="-3287389"/>
            <a:ext cx="14475283" cy="1106805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02 DAGs and Theory Specification"/>
          <p:cNvSpPr txBox="1"/>
          <p:nvPr>
            <p:ph type="title"/>
          </p:nvPr>
        </p:nvSpPr>
        <p:spPr>
          <a:xfrm>
            <a:off x="1206496" y="3196061"/>
            <a:ext cx="21971004" cy="4648201"/>
          </a:xfrm>
          <a:prstGeom prst="rect">
            <a:avLst/>
          </a:prstGeom>
        </p:spPr>
        <p:txBody>
          <a:bodyPr/>
          <a:lstStyle/>
          <a:p>
            <a:pPr/>
            <a:r>
              <a:t>02 DAGs and Theory Specification</a:t>
            </a:r>
          </a:p>
        </p:txBody>
      </p:sp>
      <p:pic>
        <p:nvPicPr>
          <p:cNvPr id="399" name="Line Line" descr="Line Line"/>
          <p:cNvPicPr>
            <a:picLocks noChangeAspect="0"/>
          </p:cNvPicPr>
          <p:nvPr/>
        </p:nvPicPr>
        <p:blipFill>
          <a:blip r:embed="rId2">
            <a:extLst/>
          </a:blip>
          <a:stretch>
            <a:fillRect/>
          </a:stretch>
        </p:blipFill>
        <p:spPr>
          <a:xfrm>
            <a:off x="1405905" y="7610118"/>
            <a:ext cx="19720013" cy="342901"/>
          </a:xfrm>
          <a:prstGeom prst="rect">
            <a:avLst/>
          </a:prstGeom>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Plan"/>
          <p:cNvSpPr txBox="1"/>
          <p:nvPr>
            <p:ph type="title"/>
          </p:nvPr>
        </p:nvSpPr>
        <p:spPr>
          <a:xfrm>
            <a:off x="990073" y="759575"/>
            <a:ext cx="21971001" cy="1435101"/>
          </a:xfrm>
          <a:prstGeom prst="rect">
            <a:avLst/>
          </a:prstGeom>
        </p:spPr>
        <p:txBody>
          <a:bodyPr/>
          <a:lstStyle/>
          <a:p>
            <a:pPr/>
            <a:r>
              <a:t>Plan</a:t>
            </a:r>
          </a:p>
        </p:txBody>
      </p:sp>
      <p:pic>
        <p:nvPicPr>
          <p:cNvPr id="403"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404" name="Re-motivate…"/>
          <p:cNvSpPr txBox="1"/>
          <p:nvPr/>
        </p:nvSpPr>
        <p:spPr>
          <a:xfrm>
            <a:off x="3131618" y="3053315"/>
            <a:ext cx="14361020" cy="1137849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Re-motivate</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Introduce DAGs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Some examples of DAGs in psychology</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Challenges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Rules of DAGs and </a:t>
            </a:r>
            <a:r>
              <a:rPr u="sng"/>
              <a:t>conditional independencies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We will assume linearity for most of this, to keep things simple.</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Re-motivation - an alternative angle"/>
          <p:cNvSpPr txBox="1"/>
          <p:nvPr>
            <p:ph type="title"/>
          </p:nvPr>
        </p:nvSpPr>
        <p:spPr>
          <a:xfrm>
            <a:off x="990073" y="759575"/>
            <a:ext cx="21971001" cy="1435101"/>
          </a:xfrm>
          <a:prstGeom prst="rect">
            <a:avLst/>
          </a:prstGeom>
        </p:spPr>
        <p:txBody>
          <a:bodyPr/>
          <a:lstStyle/>
          <a:p>
            <a:pPr/>
            <a:r>
              <a:t>Re-motivation - </a:t>
            </a:r>
            <a:r>
              <a:rPr b="0"/>
              <a:t>an alternative angle</a:t>
            </a:r>
          </a:p>
        </p:txBody>
      </p:sp>
      <p:pic>
        <p:nvPicPr>
          <p:cNvPr id="407"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408" name="Recall that theories are (almost all) underspecified and untestable in psychology (prototheories)…"/>
          <p:cNvSpPr txBox="1"/>
          <p:nvPr/>
        </p:nvSpPr>
        <p:spPr>
          <a:xfrm>
            <a:off x="1607618" y="4609574"/>
            <a:ext cx="21994228" cy="857077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Recall that theories are (almost all) underspecified and untestable in psychology (prototheories)</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We need something formal and unambiguous</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This will help us</a:t>
            </a: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Think more carefully about the specifics of our theory</a:t>
            </a: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Understand if what we care about is testable in practice</a:t>
            </a: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r>
              <a:t>Design the data collection methodology</a:t>
            </a: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Re-motivation"/>
          <p:cNvSpPr txBox="1"/>
          <p:nvPr>
            <p:ph type="title"/>
          </p:nvPr>
        </p:nvSpPr>
        <p:spPr>
          <a:xfrm>
            <a:off x="990073" y="759575"/>
            <a:ext cx="21971001" cy="1435101"/>
          </a:xfrm>
          <a:prstGeom prst="rect">
            <a:avLst/>
          </a:prstGeom>
        </p:spPr>
        <p:txBody>
          <a:bodyPr/>
          <a:lstStyle/>
          <a:p>
            <a:pPr/>
            <a:r>
              <a:t>Re-motivation</a:t>
            </a:r>
          </a:p>
        </p:txBody>
      </p:sp>
      <p:pic>
        <p:nvPicPr>
          <p:cNvPr id="411" name="Screenshot 2022-05-28 at 21.43.02.png" descr="Screenshot 2022-05-28 at 21.43.02.png"/>
          <p:cNvPicPr>
            <a:picLocks noChangeAspect="1"/>
          </p:cNvPicPr>
          <p:nvPr/>
        </p:nvPicPr>
        <p:blipFill>
          <a:blip r:embed="rId2">
            <a:alphaModFix amt="17267"/>
            <a:extLst/>
          </a:blip>
          <a:stretch>
            <a:fillRect/>
          </a:stretch>
        </p:blipFill>
        <p:spPr>
          <a:xfrm>
            <a:off x="16652160" y="-7104797"/>
            <a:ext cx="14475283" cy="11068058"/>
          </a:xfrm>
          <a:prstGeom prst="rect">
            <a:avLst/>
          </a:prstGeom>
          <a:ln w="12700">
            <a:miter lim="400000"/>
          </a:ln>
        </p:spPr>
      </p:pic>
      <p:pic>
        <p:nvPicPr>
          <p:cNvPr id="412" name="Screenshot 2022-09-15 at 14.15.35.png" descr="Screenshot 2022-09-15 at 14.15.35.png"/>
          <p:cNvPicPr>
            <a:picLocks noChangeAspect="1"/>
          </p:cNvPicPr>
          <p:nvPr/>
        </p:nvPicPr>
        <p:blipFill>
          <a:blip r:embed="rId3">
            <a:extLst/>
          </a:blip>
          <a:stretch>
            <a:fillRect/>
          </a:stretch>
        </p:blipFill>
        <p:spPr>
          <a:xfrm>
            <a:off x="1644650" y="5657329"/>
            <a:ext cx="5511800" cy="5384801"/>
          </a:xfrm>
          <a:prstGeom prst="rect">
            <a:avLst/>
          </a:prstGeom>
          <a:ln w="12700">
            <a:miter lim="400000"/>
          </a:ln>
        </p:spPr>
      </p:pic>
      <p:sp>
        <p:nvSpPr>
          <p:cNvPr id="413" name="There exists a (complicated!) real-world causal process"/>
          <p:cNvSpPr txBox="1"/>
          <p:nvPr/>
        </p:nvSpPr>
        <p:spPr>
          <a:xfrm>
            <a:off x="1042486" y="4049904"/>
            <a:ext cx="7874146" cy="1832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There exists a (complicated!) real-world causal process</a:t>
            </a:r>
          </a:p>
        </p:txBody>
      </p:sp>
      <p:sp>
        <p:nvSpPr>
          <p:cNvPr id="414" name="…that gives rise to a set of states.…"/>
          <p:cNvSpPr txBox="1"/>
          <p:nvPr/>
        </p:nvSpPr>
        <p:spPr>
          <a:xfrm>
            <a:off x="164916" y="11020502"/>
            <a:ext cx="9203804" cy="239379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…that gives rise to a set of states.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We can (partially) observe these states. </a:t>
            </a:r>
          </a:p>
        </p:txBody>
      </p:sp>
      <p:sp>
        <p:nvSpPr>
          <p:cNvPr id="415" name="Our analysis"/>
          <p:cNvSpPr txBox="1"/>
          <p:nvPr/>
        </p:nvSpPr>
        <p:spPr>
          <a:xfrm>
            <a:off x="17498638" y="4330675"/>
            <a:ext cx="3496218"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Our analysis</a:t>
            </a:r>
          </a:p>
        </p:txBody>
      </p:sp>
      <p:sp>
        <p:nvSpPr>
          <p:cNvPr id="416" name="Our Model/Theory"/>
          <p:cNvSpPr txBox="1"/>
          <p:nvPr/>
        </p:nvSpPr>
        <p:spPr>
          <a:xfrm>
            <a:off x="10776604" y="4330675"/>
            <a:ext cx="4862063"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Our Model/Theory</a:t>
            </a:r>
          </a:p>
        </p:txBody>
      </p:sp>
      <p:pic>
        <p:nvPicPr>
          <p:cNvPr id="417" name="Image" descr="Image"/>
          <p:cNvPicPr>
            <a:picLocks noChangeAspect="1"/>
          </p:cNvPicPr>
          <p:nvPr/>
        </p:nvPicPr>
        <p:blipFill>
          <a:blip r:embed="rId4">
            <a:extLst/>
          </a:blip>
          <a:stretch>
            <a:fillRect/>
          </a:stretch>
        </p:blipFill>
        <p:spPr>
          <a:xfrm>
            <a:off x="8353944" y="5368124"/>
            <a:ext cx="8742182" cy="5963211"/>
          </a:xfrm>
          <a:prstGeom prst="rect">
            <a:avLst/>
          </a:prstGeom>
          <a:ln w="12700">
            <a:miter lim="400000"/>
          </a:ln>
        </p:spPr>
      </p:pic>
      <p:pic>
        <p:nvPicPr>
          <p:cNvPr id="418" name="Screenshot 2022-09-15 at 14.20.15.png" descr="Screenshot 2022-09-15 at 14.20.15.png"/>
          <p:cNvPicPr>
            <a:picLocks noChangeAspect="1"/>
          </p:cNvPicPr>
          <p:nvPr/>
        </p:nvPicPr>
        <p:blipFill>
          <a:blip r:embed="rId5">
            <a:extLst/>
          </a:blip>
          <a:stretch>
            <a:fillRect/>
          </a:stretch>
        </p:blipFill>
        <p:spPr>
          <a:xfrm>
            <a:off x="17668389" y="6696775"/>
            <a:ext cx="5941161" cy="3481445"/>
          </a:xfrm>
          <a:prstGeom prst="rect">
            <a:avLst/>
          </a:prstGeom>
          <a:ln w="12700">
            <a:miter lim="400000"/>
          </a:ln>
        </p:spPr>
      </p:pic>
      <p:pic>
        <p:nvPicPr>
          <p:cNvPr id="419" name="Screenshot 2022-09-15 at 14.20.59.png" descr="Screenshot 2022-09-15 at 14.20.59.png"/>
          <p:cNvPicPr>
            <a:picLocks noChangeAspect="1"/>
          </p:cNvPicPr>
          <p:nvPr/>
        </p:nvPicPr>
        <p:blipFill>
          <a:blip r:embed="rId6">
            <a:extLst/>
          </a:blip>
          <a:stretch>
            <a:fillRect/>
          </a:stretch>
        </p:blipFill>
        <p:spPr>
          <a:xfrm>
            <a:off x="17615143" y="5968799"/>
            <a:ext cx="6545788" cy="386754"/>
          </a:xfrm>
          <a:prstGeom prst="rect">
            <a:avLst/>
          </a:prstGeom>
          <a:ln w="12700">
            <a:miter lim="400000"/>
          </a:ln>
        </p:spPr>
      </p:pic>
      <p:sp>
        <p:nvSpPr>
          <p:cNvPr id="420" name="We want all these components to be consistent with each other!"/>
          <p:cNvSpPr txBox="1"/>
          <p:nvPr/>
        </p:nvSpPr>
        <p:spPr>
          <a:xfrm>
            <a:off x="5280150" y="1163918"/>
            <a:ext cx="15235186" cy="31035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b="1" spc="-140" sz="7000">
                <a:solidFill>
                  <a:schemeClr val="accent1">
                    <a:hueOff val="114395"/>
                    <a:lumOff val="-24975"/>
                  </a:schemeClr>
                </a:solidFill>
              </a:defRPr>
            </a:pPr>
            <a:r>
              <a:t>We want all these components to be</a:t>
            </a:r>
            <a:r>
              <a:rPr b="0">
                <a:latin typeface="Helvetica Neue Medium"/>
                <a:ea typeface="Helvetica Neue Medium"/>
                <a:cs typeface="Helvetica Neue Medium"/>
                <a:sym typeface="Helvetica Neue Medium"/>
              </a:rPr>
              <a:t> </a:t>
            </a:r>
            <a:r>
              <a:t>consistent with each other!</a:t>
            </a:r>
          </a:p>
        </p:txBody>
      </p:sp>
      <p:sp>
        <p:nvSpPr>
          <p:cNvPr id="421" name="+ research question/estimand"/>
          <p:cNvSpPr txBox="1"/>
          <p:nvPr/>
        </p:nvSpPr>
        <p:spPr>
          <a:xfrm>
            <a:off x="20539806" y="4049904"/>
            <a:ext cx="4862063"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 </a:t>
            </a:r>
            <a:r>
              <a:rPr b="1">
                <a:latin typeface="+mn-lt"/>
                <a:ea typeface="+mn-ea"/>
                <a:cs typeface="+mn-cs"/>
                <a:sym typeface="Helvetica Neue"/>
              </a:rPr>
              <a:t>research question/estimand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1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416"/>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41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415"/>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418"/>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421"/>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4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10" fill="hold">
                                  <p:stCondLst>
                                    <p:cond delay="0"/>
                                  </p:stCondLst>
                                  <p:iterate type="el" backwards="0">
                                    <p:tmAbs val="0"/>
                                  </p:iterate>
                                  <p:childTnLst>
                                    <p:set>
                                      <p:cBhvr>
                                        <p:cTn id="36" fill="hold"/>
                                        <p:tgtEl>
                                          <p:spTgt spid="420"/>
                                        </p:tgtEl>
                                        <p:attrNameLst>
                                          <p:attrName>style.visibility</p:attrName>
                                        </p:attrNameLst>
                                      </p:cBhvr>
                                      <p:to>
                                        <p:strVal val="visible"/>
                                      </p:to>
                                    </p:set>
                                  </p:childTnLst>
                                </p:cTn>
                              </p:par>
                            </p:childTnLst>
                          </p:cTn>
                        </p:par>
                        <p:par>
                          <p:cTn id="37" fill="hold">
                            <p:stCondLst>
                              <p:cond delay="0"/>
                            </p:stCondLst>
                            <p:childTnLst>
                              <p:par>
                                <p:cTn id="38" presetClass="exit" nodeType="afterEffect" presetSubtype="0" presetID="1" grpId="11" fill="hold">
                                  <p:stCondLst>
                                    <p:cond delay="0"/>
                                  </p:stCondLst>
                                  <p:iterate type="el" backwards="0">
                                    <p:tmAbs val="0"/>
                                  </p:iterate>
                                  <p:childTnLst>
                                    <p:set>
                                      <p:cBhvr>
                                        <p:cTn id="39" fill="hold">
                                          <p:stCondLst>
                                            <p:cond delay="0"/>
                                          </p:stCondLst>
                                        </p:cTn>
                                        <p:tgtEl>
                                          <p:spTgt spid="41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9" grpId="9"/>
      <p:bldP build="whole" bldLvl="1" animBg="1" rev="0" advAuto="0" spid="418" grpId="7"/>
      <p:bldP build="whole" bldLvl="1" animBg="1" rev="0" advAuto="0" spid="417" grpId="5"/>
      <p:bldP build="whole" bldLvl="1" animBg="1" rev="0" advAuto="0" spid="420" grpId="10"/>
      <p:bldP build="whole" bldLvl="1" animBg="1" rev="0" advAuto="0" spid="410" grpId="11"/>
      <p:bldP build="whole" bldLvl="1" animBg="1" rev="0" advAuto="0" spid="412" grpId="3"/>
      <p:bldP build="whole" bldLvl="1" animBg="1" rev="0" advAuto="0" spid="415" grpId="6"/>
      <p:bldP build="whole" bldLvl="1" animBg="1" rev="0" advAuto="0" spid="413" grpId="1"/>
      <p:bldP build="whole" bldLvl="1" animBg="1" rev="0" advAuto="0" spid="416" grpId="4"/>
      <p:bldP build="whole" bldLvl="1" animBg="1" rev="0" advAuto="0" spid="414" grpId="2"/>
      <p:bldP build="whole" bldLvl="1" animBg="1" rev="0" advAuto="0" spid="421" grpId="8"/>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Re-motivation"/>
          <p:cNvSpPr txBox="1"/>
          <p:nvPr>
            <p:ph type="title"/>
          </p:nvPr>
        </p:nvSpPr>
        <p:spPr>
          <a:xfrm>
            <a:off x="990073" y="759575"/>
            <a:ext cx="21971001" cy="1435101"/>
          </a:xfrm>
          <a:prstGeom prst="rect">
            <a:avLst/>
          </a:prstGeom>
        </p:spPr>
        <p:txBody>
          <a:bodyPr/>
          <a:lstStyle/>
          <a:p>
            <a:pPr/>
            <a:r>
              <a:t>Re-motivation</a:t>
            </a:r>
          </a:p>
        </p:txBody>
      </p:sp>
      <p:pic>
        <p:nvPicPr>
          <p:cNvPr id="424"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425" name="Text"/>
          <p:cNvSpPr txBox="1"/>
          <p:nvPr/>
        </p:nvSpPr>
        <p:spPr>
          <a:xfrm>
            <a:off x="1607618" y="6574977"/>
            <a:ext cx="283324" cy="4639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graphicFrame>
        <p:nvGraphicFramePr>
          <p:cNvPr id="426" name="Table"/>
          <p:cNvGraphicFramePr/>
          <p:nvPr/>
        </p:nvGraphicFramePr>
        <p:xfrm>
          <a:off x="682239" y="4630534"/>
          <a:ext cx="13911450" cy="568683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517473"/>
                <a:gridCol w="5750913"/>
                <a:gridCol w="7055639"/>
              </a:tblGrid>
              <a:tr h="1418532">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b="0"/>
                      </a:pPr>
                      <a:r>
                        <a:rPr b="1" sz="3200"/>
                        <a:t>Drug</a:t>
                      </a:r>
                    </a:p>
                  </a:txBody>
                  <a:tcPr marL="50800" marR="50800" marT="50800" marB="50800" anchor="ctr" anchorCtr="0" horzOverflow="overflow"/>
                </a:tc>
                <a:tc>
                  <a:txBody>
                    <a:bodyPr/>
                    <a:lstStyle/>
                    <a:p>
                      <a:pPr defTabSz="914400">
                        <a:tabLst>
                          <a:tab pos="1663700" algn="l"/>
                        </a:tabLst>
                        <a:defRPr b="0"/>
                      </a:pPr>
                      <a:r>
                        <a:rPr b="1" sz="3200"/>
                        <a:t>No Drug</a:t>
                      </a:r>
                    </a:p>
                  </a:txBody>
                  <a:tcPr marL="50800" marR="50800" marT="50800" marB="50800" anchor="ctr" anchorCtr="0" horzOverflow="overflow"/>
                </a:tc>
              </a:tr>
              <a:tr h="1418532">
                <a:tc>
                  <a:txBody>
                    <a:bodyPr/>
                    <a:lstStyle/>
                    <a:p>
                      <a:pPr defTabSz="914400">
                        <a:tabLst>
                          <a:tab pos="1663700" algn="l"/>
                        </a:tabLst>
                        <a:defRPr b="0"/>
                      </a:pPr>
                      <a:r>
                        <a:rPr b="1" sz="3200"/>
                        <a:t>Men</a:t>
                      </a:r>
                    </a:p>
                  </a:txBody>
                  <a:tcPr marL="50800" marR="50800" marT="50800" marB="50800" anchor="ctr" anchorCtr="0" horzOverflow="overflow"/>
                </a:tc>
                <a:tc>
                  <a:txBody>
                    <a:bodyPr/>
                    <a:lstStyle/>
                    <a:p>
                      <a:pPr defTabSz="914400"/>
                      <a:r>
                        <a:rPr sz="3200"/>
                        <a:t>81/87 recovered (93%)</a:t>
                      </a:r>
                    </a:p>
                  </a:txBody>
                  <a:tcPr marL="50800" marR="50800" marT="50800" marB="50800" anchor="ctr" anchorCtr="0" horzOverflow="overflow"/>
                </a:tc>
                <a:tc>
                  <a:txBody>
                    <a:bodyPr/>
                    <a:lstStyle/>
                    <a:p>
                      <a:pPr defTabSz="914400"/>
                      <a:r>
                        <a:rPr sz="3200"/>
                        <a:t>234/270 recovered (87%)</a:t>
                      </a:r>
                    </a:p>
                  </a:txBody>
                  <a:tcPr marL="50800" marR="50800" marT="50800" marB="50800" anchor="ctr" anchorCtr="0" horzOverflow="overflow"/>
                </a:tc>
              </a:tr>
              <a:tr h="1418532">
                <a:tc>
                  <a:txBody>
                    <a:bodyPr/>
                    <a:lstStyle/>
                    <a:p>
                      <a:pPr defTabSz="914400">
                        <a:tabLst>
                          <a:tab pos="1663700" algn="l"/>
                        </a:tabLst>
                        <a:defRPr b="0"/>
                      </a:pPr>
                      <a:r>
                        <a:rPr b="1" sz="3200"/>
                        <a:t>Women</a:t>
                      </a:r>
                    </a:p>
                  </a:txBody>
                  <a:tcPr marL="50800" marR="50800" marT="50800" marB="50800" anchor="ctr" anchorCtr="0" horzOverflow="overflow"/>
                </a:tc>
                <a:tc>
                  <a:txBody>
                    <a:bodyPr/>
                    <a:lstStyle/>
                    <a:p>
                      <a:pPr defTabSz="914400"/>
                      <a:r>
                        <a:rPr sz="3200"/>
                        <a:t>192/263 recovered (73%)</a:t>
                      </a:r>
                    </a:p>
                  </a:txBody>
                  <a:tcPr marL="50800" marR="50800" marT="50800" marB="50800" anchor="ctr" anchorCtr="0" horzOverflow="overflow"/>
                </a:tc>
                <a:tc>
                  <a:txBody>
                    <a:bodyPr/>
                    <a:lstStyle/>
                    <a:p>
                      <a:pPr defTabSz="914400"/>
                      <a:r>
                        <a:rPr sz="3200"/>
                        <a:t>55/80 recovered (69%)</a:t>
                      </a:r>
                    </a:p>
                  </a:txBody>
                  <a:tcPr marL="50800" marR="50800" marT="50800" marB="50800" anchor="ctr" anchorCtr="0" horzOverflow="overflow"/>
                </a:tc>
              </a:tr>
              <a:tr h="1418532">
                <a:tc>
                  <a:txBody>
                    <a:bodyPr/>
                    <a:lstStyle/>
                    <a:p>
                      <a:pPr defTabSz="914400">
                        <a:tabLst>
                          <a:tab pos="1663700" algn="l"/>
                        </a:tabLst>
                        <a:defRPr b="0"/>
                      </a:pPr>
                      <a:r>
                        <a:rPr b="1" sz="3200"/>
                        <a:t>Combined</a:t>
                      </a:r>
                    </a:p>
                  </a:txBody>
                  <a:tcPr marL="50800" marR="50800" marT="50800" marB="50800" anchor="ctr" anchorCtr="0" horzOverflow="overflow"/>
                </a:tc>
                <a:tc>
                  <a:txBody>
                    <a:bodyPr/>
                    <a:lstStyle/>
                    <a:p>
                      <a:pPr defTabSz="914400"/>
                      <a:r>
                        <a:rPr sz="3200"/>
                        <a:t>273/350 recovered (78%)</a:t>
                      </a:r>
                    </a:p>
                  </a:txBody>
                  <a:tcPr marL="50800" marR="50800" marT="50800" marB="50800" anchor="ctr" anchorCtr="0" horzOverflow="overflow"/>
                </a:tc>
                <a:tc>
                  <a:txBody>
                    <a:bodyPr/>
                    <a:lstStyle/>
                    <a:p>
                      <a:pPr defTabSz="914400"/>
                      <a:r>
                        <a:rPr sz="3200"/>
                        <a:t>289/350 recovered (83%)</a:t>
                      </a:r>
                    </a:p>
                  </a:txBody>
                  <a:tcPr marL="50800" marR="50800" marT="50800" marB="50800" anchor="ctr" anchorCtr="0" horzOverflow="overflow"/>
                </a:tc>
              </a:tr>
            </a:tbl>
          </a:graphicData>
        </a:graphic>
      </p:graphicFrame>
      <p:sp>
        <p:nvSpPr>
          <p:cNvPr id="427" name="Good for men!  93% vs 87%"/>
          <p:cNvSpPr txBox="1"/>
          <p:nvPr/>
        </p:nvSpPr>
        <p:spPr>
          <a:xfrm>
            <a:off x="16503649" y="6553072"/>
            <a:ext cx="5803901" cy="609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Good for men!  93% vs 87%</a:t>
            </a:r>
          </a:p>
        </p:txBody>
      </p:sp>
      <p:sp>
        <p:nvSpPr>
          <p:cNvPr id="428" name="Good for women! 73% vs 69%"/>
          <p:cNvSpPr txBox="1"/>
          <p:nvPr/>
        </p:nvSpPr>
        <p:spPr>
          <a:xfrm>
            <a:off x="16269398" y="7934497"/>
            <a:ext cx="6272404" cy="609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Good for women! 73% vs 69%</a:t>
            </a:r>
          </a:p>
        </p:txBody>
      </p:sp>
      <p:sp>
        <p:nvSpPr>
          <p:cNvPr id="429" name="Bad for… people? 78% vs 83%"/>
          <p:cNvSpPr txBox="1"/>
          <p:nvPr/>
        </p:nvSpPr>
        <p:spPr>
          <a:xfrm>
            <a:off x="16182721" y="9320939"/>
            <a:ext cx="6445759"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Bad for… people? 78% vs 83%</a:t>
            </a:r>
          </a:p>
        </p:txBody>
      </p:sp>
      <p:sp>
        <p:nvSpPr>
          <p:cNvPr id="430" name="Line"/>
          <p:cNvSpPr/>
          <p:nvPr/>
        </p:nvSpPr>
        <p:spPr>
          <a:xfrm>
            <a:off x="3861505" y="7147718"/>
            <a:ext cx="18847643"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431" name="Line"/>
          <p:cNvSpPr/>
          <p:nvPr/>
        </p:nvSpPr>
        <p:spPr>
          <a:xfrm>
            <a:off x="3861505" y="8531652"/>
            <a:ext cx="18847643"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432" name="Line"/>
          <p:cNvSpPr/>
          <p:nvPr/>
        </p:nvSpPr>
        <p:spPr>
          <a:xfrm>
            <a:off x="3861505" y="9913077"/>
            <a:ext cx="18847643"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433" name="So… Should we prescribe the drug or not?!"/>
          <p:cNvSpPr txBox="1"/>
          <p:nvPr/>
        </p:nvSpPr>
        <p:spPr>
          <a:xfrm>
            <a:off x="7604551" y="11281802"/>
            <a:ext cx="874204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So… Should we prescribe the drug or not?!</a:t>
            </a:r>
          </a:p>
        </p:txBody>
      </p:sp>
      <p:sp>
        <p:nvSpPr>
          <p:cNvPr id="434" name="Pearl, Glymour, Jewell, 2016"/>
          <p:cNvSpPr txBox="1"/>
          <p:nvPr/>
        </p:nvSpPr>
        <p:spPr>
          <a:xfrm>
            <a:off x="20020667" y="13012887"/>
            <a:ext cx="397581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Pearl, Glymour, Jewell, 2016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2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3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4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429"/>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43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8" grpId="4"/>
      <p:bldP build="whole" bldLvl="1" animBg="1" rev="0" advAuto="0" spid="431" grpId="3"/>
      <p:bldP build="whole" bldLvl="1" animBg="1" rev="0" advAuto="0" spid="429" grpId="5"/>
      <p:bldP build="whole" bldLvl="1" animBg="1" rev="0" advAuto="0" spid="427" grpId="2"/>
      <p:bldP build="whole" bldLvl="1" animBg="1" rev="0" advAuto="0" spid="432" grpId="6"/>
      <p:bldP build="whole" bldLvl="1" animBg="1" rev="0" advAuto="0" spid="433" grpId="7"/>
      <p:bldP build="whole" bldLvl="1" animBg="1" rev="0" advAuto="0" spid="430"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Re-motivation"/>
          <p:cNvSpPr txBox="1"/>
          <p:nvPr>
            <p:ph type="title"/>
          </p:nvPr>
        </p:nvSpPr>
        <p:spPr>
          <a:xfrm>
            <a:off x="990073" y="759575"/>
            <a:ext cx="21971001" cy="1435101"/>
          </a:xfrm>
          <a:prstGeom prst="rect">
            <a:avLst/>
          </a:prstGeom>
        </p:spPr>
        <p:txBody>
          <a:bodyPr/>
          <a:lstStyle/>
          <a:p>
            <a:pPr/>
            <a:r>
              <a:t>Re-motivation</a:t>
            </a:r>
          </a:p>
        </p:txBody>
      </p:sp>
      <p:pic>
        <p:nvPicPr>
          <p:cNvPr id="437"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438" name="Text"/>
          <p:cNvSpPr txBox="1"/>
          <p:nvPr/>
        </p:nvSpPr>
        <p:spPr>
          <a:xfrm>
            <a:off x="1607618" y="6574977"/>
            <a:ext cx="283324" cy="4639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pic>
        <p:nvPicPr>
          <p:cNvPr id="439" name="Image" descr="Image"/>
          <p:cNvPicPr>
            <a:picLocks noChangeAspect="1"/>
          </p:cNvPicPr>
          <p:nvPr/>
        </p:nvPicPr>
        <p:blipFill>
          <a:blip r:embed="rId3">
            <a:extLst/>
          </a:blip>
          <a:stretch>
            <a:fillRect/>
          </a:stretch>
        </p:blipFill>
        <p:spPr>
          <a:xfrm>
            <a:off x="6636338" y="3666162"/>
            <a:ext cx="9327562" cy="6931959"/>
          </a:xfrm>
          <a:prstGeom prst="rect">
            <a:avLst/>
          </a:prstGeom>
          <a:ln w="12700">
            <a:miter lim="400000"/>
          </a:ln>
        </p:spPr>
      </p:pic>
      <p:sp>
        <p:nvSpPr>
          <p:cNvPr id="440" name="Simpson’s “paradox”……"/>
          <p:cNvSpPr txBox="1"/>
          <p:nvPr/>
        </p:nvSpPr>
        <p:spPr>
          <a:xfrm>
            <a:off x="7090264" y="10761102"/>
            <a:ext cx="9770619" cy="16512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Simpson’s “paradox”…</a:t>
            </a:r>
          </a:p>
          <a:p>
            <a:pPr>
              <a:defRPr sz="3500"/>
            </a:pPr>
          </a:p>
          <a:p>
            <a:pPr>
              <a:defRPr sz="3500"/>
            </a:pPr>
            <a:r>
              <a:t>Described by Pearl as ‘a tale of statistical agony’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0" grpId="1"/>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Re-motivation"/>
          <p:cNvSpPr txBox="1"/>
          <p:nvPr>
            <p:ph type="title"/>
          </p:nvPr>
        </p:nvSpPr>
        <p:spPr>
          <a:xfrm>
            <a:off x="990073" y="759575"/>
            <a:ext cx="21971001" cy="1435101"/>
          </a:xfrm>
          <a:prstGeom prst="rect">
            <a:avLst/>
          </a:prstGeom>
        </p:spPr>
        <p:txBody>
          <a:bodyPr/>
          <a:lstStyle/>
          <a:p>
            <a:pPr/>
            <a:r>
              <a:t>Re-motivation</a:t>
            </a:r>
          </a:p>
        </p:txBody>
      </p:sp>
      <p:pic>
        <p:nvPicPr>
          <p:cNvPr id="443" name="Screenshot 2022-05-28 at 21.43.02.png" descr="Screenshot 2022-05-28 at 21.43.02.png"/>
          <p:cNvPicPr>
            <a:picLocks noChangeAspect="1"/>
          </p:cNvPicPr>
          <p:nvPr/>
        </p:nvPicPr>
        <p:blipFill>
          <a:blip r:embed="rId2">
            <a:alphaModFix amt="17267"/>
            <a:extLst/>
          </a:blip>
          <a:stretch>
            <a:fillRect/>
          </a:stretch>
        </p:blipFill>
        <p:spPr>
          <a:xfrm>
            <a:off x="15966360" y="-5098197"/>
            <a:ext cx="14475283" cy="11068058"/>
          </a:xfrm>
          <a:prstGeom prst="rect">
            <a:avLst/>
          </a:prstGeom>
          <a:ln w="12700">
            <a:miter lim="400000"/>
          </a:ln>
        </p:spPr>
      </p:pic>
      <p:sp>
        <p:nvSpPr>
          <p:cNvPr id="444" name="Text"/>
          <p:cNvSpPr txBox="1"/>
          <p:nvPr/>
        </p:nvSpPr>
        <p:spPr>
          <a:xfrm>
            <a:off x="1607618" y="6574977"/>
            <a:ext cx="283324" cy="4639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445" name="We need causality for this… Adding this knowledge, for example:…"/>
          <p:cNvSpPr txBox="1"/>
          <p:nvPr/>
        </p:nvSpPr>
        <p:spPr>
          <a:xfrm>
            <a:off x="4139483" y="3949572"/>
            <a:ext cx="16869946" cy="5816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We need causality for this… Adding this knowledge, for example:</a:t>
            </a:r>
          </a:p>
          <a:p>
            <a:pPr algn="l">
              <a:defRPr sz="3500"/>
            </a:pPr>
          </a:p>
          <a:p>
            <a:pPr marL="444500" indent="-444500" algn="l">
              <a:buSzPct val="123000"/>
              <a:buChar char="-"/>
              <a:defRPr sz="3500"/>
            </a:pPr>
            <a:r>
              <a:t>Estrogen has a negative effect on recovery</a:t>
            </a:r>
          </a:p>
          <a:p>
            <a:pPr marL="444500" indent="-444500" algn="l">
              <a:buSzPct val="123000"/>
              <a:buChar char="-"/>
              <a:defRPr sz="3500"/>
            </a:pPr>
            <a:r>
              <a:t>Women take the drug more than men</a:t>
            </a:r>
          </a:p>
          <a:p>
            <a:pPr algn="l">
              <a:defRPr sz="3500"/>
            </a:pPr>
          </a:p>
          <a:p>
            <a:pPr algn="l">
              <a:defRPr sz="3500"/>
            </a:pPr>
          </a:p>
          <a:p>
            <a:pPr marL="444500" indent="-444500" algn="l">
              <a:buSzPct val="123000"/>
              <a:buChar char="-"/>
              <a:defRPr sz="3500"/>
            </a:pPr>
            <a:r>
              <a:t>Thus selecting drug users at random, they are more likely to be women</a:t>
            </a:r>
          </a:p>
          <a:p>
            <a:pPr marL="444500" indent="-444500" algn="l">
              <a:buSzPct val="123000"/>
              <a:buChar char="-"/>
              <a:defRPr sz="3500"/>
            </a:pPr>
            <a:r>
              <a:t>They are thus less likely to recover </a:t>
            </a:r>
          </a:p>
          <a:p>
            <a:pPr marL="444500" indent="-444500" algn="l">
              <a:buSzPct val="123000"/>
              <a:buChar char="-"/>
              <a:defRPr sz="3500"/>
            </a:pPr>
            <a:r>
              <a:t>We thus need to compare subjects of the same gender, ensuring that differences in recovery rates are not ascribable to estrogen (thus, we need to &lt;condition&gt; on the gender)</a:t>
            </a:r>
          </a:p>
        </p:txBody>
      </p:sp>
      <p:sp>
        <p:nvSpPr>
          <p:cNvPr id="446" name="pp. 2-3 Pearl, Glymour, Jewell, 2016"/>
          <p:cNvSpPr txBox="1"/>
          <p:nvPr/>
        </p:nvSpPr>
        <p:spPr>
          <a:xfrm>
            <a:off x="18747466" y="13012887"/>
            <a:ext cx="50490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pp. 2-3 Pearl, Glymour, Jewell, 2016</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Re-motivation"/>
          <p:cNvSpPr txBox="1"/>
          <p:nvPr>
            <p:ph type="title"/>
          </p:nvPr>
        </p:nvSpPr>
        <p:spPr>
          <a:xfrm>
            <a:off x="990073" y="759575"/>
            <a:ext cx="21971001" cy="1435101"/>
          </a:xfrm>
          <a:prstGeom prst="rect">
            <a:avLst/>
          </a:prstGeom>
        </p:spPr>
        <p:txBody>
          <a:bodyPr/>
          <a:lstStyle/>
          <a:p>
            <a:pPr/>
            <a:r>
              <a:t>Re-motivation</a:t>
            </a:r>
          </a:p>
        </p:txBody>
      </p:sp>
      <p:pic>
        <p:nvPicPr>
          <p:cNvPr id="449" name="Screenshot 2022-05-28 at 21.43.02.png" descr="Screenshot 2022-05-28 at 21.43.02.png"/>
          <p:cNvPicPr>
            <a:picLocks noChangeAspect="1"/>
          </p:cNvPicPr>
          <p:nvPr/>
        </p:nvPicPr>
        <p:blipFill>
          <a:blip r:embed="rId2">
            <a:alphaModFix amt="17267"/>
            <a:extLst/>
          </a:blip>
          <a:stretch>
            <a:fillRect/>
          </a:stretch>
        </p:blipFill>
        <p:spPr>
          <a:xfrm>
            <a:off x="15839360" y="-6114197"/>
            <a:ext cx="14475283" cy="11068058"/>
          </a:xfrm>
          <a:prstGeom prst="rect">
            <a:avLst/>
          </a:prstGeom>
          <a:ln w="12700">
            <a:miter lim="400000"/>
          </a:ln>
        </p:spPr>
      </p:pic>
      <p:sp>
        <p:nvSpPr>
          <p:cNvPr id="450" name="Text"/>
          <p:cNvSpPr txBox="1"/>
          <p:nvPr/>
        </p:nvSpPr>
        <p:spPr>
          <a:xfrm>
            <a:off x="1607618" y="6574977"/>
            <a:ext cx="283324" cy="4639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451" name="We can represent this situation graphically as follows:"/>
          <p:cNvSpPr txBox="1"/>
          <p:nvPr/>
        </p:nvSpPr>
        <p:spPr>
          <a:xfrm>
            <a:off x="5231683" y="3251679"/>
            <a:ext cx="16869946"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We can represent this situation graphically as follows:</a:t>
            </a:r>
          </a:p>
        </p:txBody>
      </p:sp>
      <p:sp>
        <p:nvSpPr>
          <p:cNvPr id="452" name="pp. 2-3 Pearl, Glymour, Jewell, 2016"/>
          <p:cNvSpPr txBox="1"/>
          <p:nvPr/>
        </p:nvSpPr>
        <p:spPr>
          <a:xfrm>
            <a:off x="18747466" y="13012887"/>
            <a:ext cx="50490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pp. 2-3 Pearl, Glymour, Jewell, 2016</a:t>
            </a:r>
          </a:p>
        </p:txBody>
      </p:sp>
      <p:sp>
        <p:nvSpPr>
          <p:cNvPr id="453" name="Gender"/>
          <p:cNvSpPr txBox="1"/>
          <p:nvPr/>
        </p:nvSpPr>
        <p:spPr>
          <a:xfrm>
            <a:off x="10478525" y="6547515"/>
            <a:ext cx="167370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Gender</a:t>
            </a:r>
          </a:p>
        </p:txBody>
      </p:sp>
      <p:sp>
        <p:nvSpPr>
          <p:cNvPr id="454" name="Drug User"/>
          <p:cNvSpPr txBox="1"/>
          <p:nvPr/>
        </p:nvSpPr>
        <p:spPr>
          <a:xfrm>
            <a:off x="7252725" y="8623965"/>
            <a:ext cx="167370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Drug User</a:t>
            </a:r>
          </a:p>
        </p:txBody>
      </p:sp>
      <p:sp>
        <p:nvSpPr>
          <p:cNvPr id="455" name="Recovery"/>
          <p:cNvSpPr txBox="1"/>
          <p:nvPr/>
        </p:nvSpPr>
        <p:spPr>
          <a:xfrm>
            <a:off x="14070569" y="8884315"/>
            <a:ext cx="247112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Recovery</a:t>
            </a:r>
          </a:p>
        </p:txBody>
      </p:sp>
      <p:sp>
        <p:nvSpPr>
          <p:cNvPr id="456" name="Line"/>
          <p:cNvSpPr/>
          <p:nvPr/>
        </p:nvSpPr>
        <p:spPr>
          <a:xfrm>
            <a:off x="12319253" y="7397557"/>
            <a:ext cx="1840934" cy="1425057"/>
          </a:xfrm>
          <a:prstGeom prst="line">
            <a:avLst/>
          </a:prstGeom>
          <a:ln w="38100">
            <a:solidFill>
              <a:srgbClr val="000000"/>
            </a:solidFill>
            <a:miter lim="400000"/>
            <a:tailEnd type="triangle"/>
          </a:ln>
        </p:spPr>
        <p:txBody>
          <a:bodyPr lIns="50800" tIns="50800" rIns="50800" bIns="50800" anchor="ctr"/>
          <a:lstStyle/>
          <a:p>
            <a:pPr/>
          </a:p>
        </p:txBody>
      </p:sp>
      <p:sp>
        <p:nvSpPr>
          <p:cNvPr id="457" name="Line"/>
          <p:cNvSpPr/>
          <p:nvPr/>
        </p:nvSpPr>
        <p:spPr>
          <a:xfrm>
            <a:off x="8611893" y="9189242"/>
            <a:ext cx="5406966" cy="1"/>
          </a:xfrm>
          <a:prstGeom prst="line">
            <a:avLst/>
          </a:prstGeom>
          <a:ln w="38100">
            <a:solidFill>
              <a:srgbClr val="000000"/>
            </a:solidFill>
            <a:miter lim="400000"/>
            <a:tailEnd type="triangle"/>
          </a:ln>
        </p:spPr>
        <p:txBody>
          <a:bodyPr lIns="50800" tIns="50800" rIns="50800" bIns="50800" anchor="ctr"/>
          <a:lstStyle/>
          <a:p>
            <a:pPr/>
          </a:p>
        </p:txBody>
      </p:sp>
      <p:sp>
        <p:nvSpPr>
          <p:cNvPr id="458" name="Line"/>
          <p:cNvSpPr/>
          <p:nvPr/>
        </p:nvSpPr>
        <p:spPr>
          <a:xfrm flipH="1">
            <a:off x="8444178" y="7356260"/>
            <a:ext cx="1852475" cy="1425303"/>
          </a:xfrm>
          <a:prstGeom prst="line">
            <a:avLst/>
          </a:prstGeom>
          <a:ln w="38100">
            <a:solidFill>
              <a:srgbClr val="000000"/>
            </a:solidFill>
            <a:miter lim="400000"/>
            <a:tailEnd type="triangle"/>
          </a:ln>
        </p:spPr>
        <p:txBody>
          <a:bodyPr lIns="50800" tIns="50800" rIns="50800" bIns="50800" anchor="ctr"/>
          <a:lstStyle/>
          <a:p>
            <a:pPr/>
          </a:p>
        </p:txBody>
      </p:sp>
      <p:sp>
        <p:nvSpPr>
          <p:cNvPr id="459" name="Causal mechanism due to estrogen"/>
          <p:cNvSpPr txBox="1"/>
          <p:nvPr/>
        </p:nvSpPr>
        <p:spPr>
          <a:xfrm>
            <a:off x="16159509" y="6561228"/>
            <a:ext cx="4446073"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Causal mechanism due to estrogen</a:t>
            </a:r>
          </a:p>
        </p:txBody>
      </p:sp>
      <p:sp>
        <p:nvSpPr>
          <p:cNvPr id="460" name="Line"/>
          <p:cNvSpPr/>
          <p:nvPr/>
        </p:nvSpPr>
        <p:spPr>
          <a:xfrm flipH="1">
            <a:off x="13686256" y="7403372"/>
            <a:ext cx="2111149" cy="742886"/>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461" name="Causal mechanism due to drug"/>
          <p:cNvSpPr txBox="1"/>
          <p:nvPr/>
        </p:nvSpPr>
        <p:spPr>
          <a:xfrm>
            <a:off x="9385980" y="11221115"/>
            <a:ext cx="44460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Causal mechanism due to drug</a:t>
            </a:r>
          </a:p>
        </p:txBody>
      </p:sp>
      <p:sp>
        <p:nvSpPr>
          <p:cNvPr id="462" name="Line"/>
          <p:cNvSpPr/>
          <p:nvPr/>
        </p:nvSpPr>
        <p:spPr>
          <a:xfrm flipH="1" flipV="1">
            <a:off x="11076010" y="9411525"/>
            <a:ext cx="1263" cy="1644289"/>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463" name="Causal mechanism resulting in use skew (e.g. advertising)"/>
          <p:cNvSpPr txBox="1"/>
          <p:nvPr/>
        </p:nvSpPr>
        <p:spPr>
          <a:xfrm>
            <a:off x="3778418" y="5615078"/>
            <a:ext cx="4446072"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Causal mechanism resulting in use skew (e.g. advertising)</a:t>
            </a:r>
          </a:p>
        </p:txBody>
      </p:sp>
      <p:sp>
        <p:nvSpPr>
          <p:cNvPr id="464" name="Line"/>
          <p:cNvSpPr/>
          <p:nvPr/>
        </p:nvSpPr>
        <p:spPr>
          <a:xfrm>
            <a:off x="7741419" y="6948574"/>
            <a:ext cx="1373449" cy="947972"/>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465" name="As we will see… we can use the graph to understand which variables we need to “condition on”"/>
          <p:cNvSpPr txBox="1"/>
          <p:nvPr/>
        </p:nvSpPr>
        <p:spPr>
          <a:xfrm>
            <a:off x="2880403" y="4147852"/>
            <a:ext cx="16869946" cy="1180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As we will see… we can use the graph to understand which variables we need to “condition 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57"/>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461"/>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4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459"/>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8" fill="hold">
                                  <p:stCondLst>
                                    <p:cond delay="0"/>
                                  </p:stCondLst>
                                  <p:iterate type="el" backwards="0">
                                    <p:tmAbs val="0"/>
                                  </p:iterate>
                                  <p:childTnLst>
                                    <p:set>
                                      <p:cBhvr>
                                        <p:cTn id="31" fill="hold"/>
                                        <p:tgtEl>
                                          <p:spTgt spid="460"/>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9" fill="hold">
                                  <p:stCondLst>
                                    <p:cond delay="0"/>
                                  </p:stCondLst>
                                  <p:iterate type="el" backwards="0">
                                    <p:tmAbs val="0"/>
                                  </p:iterate>
                                  <p:childTnLst>
                                    <p:set>
                                      <p:cBhvr>
                                        <p:cTn id="34" fill="hold"/>
                                        <p:tgtEl>
                                          <p:spTgt spid="4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0" fill="hold">
                                  <p:stCondLst>
                                    <p:cond delay="0"/>
                                  </p:stCondLst>
                                  <p:iterate type="el" backwards="0">
                                    <p:tmAbs val="0"/>
                                  </p:iterate>
                                  <p:childTnLst>
                                    <p:set>
                                      <p:cBhvr>
                                        <p:cTn id="38" fill="hold"/>
                                        <p:tgtEl>
                                          <p:spTgt spid="463"/>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1" fill="hold">
                                  <p:stCondLst>
                                    <p:cond delay="0"/>
                                  </p:stCondLst>
                                  <p:iterate type="el" backwards="0">
                                    <p:tmAbs val="0"/>
                                  </p:iterate>
                                  <p:childTnLst>
                                    <p:set>
                                      <p:cBhvr>
                                        <p:cTn id="41" fill="hold"/>
                                        <p:tgtEl>
                                          <p:spTgt spid="464"/>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2" fill="hold">
                                  <p:stCondLst>
                                    <p:cond delay="0"/>
                                  </p:stCondLst>
                                  <p:iterate type="el" backwards="0">
                                    <p:tmAbs val="0"/>
                                  </p:iterate>
                                  <p:childTnLst>
                                    <p:set>
                                      <p:cBhvr>
                                        <p:cTn id="44" fill="hold"/>
                                        <p:tgtEl>
                                          <p:spTgt spid="4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3" fill="hold">
                                  <p:stCondLst>
                                    <p:cond delay="0"/>
                                  </p:stCondLst>
                                  <p:iterate type="el" backwards="0">
                                    <p:tmAbs val="0"/>
                                  </p:iterate>
                                  <p:childTnLst>
                                    <p:set>
                                      <p:cBhvr>
                                        <p:cTn id="48" fill="hold"/>
                                        <p:tgtEl>
                                          <p:spTgt spid="4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4" grpId="2"/>
      <p:bldP build="whole" bldLvl="1" animBg="1" rev="0" advAuto="0" spid="464" grpId="11"/>
      <p:bldP build="whole" bldLvl="1" animBg="1" rev="0" advAuto="0" spid="455" grpId="3"/>
      <p:bldP build="whole" bldLvl="1" animBg="1" rev="0" advAuto="0" spid="460" grpId="8"/>
      <p:bldP build="whole" bldLvl="1" animBg="1" rev="0" advAuto="0" spid="462" grpId="6"/>
      <p:bldP build="whole" bldLvl="1" animBg="1" rev="0" advAuto="0" spid="453" grpId="1"/>
      <p:bldP build="whole" bldLvl="1" animBg="1" rev="0" advAuto="0" spid="461" grpId="5"/>
      <p:bldP build="whole" bldLvl="1" animBg="1" rev="0" advAuto="0" spid="465" grpId="13"/>
      <p:bldP build="whole" bldLvl="1" animBg="1" rev="0" advAuto="0" spid="463" grpId="10"/>
      <p:bldP build="whole" bldLvl="1" animBg="1" rev="0" advAuto="0" spid="459" grpId="7"/>
      <p:bldP build="whole" bldLvl="1" animBg="1" rev="0" advAuto="0" spid="456" grpId="9"/>
      <p:bldP build="whole" bldLvl="1" animBg="1" rev="0" advAuto="0" spid="458" grpId="12"/>
      <p:bldP build="whole" bldLvl="1" animBg="1" rev="0" advAuto="0" spid="457" grpId="4"/>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Re-motivation"/>
          <p:cNvSpPr txBox="1"/>
          <p:nvPr>
            <p:ph type="title"/>
          </p:nvPr>
        </p:nvSpPr>
        <p:spPr>
          <a:xfrm>
            <a:off x="990073" y="759575"/>
            <a:ext cx="21971001" cy="1435101"/>
          </a:xfrm>
          <a:prstGeom prst="rect">
            <a:avLst/>
          </a:prstGeom>
        </p:spPr>
        <p:txBody>
          <a:bodyPr/>
          <a:lstStyle/>
          <a:p>
            <a:pPr/>
            <a:r>
              <a:t>Re-motivation</a:t>
            </a:r>
          </a:p>
        </p:txBody>
      </p:sp>
      <p:pic>
        <p:nvPicPr>
          <p:cNvPr id="468" name="Screenshot 2022-05-28 at 21.43.02.png" descr="Screenshot 2022-05-28 at 21.43.02.png"/>
          <p:cNvPicPr>
            <a:picLocks noChangeAspect="1"/>
          </p:cNvPicPr>
          <p:nvPr/>
        </p:nvPicPr>
        <p:blipFill>
          <a:blip r:embed="rId2">
            <a:alphaModFix amt="17267"/>
            <a:extLst/>
          </a:blip>
          <a:stretch>
            <a:fillRect/>
          </a:stretch>
        </p:blipFill>
        <p:spPr>
          <a:xfrm>
            <a:off x="15839360" y="-6114197"/>
            <a:ext cx="14475283" cy="11068058"/>
          </a:xfrm>
          <a:prstGeom prst="rect">
            <a:avLst/>
          </a:prstGeom>
          <a:ln w="12700">
            <a:miter lim="400000"/>
          </a:ln>
        </p:spPr>
      </p:pic>
      <p:sp>
        <p:nvSpPr>
          <p:cNvPr id="469" name="Text"/>
          <p:cNvSpPr txBox="1"/>
          <p:nvPr/>
        </p:nvSpPr>
        <p:spPr>
          <a:xfrm>
            <a:off x="1607618" y="6574977"/>
            <a:ext cx="283324" cy="4639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470" name="For example… if the graph looked like this:"/>
          <p:cNvSpPr txBox="1"/>
          <p:nvPr/>
        </p:nvSpPr>
        <p:spPr>
          <a:xfrm>
            <a:off x="2880403" y="3691605"/>
            <a:ext cx="1686994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For example… if the graph looked like this:</a:t>
            </a:r>
          </a:p>
        </p:txBody>
      </p:sp>
      <p:sp>
        <p:nvSpPr>
          <p:cNvPr id="471" name="pp. 2-3 Pearl, Glymour, Jewell, 2016"/>
          <p:cNvSpPr txBox="1"/>
          <p:nvPr/>
        </p:nvSpPr>
        <p:spPr>
          <a:xfrm>
            <a:off x="18747466" y="13012887"/>
            <a:ext cx="50490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pp. 2-3 Pearl, Glymour, Jewell, 2016</a:t>
            </a:r>
          </a:p>
        </p:txBody>
      </p:sp>
      <p:sp>
        <p:nvSpPr>
          <p:cNvPr id="472" name="Blood Pressure"/>
          <p:cNvSpPr txBox="1"/>
          <p:nvPr/>
        </p:nvSpPr>
        <p:spPr>
          <a:xfrm>
            <a:off x="10496584" y="6303691"/>
            <a:ext cx="222486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Blood Pressure</a:t>
            </a:r>
          </a:p>
        </p:txBody>
      </p:sp>
      <p:sp>
        <p:nvSpPr>
          <p:cNvPr id="473" name="Drug User"/>
          <p:cNvSpPr txBox="1"/>
          <p:nvPr/>
        </p:nvSpPr>
        <p:spPr>
          <a:xfrm>
            <a:off x="7252725" y="8623965"/>
            <a:ext cx="167370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Drug User</a:t>
            </a:r>
          </a:p>
        </p:txBody>
      </p:sp>
      <p:sp>
        <p:nvSpPr>
          <p:cNvPr id="474" name="Recovery"/>
          <p:cNvSpPr txBox="1"/>
          <p:nvPr/>
        </p:nvSpPr>
        <p:spPr>
          <a:xfrm>
            <a:off x="14070569" y="8884315"/>
            <a:ext cx="247112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Recovery</a:t>
            </a:r>
          </a:p>
        </p:txBody>
      </p:sp>
      <p:sp>
        <p:nvSpPr>
          <p:cNvPr id="475" name="Line"/>
          <p:cNvSpPr/>
          <p:nvPr/>
        </p:nvSpPr>
        <p:spPr>
          <a:xfrm>
            <a:off x="12319253" y="7397557"/>
            <a:ext cx="1840934" cy="1425057"/>
          </a:xfrm>
          <a:prstGeom prst="line">
            <a:avLst/>
          </a:prstGeom>
          <a:ln w="38100">
            <a:solidFill>
              <a:srgbClr val="000000"/>
            </a:solidFill>
            <a:miter lim="400000"/>
            <a:tailEnd type="triangle"/>
          </a:ln>
        </p:spPr>
        <p:txBody>
          <a:bodyPr lIns="50800" tIns="50800" rIns="50800" bIns="50800" anchor="ctr"/>
          <a:lstStyle/>
          <a:p>
            <a:pPr/>
          </a:p>
        </p:txBody>
      </p:sp>
      <p:sp>
        <p:nvSpPr>
          <p:cNvPr id="476" name="Line"/>
          <p:cNvSpPr/>
          <p:nvPr/>
        </p:nvSpPr>
        <p:spPr>
          <a:xfrm>
            <a:off x="8611892" y="9189242"/>
            <a:ext cx="5406966" cy="1"/>
          </a:xfrm>
          <a:prstGeom prst="line">
            <a:avLst/>
          </a:prstGeom>
          <a:ln w="38100">
            <a:solidFill>
              <a:srgbClr val="000000"/>
            </a:solidFill>
            <a:miter lim="400000"/>
            <a:tailEnd type="triangle"/>
          </a:ln>
        </p:spPr>
        <p:txBody>
          <a:bodyPr lIns="50800" tIns="50800" rIns="50800" bIns="50800" anchor="ctr"/>
          <a:lstStyle/>
          <a:p>
            <a:pPr/>
          </a:p>
        </p:txBody>
      </p:sp>
      <p:sp>
        <p:nvSpPr>
          <p:cNvPr id="477" name="Line"/>
          <p:cNvSpPr/>
          <p:nvPr/>
        </p:nvSpPr>
        <p:spPr>
          <a:xfrm flipH="1">
            <a:off x="8444178" y="7356260"/>
            <a:ext cx="1852475" cy="1425303"/>
          </a:xfrm>
          <a:prstGeom prst="line">
            <a:avLst/>
          </a:prstGeom>
          <a:ln w="38100">
            <a:solidFill>
              <a:srgbClr val="000000"/>
            </a:solidFill>
            <a:miter lim="400000"/>
            <a:headEnd type="triangle"/>
          </a:ln>
        </p:spPr>
        <p:txBody>
          <a:bodyPr lIns="50800" tIns="50800" rIns="50800" bIns="50800" anchor="ctr"/>
          <a:lstStyle/>
          <a:p>
            <a:pPr/>
          </a:p>
        </p:txBody>
      </p:sp>
      <p:sp>
        <p:nvSpPr>
          <p:cNvPr id="478" name="Lower blood pressure causes recovery"/>
          <p:cNvSpPr txBox="1"/>
          <p:nvPr/>
        </p:nvSpPr>
        <p:spPr>
          <a:xfrm>
            <a:off x="16159509" y="6561228"/>
            <a:ext cx="4446073"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Lower blood pressure causes recovery</a:t>
            </a:r>
          </a:p>
        </p:txBody>
      </p:sp>
      <p:sp>
        <p:nvSpPr>
          <p:cNvPr id="479" name="Line"/>
          <p:cNvSpPr/>
          <p:nvPr/>
        </p:nvSpPr>
        <p:spPr>
          <a:xfrm flipH="1">
            <a:off x="13686256" y="7403372"/>
            <a:ext cx="2111149" cy="742886"/>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480" name="Toxic mechanism due to drug"/>
          <p:cNvSpPr txBox="1"/>
          <p:nvPr/>
        </p:nvSpPr>
        <p:spPr>
          <a:xfrm>
            <a:off x="9385979" y="11221115"/>
            <a:ext cx="4446073"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Toxic mechanism due to drug</a:t>
            </a:r>
          </a:p>
        </p:txBody>
      </p:sp>
      <p:sp>
        <p:nvSpPr>
          <p:cNvPr id="481" name="Line"/>
          <p:cNvSpPr/>
          <p:nvPr/>
        </p:nvSpPr>
        <p:spPr>
          <a:xfrm flipH="1" flipV="1">
            <a:off x="11076009" y="9411524"/>
            <a:ext cx="1263" cy="1644289"/>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482" name="Causal mechanism of drug lowering blood pressure"/>
          <p:cNvSpPr txBox="1"/>
          <p:nvPr/>
        </p:nvSpPr>
        <p:spPr>
          <a:xfrm>
            <a:off x="3778418" y="5615078"/>
            <a:ext cx="4446072"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Causal mechanism of drug lowering blood pressure</a:t>
            </a:r>
          </a:p>
        </p:txBody>
      </p:sp>
      <p:sp>
        <p:nvSpPr>
          <p:cNvPr id="483" name="Line"/>
          <p:cNvSpPr/>
          <p:nvPr/>
        </p:nvSpPr>
        <p:spPr>
          <a:xfrm>
            <a:off x="7741419" y="6948574"/>
            <a:ext cx="1373449" cy="947972"/>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Re-motivation"/>
          <p:cNvSpPr txBox="1"/>
          <p:nvPr>
            <p:ph type="title"/>
          </p:nvPr>
        </p:nvSpPr>
        <p:spPr>
          <a:xfrm>
            <a:off x="990073" y="759575"/>
            <a:ext cx="21971001" cy="1435101"/>
          </a:xfrm>
          <a:prstGeom prst="rect">
            <a:avLst/>
          </a:prstGeom>
        </p:spPr>
        <p:txBody>
          <a:bodyPr/>
          <a:lstStyle/>
          <a:p>
            <a:pPr/>
            <a:r>
              <a:t>Re-motivation</a:t>
            </a:r>
          </a:p>
        </p:txBody>
      </p:sp>
      <p:pic>
        <p:nvPicPr>
          <p:cNvPr id="486" name="Screenshot 2022-05-28 at 21.43.02.png" descr="Screenshot 2022-05-28 at 21.43.02.png"/>
          <p:cNvPicPr>
            <a:picLocks noChangeAspect="1"/>
          </p:cNvPicPr>
          <p:nvPr/>
        </p:nvPicPr>
        <p:blipFill>
          <a:blip r:embed="rId2">
            <a:alphaModFix amt="17267"/>
            <a:extLst/>
          </a:blip>
          <a:stretch>
            <a:fillRect/>
          </a:stretch>
        </p:blipFill>
        <p:spPr>
          <a:xfrm>
            <a:off x="15839360" y="-6114197"/>
            <a:ext cx="14475283" cy="11068058"/>
          </a:xfrm>
          <a:prstGeom prst="rect">
            <a:avLst/>
          </a:prstGeom>
          <a:ln w="12700">
            <a:miter lim="400000"/>
          </a:ln>
        </p:spPr>
      </p:pic>
      <p:sp>
        <p:nvSpPr>
          <p:cNvPr id="487" name="Text"/>
          <p:cNvSpPr txBox="1"/>
          <p:nvPr/>
        </p:nvSpPr>
        <p:spPr>
          <a:xfrm>
            <a:off x="1607618" y="6574977"/>
            <a:ext cx="283324" cy="4639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488" name="pp. 2-3 Pearl, Glymour, Jewell, 2016"/>
          <p:cNvSpPr txBox="1"/>
          <p:nvPr/>
        </p:nvSpPr>
        <p:spPr>
          <a:xfrm>
            <a:off x="18747466" y="13012887"/>
            <a:ext cx="50490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pp. 2-3 Pearl, Glymour, Jewell, 2016</a:t>
            </a:r>
          </a:p>
        </p:txBody>
      </p:sp>
      <p:graphicFrame>
        <p:nvGraphicFramePr>
          <p:cNvPr id="489" name="Table"/>
          <p:cNvGraphicFramePr/>
          <p:nvPr/>
        </p:nvGraphicFramePr>
        <p:xfrm>
          <a:off x="3476239" y="3302863"/>
          <a:ext cx="13911450" cy="568683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2517473"/>
                <a:gridCol w="5750913"/>
                <a:gridCol w="7055639"/>
              </a:tblGrid>
              <a:tr h="1418532">
                <a:tc>
                  <a:txBody>
                    <a:bodyPr/>
                    <a:lstStyle/>
                    <a:p>
                      <a:pPr defTabSz="914400">
                        <a:tabLst>
                          <a:tab pos="1663700" algn="l"/>
                        </a:tabLst>
                        <a:defRPr sz="3200"/>
                      </a:pPr>
                    </a:p>
                  </a:txBody>
                  <a:tcPr marL="50800" marR="50800" marT="50800" marB="50800" anchor="ctr" anchorCtr="0" horzOverflow="overflow"/>
                </a:tc>
                <a:tc>
                  <a:txBody>
                    <a:bodyPr/>
                    <a:lstStyle/>
                    <a:p>
                      <a:pPr defTabSz="914400">
                        <a:tabLst>
                          <a:tab pos="1663700" algn="l"/>
                        </a:tabLst>
                        <a:defRPr b="0"/>
                      </a:pPr>
                      <a:r>
                        <a:rPr b="1" sz="3200"/>
                        <a:t>Drug</a:t>
                      </a:r>
                    </a:p>
                  </a:txBody>
                  <a:tcPr marL="50800" marR="50800" marT="50800" marB="50800" anchor="ctr" anchorCtr="0" horzOverflow="overflow"/>
                </a:tc>
                <a:tc>
                  <a:txBody>
                    <a:bodyPr/>
                    <a:lstStyle/>
                    <a:p>
                      <a:pPr defTabSz="914400">
                        <a:tabLst>
                          <a:tab pos="1663700" algn="l"/>
                        </a:tabLst>
                        <a:defRPr b="0"/>
                      </a:pPr>
                      <a:r>
                        <a:rPr b="1" sz="3200"/>
                        <a:t>No Drug</a:t>
                      </a:r>
                    </a:p>
                  </a:txBody>
                  <a:tcPr marL="50800" marR="50800" marT="50800" marB="50800" anchor="ctr" anchorCtr="0" horzOverflow="overflow"/>
                </a:tc>
              </a:tr>
              <a:tr h="1418532">
                <a:tc>
                  <a:txBody>
                    <a:bodyPr/>
                    <a:lstStyle/>
                    <a:p>
                      <a:pPr defTabSz="914400">
                        <a:tabLst>
                          <a:tab pos="1663700" algn="l"/>
                        </a:tabLst>
                        <a:defRPr b="0"/>
                      </a:pPr>
                      <a:r>
                        <a:rPr b="1" sz="3200"/>
                        <a:t>Low BP</a:t>
                      </a:r>
                    </a:p>
                  </a:txBody>
                  <a:tcPr marL="50800" marR="50800" marT="50800" marB="50800" anchor="ctr" anchorCtr="0" horzOverflow="overflow"/>
                </a:tc>
                <a:tc>
                  <a:txBody>
                    <a:bodyPr/>
                    <a:lstStyle/>
                    <a:p>
                      <a:pPr defTabSz="914400"/>
                      <a:r>
                        <a:rPr sz="3200"/>
                        <a:t>81/87 recovered (93%)</a:t>
                      </a:r>
                    </a:p>
                  </a:txBody>
                  <a:tcPr marL="50800" marR="50800" marT="50800" marB="50800" anchor="ctr" anchorCtr="0" horzOverflow="overflow"/>
                </a:tc>
                <a:tc>
                  <a:txBody>
                    <a:bodyPr/>
                    <a:lstStyle/>
                    <a:p>
                      <a:pPr defTabSz="914400"/>
                      <a:r>
                        <a:rPr sz="3200"/>
                        <a:t>234/270 recovered (87%)</a:t>
                      </a:r>
                    </a:p>
                  </a:txBody>
                  <a:tcPr marL="50800" marR="50800" marT="50800" marB="50800" anchor="ctr" anchorCtr="0" horzOverflow="overflow"/>
                </a:tc>
              </a:tr>
              <a:tr h="1418532">
                <a:tc>
                  <a:txBody>
                    <a:bodyPr/>
                    <a:lstStyle/>
                    <a:p>
                      <a:pPr defTabSz="914400">
                        <a:tabLst>
                          <a:tab pos="1663700" algn="l"/>
                        </a:tabLst>
                        <a:defRPr b="0"/>
                      </a:pPr>
                      <a:r>
                        <a:rPr b="1" sz="3200"/>
                        <a:t>High BP</a:t>
                      </a:r>
                    </a:p>
                  </a:txBody>
                  <a:tcPr marL="50800" marR="50800" marT="50800" marB="50800" anchor="ctr" anchorCtr="0" horzOverflow="overflow"/>
                </a:tc>
                <a:tc>
                  <a:txBody>
                    <a:bodyPr/>
                    <a:lstStyle/>
                    <a:p>
                      <a:pPr defTabSz="914400"/>
                      <a:r>
                        <a:rPr sz="3200"/>
                        <a:t>192/263 recovered (73%)</a:t>
                      </a:r>
                    </a:p>
                  </a:txBody>
                  <a:tcPr marL="50800" marR="50800" marT="50800" marB="50800" anchor="ctr" anchorCtr="0" horzOverflow="overflow"/>
                </a:tc>
                <a:tc>
                  <a:txBody>
                    <a:bodyPr/>
                    <a:lstStyle/>
                    <a:p>
                      <a:pPr defTabSz="914400"/>
                      <a:r>
                        <a:rPr sz="3200"/>
                        <a:t>55/80 recovered (69%)</a:t>
                      </a:r>
                    </a:p>
                  </a:txBody>
                  <a:tcPr marL="50800" marR="50800" marT="50800" marB="50800" anchor="ctr" anchorCtr="0" horzOverflow="overflow"/>
                </a:tc>
              </a:tr>
              <a:tr h="1418532">
                <a:tc>
                  <a:txBody>
                    <a:bodyPr/>
                    <a:lstStyle/>
                    <a:p>
                      <a:pPr defTabSz="914400">
                        <a:tabLst>
                          <a:tab pos="1663700" algn="l"/>
                        </a:tabLst>
                        <a:defRPr b="0"/>
                      </a:pPr>
                      <a:r>
                        <a:rPr b="1" sz="3200"/>
                        <a:t>Combined</a:t>
                      </a:r>
                    </a:p>
                  </a:txBody>
                  <a:tcPr marL="50800" marR="50800" marT="50800" marB="50800" anchor="ctr" anchorCtr="0" horzOverflow="overflow"/>
                </a:tc>
                <a:tc>
                  <a:txBody>
                    <a:bodyPr/>
                    <a:lstStyle/>
                    <a:p>
                      <a:pPr defTabSz="914400"/>
                      <a:r>
                        <a:rPr sz="3200"/>
                        <a:t>273/350 recovered (78%)</a:t>
                      </a:r>
                    </a:p>
                  </a:txBody>
                  <a:tcPr marL="50800" marR="50800" marT="50800" marB="50800" anchor="ctr" anchorCtr="0" horzOverflow="overflow"/>
                </a:tc>
                <a:tc>
                  <a:txBody>
                    <a:bodyPr/>
                    <a:lstStyle/>
                    <a:p>
                      <a:pPr defTabSz="914400"/>
                      <a:r>
                        <a:rPr sz="3200"/>
                        <a:t>289/350 recovered (83%)</a:t>
                      </a:r>
                    </a:p>
                  </a:txBody>
                  <a:tcPr marL="50800" marR="50800" marT="50800" marB="50800" anchor="ctr" anchorCtr="0" horzOverflow="overflow"/>
                </a:tc>
              </a:tr>
            </a:tbl>
          </a:graphicData>
        </a:graphic>
      </p:graphicFrame>
      <p:sp>
        <p:nvSpPr>
          <p:cNvPr id="490" name="Exactly the same data, numerically!"/>
          <p:cNvSpPr txBox="1"/>
          <p:nvPr/>
        </p:nvSpPr>
        <p:spPr>
          <a:xfrm>
            <a:off x="6309403" y="2421605"/>
            <a:ext cx="1686994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Exactly the same data, numerically! </a:t>
            </a:r>
          </a:p>
        </p:txBody>
      </p:sp>
      <p:sp>
        <p:nvSpPr>
          <p:cNvPr id="491" name="But here, if lowering BP is a mechanism which affects recovery, it makes no sense to separate the data based on BP…"/>
          <p:cNvSpPr txBox="1"/>
          <p:nvPr/>
        </p:nvSpPr>
        <p:spPr>
          <a:xfrm>
            <a:off x="3757027" y="9899663"/>
            <a:ext cx="16869946" cy="2196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But here, if lowering BP is a mechanism which affects recovery, it makes no sense to separate the data based on BP</a:t>
            </a:r>
          </a:p>
          <a:p>
            <a:pPr algn="l">
              <a:defRPr sz="3500"/>
            </a:pPr>
          </a:p>
          <a:p>
            <a:pPr algn="l">
              <a:defRPr sz="3500"/>
            </a:pPr>
            <a:r>
              <a:t>In this case, BP is a </a:t>
            </a:r>
            <a:r>
              <a:rPr b="1"/>
              <a:t>mediator</a:t>
            </a:r>
            <a:r>
              <a:t> of the effect from drug to recovery.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Example Code-Alongs"/>
          <p:cNvSpPr txBox="1"/>
          <p:nvPr>
            <p:ph type="title"/>
          </p:nvPr>
        </p:nvSpPr>
        <p:spPr>
          <a:xfrm>
            <a:off x="990073" y="759575"/>
            <a:ext cx="21971001" cy="1435101"/>
          </a:xfrm>
          <a:prstGeom prst="rect">
            <a:avLst/>
          </a:prstGeom>
        </p:spPr>
        <p:txBody>
          <a:bodyPr/>
          <a:lstStyle/>
          <a:p>
            <a:pPr/>
            <a:r>
              <a:t>Example Code-Alongs</a:t>
            </a:r>
          </a:p>
        </p:txBody>
      </p:sp>
      <p:sp>
        <p:nvSpPr>
          <p:cNvPr id="175" name="Doing train/validation/test splitting in code…"/>
          <p:cNvSpPr txBox="1"/>
          <p:nvPr/>
        </p:nvSpPr>
        <p:spPr>
          <a:xfrm>
            <a:off x="1623002" y="2125075"/>
            <a:ext cx="2070514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Doing train/validation/test splitting in code…</a:t>
            </a:r>
          </a:p>
        </p:txBody>
      </p:sp>
      <p:pic>
        <p:nvPicPr>
          <p:cNvPr id="176" name="R_logo.svg.png" descr="R_logo.svg.png"/>
          <p:cNvPicPr>
            <a:picLocks noChangeAspect="1"/>
          </p:cNvPicPr>
          <p:nvPr/>
        </p:nvPicPr>
        <p:blipFill>
          <a:blip r:embed="rId2">
            <a:extLst/>
          </a:blip>
          <a:stretch>
            <a:fillRect/>
          </a:stretch>
        </p:blipFill>
        <p:spPr>
          <a:xfrm>
            <a:off x="21304045" y="466823"/>
            <a:ext cx="2095269" cy="1623545"/>
          </a:xfrm>
          <a:prstGeom prst="rect">
            <a:avLst/>
          </a:prstGeom>
          <a:ln w="12700">
            <a:miter lim="400000"/>
          </a:ln>
        </p:spPr>
      </p:pic>
      <p:sp>
        <p:nvSpPr>
          <p:cNvPr id="177" name="Generate train and validation predictions"/>
          <p:cNvSpPr txBox="1"/>
          <p:nvPr/>
        </p:nvSpPr>
        <p:spPr>
          <a:xfrm>
            <a:off x="3053776" y="4836908"/>
            <a:ext cx="3634556"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Generate train and validation predictions</a:t>
            </a:r>
          </a:p>
        </p:txBody>
      </p:sp>
      <p:sp>
        <p:nvSpPr>
          <p:cNvPr id="178" name="rf_preds_train &lt;- predict(rf, newdata = all_train_split)…"/>
          <p:cNvSpPr txBox="1"/>
          <p:nvPr/>
        </p:nvSpPr>
        <p:spPr>
          <a:xfrm>
            <a:off x="6876832" y="3580581"/>
            <a:ext cx="8891995" cy="3202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rf_preds_train &lt;- predict(rf, newdata = all_train_split)</a:t>
            </a:r>
          </a:p>
          <a:p>
            <a:pPr algn="l">
              <a:defRPr sz="2900"/>
            </a:pPr>
            <a:r>
              <a:t>lr_preds_train &lt;- predict(lr, newdata = all_train_split)</a:t>
            </a:r>
          </a:p>
          <a:p>
            <a:pPr algn="l">
              <a:defRPr sz="2900"/>
            </a:pPr>
            <a:r>
              <a:t>dt_preds_train &lt;- predict(dt, newdata = all_train_split)</a:t>
            </a:r>
          </a:p>
          <a:p>
            <a:pPr algn="l">
              <a:defRPr sz="2900"/>
            </a:pPr>
          </a:p>
          <a:p>
            <a:pPr algn="l">
              <a:defRPr sz="2900"/>
            </a:pPr>
            <a:r>
              <a:t>rf_preds_val &lt;- predict(rf, newdata = all_val_split)</a:t>
            </a:r>
          </a:p>
          <a:p>
            <a:pPr algn="l">
              <a:defRPr sz="2900"/>
            </a:pPr>
            <a:r>
              <a:t>lr_preds_val &lt;- predict(lr, newdata = all_val_split)</a:t>
            </a:r>
          </a:p>
          <a:p>
            <a:pPr algn="l">
              <a:defRPr sz="2900"/>
            </a:pPr>
            <a:r>
              <a:t>dt_preds_val &lt;- predict(dt, newdata = all_val_split)</a:t>
            </a:r>
          </a:p>
        </p:txBody>
      </p:sp>
      <p:sp>
        <p:nvSpPr>
          <p:cNvPr id="179" name="Rectangle"/>
          <p:cNvSpPr/>
          <p:nvPr/>
        </p:nvSpPr>
        <p:spPr>
          <a:xfrm>
            <a:off x="6705024" y="3544023"/>
            <a:ext cx="9605408" cy="333506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0" name="rf_mse_train &lt;- mean((all_train_split$outcome - rf_preds_train)^2)…"/>
          <p:cNvSpPr txBox="1"/>
          <p:nvPr/>
        </p:nvSpPr>
        <p:spPr>
          <a:xfrm>
            <a:off x="6915652" y="7160346"/>
            <a:ext cx="11028135" cy="2758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rf_mse_train &lt;- mean((all_train_split$outcome - rf_preds_train)^2)</a:t>
            </a:r>
          </a:p>
          <a:p>
            <a:pPr algn="l">
              <a:defRPr sz="2900"/>
            </a:pPr>
            <a:r>
              <a:t>rf_mse_val &lt;- mean((all_val_split$outcome - rf_preds_val)^2)</a:t>
            </a:r>
          </a:p>
          <a:p>
            <a:pPr algn="l">
              <a:defRPr sz="2900"/>
            </a:pPr>
            <a:r>
              <a:t>lr_mse_train &lt;- mean((all_train_split$outcome - lr_preds_train)^2)</a:t>
            </a:r>
          </a:p>
          <a:p>
            <a:pPr algn="l">
              <a:defRPr sz="2900"/>
            </a:pPr>
            <a:r>
              <a:t>lr_mse_val &lt;- mean((all_val_split$outcome - lr_preds_val)^2)</a:t>
            </a:r>
          </a:p>
          <a:p>
            <a:pPr algn="l">
              <a:defRPr sz="2900"/>
            </a:pPr>
            <a:r>
              <a:t>dt_mse_train &lt;- mean((all_train_split$outcome - dt_preds_train)^2)</a:t>
            </a:r>
          </a:p>
          <a:p>
            <a:pPr algn="l">
              <a:defRPr sz="2900"/>
            </a:pPr>
            <a:r>
              <a:t>dt_mse_val &lt;- mean((all_val_split$outcome - dt_preds_val)^2)</a:t>
            </a:r>
          </a:p>
        </p:txBody>
      </p:sp>
      <p:sp>
        <p:nvSpPr>
          <p:cNvPr id="181" name="Rectangle"/>
          <p:cNvSpPr/>
          <p:nvPr/>
        </p:nvSpPr>
        <p:spPr>
          <a:xfrm>
            <a:off x="6705024" y="7182550"/>
            <a:ext cx="11865621" cy="3335067"/>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2" name="Evaluate RF, LR and DT"/>
          <p:cNvSpPr txBox="1"/>
          <p:nvPr/>
        </p:nvSpPr>
        <p:spPr>
          <a:xfrm>
            <a:off x="2905868" y="8308807"/>
            <a:ext cx="6695782" cy="4613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Evaluate RF, LR and DT</a:t>
            </a:r>
          </a:p>
        </p:txBody>
      </p:sp>
      <p:graphicFrame>
        <p:nvGraphicFramePr>
          <p:cNvPr id="183" name="Table"/>
          <p:cNvGraphicFramePr/>
          <p:nvPr/>
        </p:nvGraphicFramePr>
        <p:xfrm>
          <a:off x="12647315" y="10916797"/>
          <a:ext cx="8851011" cy="2403399"/>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2946103"/>
                <a:gridCol w="2946103"/>
                <a:gridCol w="2946103"/>
              </a:tblGrid>
              <a:tr h="597674">
                <a:tc>
                  <a:txBody>
                    <a:bodyPr/>
                    <a:lstStyle/>
                    <a:p>
                      <a:pPr defTabSz="914400">
                        <a:tabLst>
                          <a:tab pos="1663700" algn="l"/>
                        </a:tabLst>
                        <a:defRPr b="0"/>
                      </a:pPr>
                      <a:r>
                        <a:rPr b="1" sz="2400"/>
                        <a:t>Algo.</a:t>
                      </a:r>
                    </a:p>
                  </a:txBody>
                  <a:tcPr marL="50800" marR="50800" marT="50800" marB="50800" anchor="ctr" anchorCtr="0" horzOverflow="overflow"/>
                </a:tc>
                <a:tc>
                  <a:txBody>
                    <a:bodyPr/>
                    <a:lstStyle/>
                    <a:p>
                      <a:pPr defTabSz="914400">
                        <a:tabLst>
                          <a:tab pos="1663700" algn="l"/>
                        </a:tabLst>
                        <a:defRPr b="0"/>
                      </a:pPr>
                      <a:r>
                        <a:rPr b="1" sz="2400"/>
                        <a:t>Train MSE</a:t>
                      </a:r>
                    </a:p>
                  </a:txBody>
                  <a:tcPr marL="50800" marR="50800" marT="50800" marB="50800" anchor="ctr" anchorCtr="0" horzOverflow="overflow"/>
                </a:tc>
                <a:tc>
                  <a:txBody>
                    <a:bodyPr/>
                    <a:lstStyle/>
                    <a:p>
                      <a:pPr defTabSz="914400">
                        <a:tabLst>
                          <a:tab pos="1663700" algn="l"/>
                        </a:tabLst>
                        <a:defRPr b="0"/>
                      </a:pPr>
                      <a:r>
                        <a:rPr b="1" sz="2400"/>
                        <a:t>Validation MSE</a:t>
                      </a:r>
                    </a:p>
                  </a:txBody>
                  <a:tcPr marL="50800" marR="50800" marT="50800" marB="50800" anchor="ctr" anchorCtr="0" horzOverflow="overflow"/>
                </a:tc>
              </a:tr>
              <a:tr h="597674">
                <a:tc>
                  <a:txBody>
                    <a:bodyPr/>
                    <a:lstStyle/>
                    <a:p>
                      <a:pPr defTabSz="914400"/>
                      <a:r>
                        <a:rPr sz="2400"/>
                        <a:t>LR</a:t>
                      </a:r>
                    </a:p>
                  </a:txBody>
                  <a:tcPr marL="50800" marR="50800" marT="50800" marB="50800" anchor="ctr" anchorCtr="0" horzOverflow="overflow"/>
                </a:tc>
                <a:tc>
                  <a:txBody>
                    <a:bodyPr/>
                    <a:lstStyle/>
                    <a:p>
                      <a:pPr defTabSz="914400"/>
                      <a:r>
                        <a:rPr sz="2400"/>
                        <a:t>1.026</a:t>
                      </a:r>
                    </a:p>
                  </a:txBody>
                  <a:tcPr marL="50800" marR="50800" marT="50800" marB="50800" anchor="ctr" anchorCtr="0" horzOverflow="overflow"/>
                </a:tc>
                <a:tc>
                  <a:txBody>
                    <a:bodyPr/>
                    <a:lstStyle/>
                    <a:p>
                      <a:pPr defTabSz="914400"/>
                      <a:r>
                        <a:rPr sz="2400"/>
                        <a:t>0.934</a:t>
                      </a:r>
                    </a:p>
                  </a:txBody>
                  <a:tcPr marL="50800" marR="50800" marT="50800" marB="50800" anchor="ctr" anchorCtr="0" horzOverflow="overflow"/>
                </a:tc>
              </a:tr>
              <a:tr h="597674">
                <a:tc>
                  <a:txBody>
                    <a:bodyPr/>
                    <a:lstStyle/>
                    <a:p>
                      <a:pPr defTabSz="914400"/>
                      <a:r>
                        <a:rPr sz="2400"/>
                        <a:t>RF</a:t>
                      </a:r>
                    </a:p>
                  </a:txBody>
                  <a:tcPr marL="50800" marR="50800" marT="50800" marB="50800" anchor="ctr" anchorCtr="0" horzOverflow="overflow"/>
                </a:tc>
                <a:tc>
                  <a:txBody>
                    <a:bodyPr/>
                    <a:lstStyle/>
                    <a:p>
                      <a:pPr defTabSz="914400"/>
                      <a:r>
                        <a:rPr sz="2400"/>
                        <a:t>0.766</a:t>
                      </a:r>
                    </a:p>
                  </a:txBody>
                  <a:tcPr marL="50800" marR="50800" marT="50800" marB="50800" anchor="ctr" anchorCtr="0" horzOverflow="overflow"/>
                </a:tc>
                <a:tc>
                  <a:txBody>
                    <a:bodyPr/>
                    <a:lstStyle/>
                    <a:p>
                      <a:pPr defTabSz="914400"/>
                      <a:r>
                        <a:rPr sz="2400"/>
                        <a:t>1.076</a:t>
                      </a:r>
                    </a:p>
                  </a:txBody>
                  <a:tcPr marL="50800" marR="50800" marT="50800" marB="50800" anchor="ctr" anchorCtr="0" horzOverflow="overflow"/>
                </a:tc>
              </a:tr>
              <a:tr h="597674">
                <a:tc>
                  <a:txBody>
                    <a:bodyPr/>
                    <a:lstStyle/>
                    <a:p>
                      <a:pPr defTabSz="914400"/>
                      <a:r>
                        <a:rPr sz="2400"/>
                        <a:t>DT</a:t>
                      </a:r>
                    </a:p>
                  </a:txBody>
                  <a:tcPr marL="50800" marR="50800" marT="50800" marB="50800" anchor="ctr" anchorCtr="0" horzOverflow="overflow"/>
                </a:tc>
                <a:tc>
                  <a:txBody>
                    <a:bodyPr/>
                    <a:lstStyle/>
                    <a:p>
                      <a:pPr defTabSz="914400"/>
                      <a:r>
                        <a:rPr sz="2400"/>
                        <a:t>1.009</a:t>
                      </a:r>
                    </a:p>
                  </a:txBody>
                  <a:tcPr marL="50800" marR="50800" marT="50800" marB="50800" anchor="ctr" anchorCtr="0" horzOverflow="overflow"/>
                </a:tc>
                <a:tc>
                  <a:txBody>
                    <a:bodyPr/>
                    <a:lstStyle/>
                    <a:p>
                      <a:pPr defTabSz="914400"/>
                      <a:r>
                        <a:rPr sz="2400"/>
                        <a:t>1.043</a:t>
                      </a:r>
                    </a:p>
                  </a:txBody>
                  <a:tcPr marL="50800" marR="50800" marT="50800" marB="50800" anchor="ctr" anchorCtr="0" horzOverflow="overflow"/>
                </a:tc>
              </a:tr>
            </a:tbl>
          </a:graphicData>
        </a:graphic>
      </p:graphicFrame>
      <p:sp>
        <p:nvSpPr>
          <p:cNvPr id="184" name="Rectangle"/>
          <p:cNvSpPr/>
          <p:nvPr/>
        </p:nvSpPr>
        <p:spPr>
          <a:xfrm>
            <a:off x="12895325" y="11569904"/>
            <a:ext cx="10948606" cy="484989"/>
          </a:xfrm>
          <a:prstGeom prst="rect">
            <a:avLst/>
          </a:prstGeom>
          <a:ln w="50800">
            <a:solidFill>
              <a:schemeClr val="accent3">
                <a:hueOff val="362282"/>
                <a:satOff val="31803"/>
                <a:lumOff val="-18242"/>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85" name="Test MSE"/>
          <p:cNvSpPr txBox="1"/>
          <p:nvPr/>
        </p:nvSpPr>
        <p:spPr>
          <a:xfrm>
            <a:off x="21963342" y="10954687"/>
            <a:ext cx="146913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Test MSE</a:t>
            </a:r>
          </a:p>
        </p:txBody>
      </p:sp>
      <p:sp>
        <p:nvSpPr>
          <p:cNvPr id="186" name="1.17"/>
          <p:cNvSpPr txBox="1"/>
          <p:nvPr/>
        </p:nvSpPr>
        <p:spPr>
          <a:xfrm>
            <a:off x="22344190" y="11581715"/>
            <a:ext cx="7074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1.17</a:t>
            </a:r>
          </a:p>
        </p:txBody>
      </p:sp>
      <p:sp>
        <p:nvSpPr>
          <p:cNvPr id="187" name="lr_preds_test &lt;- predict(lr, newdata = all_test_split)…"/>
          <p:cNvSpPr txBox="1"/>
          <p:nvPr/>
        </p:nvSpPr>
        <p:spPr>
          <a:xfrm>
            <a:off x="3128163" y="11697313"/>
            <a:ext cx="8660588"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lr_preds_test &lt;- predict(lr, newdata = all_test_split)</a:t>
            </a:r>
          </a:p>
          <a:p>
            <a:pPr/>
            <a:r>
              <a:t>lr_mse_test &lt;- mean((all_test_split$outcome - lr_preds_test)^2)</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8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8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85"/>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84"/>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6" grpId="7"/>
      <p:bldP build="whole" bldLvl="1" animBg="1" rev="0" advAuto="0" spid="181" grpId="3"/>
      <p:bldP build="whole" bldLvl="1" animBg="1" rev="0" advAuto="0" spid="177" grpId="1"/>
      <p:bldP build="whole" bldLvl="1" animBg="1" rev="0" advAuto="0" spid="179" grpId="2"/>
      <p:bldP build="whole" bldLvl="1" animBg="1" rev="0" advAuto="0" spid="182" grpId="4"/>
      <p:bldP build="whole" bldLvl="1" animBg="1" rev="0" advAuto="0" spid="185" grpId="5"/>
      <p:bldP build="whole" bldLvl="1" animBg="1" rev="0" advAuto="0" spid="184" grpId="6"/>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Re-motivation"/>
          <p:cNvSpPr txBox="1"/>
          <p:nvPr>
            <p:ph type="title"/>
          </p:nvPr>
        </p:nvSpPr>
        <p:spPr>
          <a:xfrm>
            <a:off x="990073" y="759575"/>
            <a:ext cx="21971001" cy="1435101"/>
          </a:xfrm>
          <a:prstGeom prst="rect">
            <a:avLst/>
          </a:prstGeom>
        </p:spPr>
        <p:txBody>
          <a:bodyPr/>
          <a:lstStyle/>
          <a:p>
            <a:pPr/>
            <a:r>
              <a:t>Re-motivation</a:t>
            </a:r>
          </a:p>
        </p:txBody>
      </p:sp>
      <p:pic>
        <p:nvPicPr>
          <p:cNvPr id="494" name="Screenshot 2022-05-28 at 21.43.02.png" descr="Screenshot 2022-05-28 at 21.43.02.png"/>
          <p:cNvPicPr>
            <a:picLocks noChangeAspect="1"/>
          </p:cNvPicPr>
          <p:nvPr/>
        </p:nvPicPr>
        <p:blipFill>
          <a:blip r:embed="rId2">
            <a:alphaModFix amt="17267"/>
            <a:extLst/>
          </a:blip>
          <a:stretch>
            <a:fillRect/>
          </a:stretch>
        </p:blipFill>
        <p:spPr>
          <a:xfrm>
            <a:off x="15839360" y="-6114197"/>
            <a:ext cx="14475283" cy="11068058"/>
          </a:xfrm>
          <a:prstGeom prst="rect">
            <a:avLst/>
          </a:prstGeom>
          <a:ln w="12700">
            <a:miter lim="400000"/>
          </a:ln>
        </p:spPr>
      </p:pic>
      <p:sp>
        <p:nvSpPr>
          <p:cNvPr id="495" name="Text"/>
          <p:cNvSpPr txBox="1"/>
          <p:nvPr/>
        </p:nvSpPr>
        <p:spPr>
          <a:xfrm>
            <a:off x="1607618" y="6574977"/>
            <a:ext cx="283324" cy="4639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lvl="1" marL="11596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550023" indent="-381000" algn="l">
              <a:lnSpc>
                <a:spcPct val="90000"/>
              </a:lnSpc>
              <a:buSzPct val="123000"/>
              <a:buChar char="•"/>
              <a:defRPr spc="-79" sz="4000">
                <a:solidFill>
                  <a:schemeClr val="accent1">
                    <a:hueOff val="114395"/>
                    <a:lumOff val="-24975"/>
                  </a:schemeClr>
                </a:solidFill>
                <a:latin typeface="Helvetica Neue Medium"/>
                <a:ea typeface="Helvetica Neue Medium"/>
                <a:cs typeface="Helvetica Neue Medium"/>
                <a:sym typeface="Helvetica Neue Medium"/>
              </a:defRPr>
            </a:pPr>
          </a:p>
        </p:txBody>
      </p:sp>
      <p:sp>
        <p:nvSpPr>
          <p:cNvPr id="496" name="So… Knowing the graph means we know when to condition on information.…"/>
          <p:cNvSpPr txBox="1"/>
          <p:nvPr/>
        </p:nvSpPr>
        <p:spPr>
          <a:xfrm>
            <a:off x="2982003" y="4142095"/>
            <a:ext cx="16869946" cy="172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3500"/>
            </a:pPr>
            <a:r>
              <a:t>So… Knowing the graph means we know when to condition on information.</a:t>
            </a:r>
          </a:p>
          <a:p>
            <a:pPr algn="l">
              <a:defRPr b="1" sz="3500"/>
            </a:pPr>
          </a:p>
          <a:p>
            <a:pPr algn="l">
              <a:defRPr b="1" sz="3500"/>
            </a:pPr>
            <a:r>
              <a:t>And Simpson’s paradox is only a paradox to those without causal knowledge.</a:t>
            </a:r>
          </a:p>
        </p:txBody>
      </p:sp>
      <p:sp>
        <p:nvSpPr>
          <p:cNvPr id="497" name="Blood Pressure"/>
          <p:cNvSpPr txBox="1"/>
          <p:nvPr/>
        </p:nvSpPr>
        <p:spPr>
          <a:xfrm>
            <a:off x="16841331" y="6827515"/>
            <a:ext cx="222486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Blood Pressure</a:t>
            </a:r>
          </a:p>
        </p:txBody>
      </p:sp>
      <p:sp>
        <p:nvSpPr>
          <p:cNvPr id="498" name="Drug User"/>
          <p:cNvSpPr txBox="1"/>
          <p:nvPr/>
        </p:nvSpPr>
        <p:spPr>
          <a:xfrm>
            <a:off x="13805926" y="9147789"/>
            <a:ext cx="167370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Drug User</a:t>
            </a:r>
          </a:p>
        </p:txBody>
      </p:sp>
      <p:sp>
        <p:nvSpPr>
          <p:cNvPr id="499" name="Recovery"/>
          <p:cNvSpPr txBox="1"/>
          <p:nvPr/>
        </p:nvSpPr>
        <p:spPr>
          <a:xfrm>
            <a:off x="20623769" y="9408139"/>
            <a:ext cx="247112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Recovery</a:t>
            </a:r>
          </a:p>
        </p:txBody>
      </p:sp>
      <p:sp>
        <p:nvSpPr>
          <p:cNvPr id="500" name="Line"/>
          <p:cNvSpPr/>
          <p:nvPr/>
        </p:nvSpPr>
        <p:spPr>
          <a:xfrm>
            <a:off x="18872452" y="7921381"/>
            <a:ext cx="1840934" cy="1425057"/>
          </a:xfrm>
          <a:prstGeom prst="line">
            <a:avLst/>
          </a:prstGeom>
          <a:ln w="38100">
            <a:solidFill>
              <a:srgbClr val="000000"/>
            </a:solidFill>
            <a:miter lim="400000"/>
            <a:tailEnd type="triangle"/>
          </a:ln>
        </p:spPr>
        <p:txBody>
          <a:bodyPr lIns="50800" tIns="50800" rIns="50800" bIns="50800" anchor="ctr"/>
          <a:lstStyle/>
          <a:p>
            <a:pPr/>
          </a:p>
        </p:txBody>
      </p:sp>
      <p:sp>
        <p:nvSpPr>
          <p:cNvPr id="501" name="Line"/>
          <p:cNvSpPr/>
          <p:nvPr/>
        </p:nvSpPr>
        <p:spPr>
          <a:xfrm>
            <a:off x="15165092" y="9713066"/>
            <a:ext cx="5406966" cy="1"/>
          </a:xfrm>
          <a:prstGeom prst="line">
            <a:avLst/>
          </a:prstGeom>
          <a:ln w="38100">
            <a:solidFill>
              <a:srgbClr val="000000"/>
            </a:solidFill>
            <a:miter lim="400000"/>
            <a:tailEnd type="triangle"/>
          </a:ln>
        </p:spPr>
        <p:txBody>
          <a:bodyPr lIns="50800" tIns="50800" rIns="50800" bIns="50800" anchor="ctr"/>
          <a:lstStyle/>
          <a:p>
            <a:pPr/>
          </a:p>
        </p:txBody>
      </p:sp>
      <p:sp>
        <p:nvSpPr>
          <p:cNvPr id="502" name="Line"/>
          <p:cNvSpPr/>
          <p:nvPr/>
        </p:nvSpPr>
        <p:spPr>
          <a:xfrm flipH="1">
            <a:off x="14997379" y="7880084"/>
            <a:ext cx="1852475" cy="1425303"/>
          </a:xfrm>
          <a:prstGeom prst="line">
            <a:avLst/>
          </a:prstGeom>
          <a:ln w="38100">
            <a:solidFill>
              <a:srgbClr val="000000"/>
            </a:solidFill>
            <a:miter lim="400000"/>
            <a:headEnd type="triangle"/>
          </a:ln>
        </p:spPr>
        <p:txBody>
          <a:bodyPr lIns="50800" tIns="50800" rIns="50800" bIns="50800" anchor="ctr"/>
          <a:lstStyle/>
          <a:p>
            <a:pPr/>
          </a:p>
        </p:txBody>
      </p:sp>
      <p:sp>
        <p:nvSpPr>
          <p:cNvPr id="503" name="Gender"/>
          <p:cNvSpPr txBox="1"/>
          <p:nvPr/>
        </p:nvSpPr>
        <p:spPr>
          <a:xfrm>
            <a:off x="5246125" y="7022875"/>
            <a:ext cx="167370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Gender</a:t>
            </a:r>
          </a:p>
        </p:txBody>
      </p:sp>
      <p:sp>
        <p:nvSpPr>
          <p:cNvPr id="504" name="Drug User"/>
          <p:cNvSpPr txBox="1"/>
          <p:nvPr/>
        </p:nvSpPr>
        <p:spPr>
          <a:xfrm>
            <a:off x="2020325" y="9099326"/>
            <a:ext cx="167370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Drug User</a:t>
            </a:r>
          </a:p>
        </p:txBody>
      </p:sp>
      <p:sp>
        <p:nvSpPr>
          <p:cNvPr id="505" name="Recovery"/>
          <p:cNvSpPr txBox="1"/>
          <p:nvPr/>
        </p:nvSpPr>
        <p:spPr>
          <a:xfrm>
            <a:off x="8838169" y="9359676"/>
            <a:ext cx="247112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Recovery</a:t>
            </a:r>
          </a:p>
        </p:txBody>
      </p:sp>
      <p:sp>
        <p:nvSpPr>
          <p:cNvPr id="506" name="Line"/>
          <p:cNvSpPr/>
          <p:nvPr/>
        </p:nvSpPr>
        <p:spPr>
          <a:xfrm>
            <a:off x="7086853" y="7872918"/>
            <a:ext cx="1840934" cy="1425057"/>
          </a:xfrm>
          <a:prstGeom prst="line">
            <a:avLst/>
          </a:prstGeom>
          <a:ln w="38100">
            <a:solidFill>
              <a:srgbClr val="000000"/>
            </a:solidFill>
            <a:miter lim="400000"/>
            <a:tailEnd type="triangle"/>
          </a:ln>
        </p:spPr>
        <p:txBody>
          <a:bodyPr lIns="50800" tIns="50800" rIns="50800" bIns="50800" anchor="ctr"/>
          <a:lstStyle/>
          <a:p>
            <a:pPr/>
          </a:p>
        </p:txBody>
      </p:sp>
      <p:sp>
        <p:nvSpPr>
          <p:cNvPr id="507" name="Line"/>
          <p:cNvSpPr/>
          <p:nvPr/>
        </p:nvSpPr>
        <p:spPr>
          <a:xfrm>
            <a:off x="3379492" y="9664603"/>
            <a:ext cx="5406966" cy="1"/>
          </a:xfrm>
          <a:prstGeom prst="line">
            <a:avLst/>
          </a:prstGeom>
          <a:ln w="38100">
            <a:solidFill>
              <a:srgbClr val="000000"/>
            </a:solidFill>
            <a:miter lim="400000"/>
            <a:tailEnd type="triangle"/>
          </a:ln>
        </p:spPr>
        <p:txBody>
          <a:bodyPr lIns="50800" tIns="50800" rIns="50800" bIns="50800" anchor="ctr"/>
          <a:lstStyle/>
          <a:p>
            <a:pPr/>
          </a:p>
        </p:txBody>
      </p:sp>
      <p:sp>
        <p:nvSpPr>
          <p:cNvPr id="508" name="Line"/>
          <p:cNvSpPr/>
          <p:nvPr/>
        </p:nvSpPr>
        <p:spPr>
          <a:xfrm flipH="1">
            <a:off x="3211778" y="7831621"/>
            <a:ext cx="1852475" cy="1425303"/>
          </a:xfrm>
          <a:prstGeom prst="line">
            <a:avLst/>
          </a:prstGeom>
          <a:ln w="381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A little (imprecise) math…"/>
          <p:cNvSpPr txBox="1"/>
          <p:nvPr>
            <p:ph type="title"/>
          </p:nvPr>
        </p:nvSpPr>
        <p:spPr>
          <a:xfrm>
            <a:off x="990073" y="759575"/>
            <a:ext cx="21971001" cy="1435101"/>
          </a:xfrm>
          <a:prstGeom prst="rect">
            <a:avLst/>
          </a:prstGeom>
        </p:spPr>
        <p:txBody>
          <a:bodyPr/>
          <a:lstStyle/>
          <a:p>
            <a:pPr/>
            <a:r>
              <a:t>A little (imprecise) math…</a:t>
            </a:r>
          </a:p>
        </p:txBody>
      </p:sp>
      <p:pic>
        <p:nvPicPr>
          <p:cNvPr id="511" name="Image" descr="Image"/>
          <p:cNvPicPr>
            <a:picLocks noChangeAspect="1"/>
          </p:cNvPicPr>
          <p:nvPr/>
        </p:nvPicPr>
        <p:blipFill>
          <a:blip r:embed="rId2">
            <a:extLst/>
          </a:blip>
          <a:stretch>
            <a:fillRect/>
          </a:stretch>
        </p:blipFill>
        <p:spPr>
          <a:xfrm>
            <a:off x="1821175" y="2904646"/>
            <a:ext cx="13761778" cy="10178830"/>
          </a:xfrm>
          <a:prstGeom prst="rect">
            <a:avLst/>
          </a:prstGeom>
          <a:ln w="12700">
            <a:miter lim="400000"/>
          </a:ln>
        </p:spPr>
      </p:pic>
      <p:pic>
        <p:nvPicPr>
          <p:cNvPr id="512" name="Image" descr="Image"/>
          <p:cNvPicPr>
            <a:picLocks noChangeAspect="1"/>
          </p:cNvPicPr>
          <p:nvPr/>
        </p:nvPicPr>
        <p:blipFill>
          <a:blip r:embed="rId3">
            <a:extLst/>
          </a:blip>
          <a:stretch>
            <a:fillRect/>
          </a:stretch>
        </p:blipFill>
        <p:spPr>
          <a:xfrm>
            <a:off x="16404144" y="6658374"/>
            <a:ext cx="4702368" cy="658787"/>
          </a:xfrm>
          <a:prstGeom prst="rect">
            <a:avLst/>
          </a:prstGeom>
          <a:ln w="12700">
            <a:miter lim="400000"/>
          </a:ln>
        </p:spPr>
      </p:pic>
      <p:sp>
        <p:nvSpPr>
          <p:cNvPr id="513" name="Equation"/>
          <p:cNvSpPr txBox="1"/>
          <p:nvPr/>
        </p:nvSpPr>
        <p:spPr>
          <a:xfrm>
            <a:off x="16076060" y="3724680"/>
            <a:ext cx="5358536" cy="73853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200" i="1">
                      <a:solidFill>
                        <a:srgbClr val="5E5E5E"/>
                      </a:solidFill>
                      <a:latin typeface="Cambria Math" panose="02040503050406030204" pitchFamily="18" charset="0"/>
                    </a:rPr>
                    <m:t>y</m:t>
                  </m:r>
                  <m:r>
                    <a:rPr xmlns:a="http://schemas.openxmlformats.org/drawingml/2006/main" sz="6200" i="1">
                      <a:solidFill>
                        <a:srgbClr val="5E5E5E"/>
                      </a:solidFill>
                      <a:latin typeface="Cambria Math" panose="02040503050406030204" pitchFamily="18" charset="0"/>
                    </a:rPr>
                    <m:t>=</m:t>
                  </m:r>
                  <m:sSub>
                    <m:e>
                      <m:r>
                        <a:rPr xmlns:a="http://schemas.openxmlformats.org/drawingml/2006/main" sz="6200" i="1">
                          <a:solidFill>
                            <a:srgbClr val="5E5E5E"/>
                          </a:solidFill>
                          <a:latin typeface="Cambria Math" panose="02040503050406030204" pitchFamily="18" charset="0"/>
                        </a:rPr>
                        <m:t>β</m:t>
                      </m:r>
                    </m:e>
                    <m:sub>
                      <m:r>
                        <a:rPr xmlns:a="http://schemas.openxmlformats.org/drawingml/2006/main" sz="6200" i="1">
                          <a:solidFill>
                            <a:srgbClr val="5E5E5E"/>
                          </a:solidFill>
                          <a:latin typeface="Cambria Math" panose="02040503050406030204" pitchFamily="18" charset="0"/>
                        </a:rPr>
                        <m:t>0</m:t>
                      </m:r>
                    </m:sub>
                  </m:sSub>
                  <m:r>
                    <a:rPr xmlns:a="http://schemas.openxmlformats.org/drawingml/2006/main" sz="6200" i="1">
                      <a:solidFill>
                        <a:srgbClr val="5E5E5E"/>
                      </a:solidFill>
                      <a:latin typeface="Cambria Math" panose="02040503050406030204" pitchFamily="18" charset="0"/>
                    </a:rPr>
                    <m:t>+</m:t>
                  </m:r>
                  <m:sSub>
                    <m:e>
                      <m:r>
                        <a:rPr xmlns:a="http://schemas.openxmlformats.org/drawingml/2006/main" sz="6200" i="1">
                          <a:solidFill>
                            <a:srgbClr val="5E5E5E"/>
                          </a:solidFill>
                          <a:latin typeface="Cambria Math" panose="02040503050406030204" pitchFamily="18" charset="0"/>
                        </a:rPr>
                        <m:t>β</m:t>
                      </m:r>
                    </m:e>
                    <m:sub>
                      <m:r>
                        <a:rPr xmlns:a="http://schemas.openxmlformats.org/drawingml/2006/main" sz="6200" i="1">
                          <a:solidFill>
                            <a:srgbClr val="5E5E5E"/>
                          </a:solidFill>
                          <a:latin typeface="Cambria Math" panose="02040503050406030204" pitchFamily="18" charset="0"/>
                        </a:rPr>
                        <m:t>X</m:t>
                      </m:r>
                    </m:sub>
                  </m:sSub>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ϵ</m:t>
                  </m:r>
                </m:oMath>
              </m:oMathPara>
            </a14:m>
            <a:endParaRPr sz="6200">
              <a:solidFill>
                <a:srgbClr val="5E5E5E"/>
              </a:solidFill>
            </a:endParaRPr>
          </a:p>
        </p:txBody>
      </p:sp>
      <p:sp>
        <p:nvSpPr>
          <p:cNvPr id="514" name="Our &lt;linear&gt; model:"/>
          <p:cNvSpPr txBox="1"/>
          <p:nvPr/>
        </p:nvSpPr>
        <p:spPr>
          <a:xfrm>
            <a:off x="15755114" y="2654751"/>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Our &lt;linear&gt; model:</a:t>
            </a:r>
          </a:p>
        </p:txBody>
      </p:sp>
      <p:sp>
        <p:nvSpPr>
          <p:cNvPr id="515" name="This can be used for:"/>
          <p:cNvSpPr txBox="1"/>
          <p:nvPr/>
        </p:nvSpPr>
        <p:spPr>
          <a:xfrm>
            <a:off x="15755114" y="5598871"/>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This can be used for:</a:t>
            </a:r>
          </a:p>
        </p:txBody>
      </p:sp>
      <p:sp>
        <p:nvSpPr>
          <p:cNvPr id="516" name="Equation"/>
          <p:cNvSpPr txBox="1"/>
          <p:nvPr/>
        </p:nvSpPr>
        <p:spPr>
          <a:xfrm>
            <a:off x="15067869" y="8542993"/>
            <a:ext cx="6655386" cy="14696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5100" i="1">
                      <a:solidFill>
                        <a:srgbClr val="5E5E5E"/>
                      </a:solidFill>
                      <a:latin typeface="Cambria Math" panose="02040503050406030204" pitchFamily="18" charset="0"/>
                    </a:rPr>
                    <m:t>E</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Y</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y</m:t>
                  </m:r>
                  <m:r>
                    <a:rPr xmlns:a="http://schemas.openxmlformats.org/drawingml/2006/main" sz="5100" i="1">
                      <a:solidFill>
                        <a:srgbClr val="5E5E5E"/>
                      </a:solidFill>
                      <a:latin typeface="Cambria Math" panose="02040503050406030204" pitchFamily="18" charset="0"/>
                    </a:rPr>
                    <m:t>f</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y</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d</m:t>
                  </m:r>
                  <m:r>
                    <a:rPr xmlns:a="http://schemas.openxmlformats.org/drawingml/2006/main" sz="5100" i="1">
                      <a:solidFill>
                        <a:srgbClr val="5E5E5E"/>
                      </a:solidFill>
                      <a:latin typeface="Cambria Math" panose="02040503050406030204" pitchFamily="18" charset="0"/>
                    </a:rPr>
                    <m:t>y</m:t>
                  </m:r>
                </m:oMath>
              </m:oMathPara>
            </a14:m>
            <a:endParaRPr sz="5100">
              <a:solidFill>
                <a:srgbClr val="5E5E5E"/>
              </a:solidFill>
            </a:endParaRPr>
          </a:p>
        </p:txBody>
      </p:sp>
      <p:sp>
        <p:nvSpPr>
          <p:cNvPr id="517" name="Equation"/>
          <p:cNvSpPr txBox="1"/>
          <p:nvPr/>
        </p:nvSpPr>
        <p:spPr>
          <a:xfrm>
            <a:off x="14697958" y="10494504"/>
            <a:ext cx="8050578" cy="142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5100" i="1">
                      <a:solidFill>
                        <a:srgbClr val="5E5E5E"/>
                      </a:solidFill>
                      <a:latin typeface="Cambria Math" panose="02040503050406030204" pitchFamily="18" charset="0"/>
                    </a:rPr>
                    <m:t>E</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Y</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m:t>
                  </m:r>
                  <m:sSup>
                    <m:e>
                      <m:r>
                        <a:rPr xmlns:a="http://schemas.openxmlformats.org/drawingml/2006/main" sz="5100" i="1">
                          <a:solidFill>
                            <a:srgbClr val="5E5E5E"/>
                          </a:solidFill>
                          <a:latin typeface="Cambria Math" panose="02040503050406030204" pitchFamily="18" charset="0"/>
                        </a:rPr>
                        <m:t>N</m:t>
                      </m:r>
                    </m:e>
                    <m:sup>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1</m:t>
                      </m:r>
                    </m:sup>
                  </m:sSup>
                  <m:limLow>
                    <m:e>
                      <m:r>
                        <a:rPr xmlns:a="http://schemas.openxmlformats.org/drawingml/2006/main" sz="5100" i="1">
                          <a:solidFill>
                            <a:srgbClr val="5E5E5E"/>
                          </a:solidFill>
                          <a:latin typeface="Cambria Math" panose="02040503050406030204" pitchFamily="18" charset="0"/>
                        </a:rPr>
                        <m:t>∑</m:t>
                      </m:r>
                    </m:e>
                    <m:lim>
                      <m:r>
                        <a:rPr xmlns:a="http://schemas.openxmlformats.org/drawingml/2006/main" sz="5100" i="1">
                          <a:solidFill>
                            <a:srgbClr val="5E5E5E"/>
                          </a:solidFill>
                          <a:latin typeface="Cambria Math" panose="02040503050406030204" pitchFamily="18" charset="0"/>
                        </a:rPr>
                        <m:t>i</m:t>
                      </m:r>
                    </m:lim>
                  </m:limLow>
                  <m:sSub>
                    <m:e>
                      <m:r>
                        <a:rPr xmlns:a="http://schemas.openxmlformats.org/drawingml/2006/main" sz="5100" i="1">
                          <a:solidFill>
                            <a:srgbClr val="5E5E5E"/>
                          </a:solidFill>
                          <a:latin typeface="Cambria Math" panose="02040503050406030204" pitchFamily="18" charset="0"/>
                        </a:rPr>
                        <m:t>y</m:t>
                      </m:r>
                    </m:e>
                    <m:sub>
                      <m:r>
                        <a:rPr xmlns:a="http://schemas.openxmlformats.org/drawingml/2006/main" sz="5100" i="1">
                          <a:solidFill>
                            <a:srgbClr val="5E5E5E"/>
                          </a:solidFill>
                          <a:latin typeface="Cambria Math" panose="02040503050406030204" pitchFamily="18" charset="0"/>
                        </a:rPr>
                        <m:t>i</m:t>
                      </m:r>
                    </m:sub>
                  </m:sSub>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x</m:t>
                  </m:r>
                </m:oMath>
              </m:oMathPara>
            </a14:m>
            <a:endParaRPr sz="5100">
              <a:solidFill>
                <a:srgbClr val="5E5E5E"/>
              </a:solidFill>
            </a:endParaRP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9" name="A little math…"/>
          <p:cNvSpPr txBox="1"/>
          <p:nvPr>
            <p:ph type="title"/>
          </p:nvPr>
        </p:nvSpPr>
        <p:spPr>
          <a:xfrm>
            <a:off x="990073" y="759575"/>
            <a:ext cx="21971001" cy="1435101"/>
          </a:xfrm>
          <a:prstGeom prst="rect">
            <a:avLst/>
          </a:prstGeom>
        </p:spPr>
        <p:txBody>
          <a:bodyPr/>
          <a:lstStyle/>
          <a:p>
            <a:pPr/>
            <a:r>
              <a:t>A little math…</a:t>
            </a:r>
          </a:p>
        </p:txBody>
      </p:sp>
      <p:pic>
        <p:nvPicPr>
          <p:cNvPr id="520" name="Screenshot 2022-05-28 at 21.43.02.png" descr="Screenshot 2022-05-28 at 21.43.02.png"/>
          <p:cNvPicPr>
            <a:picLocks noChangeAspect="1"/>
          </p:cNvPicPr>
          <p:nvPr/>
        </p:nvPicPr>
        <p:blipFill>
          <a:blip r:embed="rId2">
            <a:alphaModFix amt="17267"/>
            <a:extLst/>
          </a:blip>
          <a:stretch>
            <a:fillRect/>
          </a:stretch>
        </p:blipFill>
        <p:spPr>
          <a:xfrm>
            <a:off x="17451885" y="-3853597"/>
            <a:ext cx="14475283" cy="11068058"/>
          </a:xfrm>
          <a:prstGeom prst="rect">
            <a:avLst/>
          </a:prstGeom>
          <a:ln w="12700">
            <a:miter lim="400000"/>
          </a:ln>
        </p:spPr>
      </p:pic>
      <p:sp>
        <p:nvSpPr>
          <p:cNvPr id="521" name="Equation"/>
          <p:cNvSpPr txBox="1"/>
          <p:nvPr/>
        </p:nvSpPr>
        <p:spPr>
          <a:xfrm>
            <a:off x="7701036" y="3716114"/>
            <a:ext cx="5358536" cy="73853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200" i="1">
                      <a:solidFill>
                        <a:srgbClr val="5E5E5E"/>
                      </a:solidFill>
                      <a:latin typeface="Cambria Math" panose="02040503050406030204" pitchFamily="18" charset="0"/>
                    </a:rPr>
                    <m:t>y</m:t>
                  </m:r>
                  <m:r>
                    <a:rPr xmlns:a="http://schemas.openxmlformats.org/drawingml/2006/main" sz="6200" i="1">
                      <a:solidFill>
                        <a:srgbClr val="5E5E5E"/>
                      </a:solidFill>
                      <a:latin typeface="Cambria Math" panose="02040503050406030204" pitchFamily="18" charset="0"/>
                    </a:rPr>
                    <m:t>=</m:t>
                  </m:r>
                  <m:sSub>
                    <m:e>
                      <m:r>
                        <a:rPr xmlns:a="http://schemas.openxmlformats.org/drawingml/2006/main" sz="6200" i="1">
                          <a:solidFill>
                            <a:srgbClr val="5E5E5E"/>
                          </a:solidFill>
                          <a:latin typeface="Cambria Math" panose="02040503050406030204" pitchFamily="18" charset="0"/>
                        </a:rPr>
                        <m:t>β</m:t>
                      </m:r>
                    </m:e>
                    <m:sub>
                      <m:r>
                        <a:rPr xmlns:a="http://schemas.openxmlformats.org/drawingml/2006/main" sz="6200" i="1">
                          <a:solidFill>
                            <a:srgbClr val="5E5E5E"/>
                          </a:solidFill>
                          <a:latin typeface="Cambria Math" panose="02040503050406030204" pitchFamily="18" charset="0"/>
                        </a:rPr>
                        <m:t>0</m:t>
                      </m:r>
                    </m:sub>
                  </m:sSub>
                  <m:r>
                    <a:rPr xmlns:a="http://schemas.openxmlformats.org/drawingml/2006/main" sz="6200" i="1">
                      <a:solidFill>
                        <a:srgbClr val="5E5E5E"/>
                      </a:solidFill>
                      <a:latin typeface="Cambria Math" panose="02040503050406030204" pitchFamily="18" charset="0"/>
                    </a:rPr>
                    <m:t>+</m:t>
                  </m:r>
                  <m:sSub>
                    <m:e>
                      <m:r>
                        <a:rPr xmlns:a="http://schemas.openxmlformats.org/drawingml/2006/main" sz="6200" i="1">
                          <a:solidFill>
                            <a:srgbClr val="5E5E5E"/>
                          </a:solidFill>
                          <a:latin typeface="Cambria Math" panose="02040503050406030204" pitchFamily="18" charset="0"/>
                        </a:rPr>
                        <m:t>β</m:t>
                      </m:r>
                    </m:e>
                    <m:sub>
                      <m:r>
                        <a:rPr xmlns:a="http://schemas.openxmlformats.org/drawingml/2006/main" sz="6200" i="1">
                          <a:solidFill>
                            <a:srgbClr val="5E5E5E"/>
                          </a:solidFill>
                          <a:latin typeface="Cambria Math" panose="02040503050406030204" pitchFamily="18" charset="0"/>
                        </a:rPr>
                        <m:t>X</m:t>
                      </m:r>
                    </m:sub>
                  </m:sSub>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ϵ</m:t>
                  </m:r>
                </m:oMath>
              </m:oMathPara>
            </a14:m>
            <a:endParaRPr sz="6200">
              <a:solidFill>
                <a:srgbClr val="5E5E5E"/>
              </a:solidFill>
            </a:endParaRPr>
          </a:p>
        </p:txBody>
      </p:sp>
      <p:sp>
        <p:nvSpPr>
          <p:cNvPr id="522" name="Equation"/>
          <p:cNvSpPr txBox="1"/>
          <p:nvPr/>
        </p:nvSpPr>
        <p:spPr>
          <a:xfrm>
            <a:off x="7701036" y="6260063"/>
            <a:ext cx="1790986" cy="53228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1</m:t>
                  </m:r>
                </m:oMath>
              </m:oMathPara>
            </a14:m>
            <a:endParaRPr sz="6200">
              <a:solidFill>
                <a:srgbClr val="5E5E5E"/>
              </a:solidFill>
            </a:endParaRPr>
          </a:p>
        </p:txBody>
      </p:sp>
      <p:sp>
        <p:nvSpPr>
          <p:cNvPr id="523" name="Equation"/>
          <p:cNvSpPr txBox="1"/>
          <p:nvPr/>
        </p:nvSpPr>
        <p:spPr>
          <a:xfrm>
            <a:off x="11902840" y="6260063"/>
            <a:ext cx="1855552" cy="54330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0</m:t>
                  </m:r>
                </m:oMath>
              </m:oMathPara>
            </a14:m>
            <a:endParaRPr sz="6200">
              <a:solidFill>
                <a:srgbClr val="5E5E5E"/>
              </a:solidFill>
            </a:endParaRPr>
          </a:p>
        </p:txBody>
      </p:sp>
      <p:sp>
        <p:nvSpPr>
          <p:cNvPr id="524" name="If we ‘fit’ our model:"/>
          <p:cNvSpPr txBox="1"/>
          <p:nvPr/>
        </p:nvSpPr>
        <p:spPr>
          <a:xfrm>
            <a:off x="1663350" y="3780454"/>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If we ‘fit’ our model: </a:t>
            </a:r>
          </a:p>
        </p:txBody>
      </p:sp>
      <p:sp>
        <p:nvSpPr>
          <p:cNvPr id="525" name="Using e.g. OLS…"/>
          <p:cNvSpPr txBox="1"/>
          <p:nvPr/>
        </p:nvSpPr>
        <p:spPr>
          <a:xfrm>
            <a:off x="14411680" y="3780454"/>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Using e.g. OLS…</a:t>
            </a:r>
          </a:p>
        </p:txBody>
      </p:sp>
      <p:sp>
        <p:nvSpPr>
          <p:cNvPr id="526" name="And generate predictions for y with the following values for X:"/>
          <p:cNvSpPr txBox="1"/>
          <p:nvPr/>
        </p:nvSpPr>
        <p:spPr>
          <a:xfrm>
            <a:off x="2149273" y="5440227"/>
            <a:ext cx="4446072" cy="2171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And generate predictions for y with the following values for X:</a:t>
            </a:r>
          </a:p>
        </p:txBody>
      </p:sp>
      <p:sp>
        <p:nvSpPr>
          <p:cNvPr id="527" name="We get a value equivalent to:"/>
          <p:cNvSpPr txBox="1"/>
          <p:nvPr/>
        </p:nvSpPr>
        <p:spPr>
          <a:xfrm>
            <a:off x="2149273" y="8147595"/>
            <a:ext cx="44460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We get a value equivalent to: </a:t>
            </a:r>
          </a:p>
        </p:txBody>
      </p:sp>
      <p:sp>
        <p:nvSpPr>
          <p:cNvPr id="528" name="Equation"/>
          <p:cNvSpPr txBox="1"/>
          <p:nvPr/>
        </p:nvSpPr>
        <p:spPr>
          <a:xfrm>
            <a:off x="9996086" y="8347518"/>
            <a:ext cx="768437" cy="7307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200" i="1">
                          <a:solidFill>
                            <a:srgbClr val="5E5E5E"/>
                          </a:solidFill>
                          <a:latin typeface="Cambria Math" panose="02040503050406030204" pitchFamily="18" charset="0"/>
                        </a:rPr>
                        <m:t>β</m:t>
                      </m:r>
                    </m:e>
                    <m:sub>
                      <m:r>
                        <a:rPr xmlns:a="http://schemas.openxmlformats.org/drawingml/2006/main" sz="6200" i="1">
                          <a:solidFill>
                            <a:srgbClr val="5E5E5E"/>
                          </a:solidFill>
                          <a:latin typeface="Cambria Math" panose="02040503050406030204" pitchFamily="18" charset="0"/>
                        </a:rPr>
                        <m:t>X</m:t>
                      </m:r>
                    </m:sub>
                  </m:sSub>
                </m:oMath>
              </m:oMathPara>
            </a14:m>
            <a:endParaRPr sz="6200">
              <a:solidFill>
                <a:srgbClr val="5E5E5E"/>
              </a:solidFill>
            </a:endParaRPr>
          </a:p>
        </p:txBody>
      </p:sp>
      <p:sp>
        <p:nvSpPr>
          <p:cNvPr id="529" name="Which tells us ‘how much the outcome changes for a one unit change in the input’"/>
          <p:cNvSpPr txBox="1"/>
          <p:nvPr/>
        </p:nvSpPr>
        <p:spPr>
          <a:xfrm>
            <a:off x="2120689" y="9813561"/>
            <a:ext cx="1803349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Which tells us ‘how much the outcome changes for a one unit change in the input’</a:t>
            </a:r>
          </a:p>
        </p:txBody>
      </p:sp>
      <p:sp>
        <p:nvSpPr>
          <p:cNvPr id="530" name="Or equivalently:"/>
          <p:cNvSpPr txBox="1"/>
          <p:nvPr/>
        </p:nvSpPr>
        <p:spPr>
          <a:xfrm>
            <a:off x="2120689" y="11701842"/>
            <a:ext cx="399465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Or equivalently:</a:t>
            </a:r>
          </a:p>
        </p:txBody>
      </p:sp>
      <p:sp>
        <p:nvSpPr>
          <p:cNvPr id="531" name="Equation"/>
          <p:cNvSpPr txBox="1"/>
          <p:nvPr/>
        </p:nvSpPr>
        <p:spPr>
          <a:xfrm>
            <a:off x="7701036" y="11660706"/>
            <a:ext cx="8225968" cy="6921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6200" i="1">
                      <a:solidFill>
                        <a:srgbClr val="5E5E5E"/>
                      </a:solidFill>
                      <a:latin typeface="Cambria Math" panose="02040503050406030204" pitchFamily="18" charset="0"/>
                    </a:rPr>
                    <m:t>E</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Y</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1</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m:t>
                  </m:r>
                  <m:r>
                    <m:rPr>
                      <m:sty m:val="p"/>
                      <m:scr m:val="double-struck"/>
                    </m:rPr>
                    <a:rPr xmlns:a="http://schemas.openxmlformats.org/drawingml/2006/main" sz="6200" i="1">
                      <a:solidFill>
                        <a:srgbClr val="5E5E5E"/>
                      </a:solidFill>
                      <a:latin typeface="Cambria Math" panose="02040503050406030204" pitchFamily="18" charset="0"/>
                    </a:rPr>
                    <m:t>E</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Y</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0</m:t>
                  </m:r>
                  <m:r>
                    <a:rPr xmlns:a="http://schemas.openxmlformats.org/drawingml/2006/main" sz="6200" i="1">
                      <a:solidFill>
                        <a:srgbClr val="5E5E5E"/>
                      </a:solidFill>
                      <a:latin typeface="Cambria Math" panose="02040503050406030204" pitchFamily="18" charset="0"/>
                    </a:rPr>
                    <m:t>]</m:t>
                  </m:r>
                </m:oMath>
              </m:oMathPara>
            </a14:m>
            <a:endParaRPr sz="6200">
              <a:solidFill>
                <a:srgbClr val="5E5E5E"/>
              </a:solidFill>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2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529"/>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527"/>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5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530"/>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5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7" grpId="5"/>
      <p:bldP build="whole" bldLvl="1" animBg="1" rev="0" advAuto="0" spid="531" grpId="8"/>
      <p:bldP build="whole" bldLvl="1" animBg="1" rev="0" advAuto="0" spid="523" grpId="1"/>
      <p:bldP build="whole" bldLvl="1" animBg="1" rev="0" advAuto="0" spid="526" grpId="2"/>
      <p:bldP build="whole" bldLvl="1" animBg="1" rev="0" advAuto="0" spid="522" grpId="3"/>
      <p:bldP build="whole" bldLvl="1" animBg="1" rev="0" advAuto="0" spid="529" grpId="4"/>
      <p:bldP build="whole" bldLvl="1" animBg="1" rev="0" advAuto="0" spid="530" grpId="7"/>
      <p:bldP build="whole" bldLvl="1" animBg="1" rev="0" advAuto="0" spid="528" grpId="6"/>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A little math…"/>
          <p:cNvSpPr txBox="1"/>
          <p:nvPr>
            <p:ph type="title"/>
          </p:nvPr>
        </p:nvSpPr>
        <p:spPr>
          <a:xfrm>
            <a:off x="990073" y="759575"/>
            <a:ext cx="21971001" cy="1435101"/>
          </a:xfrm>
          <a:prstGeom prst="rect">
            <a:avLst/>
          </a:prstGeom>
        </p:spPr>
        <p:txBody>
          <a:bodyPr/>
          <a:lstStyle/>
          <a:p>
            <a:pPr/>
            <a:r>
              <a:t>A little math…</a:t>
            </a:r>
          </a:p>
        </p:txBody>
      </p:sp>
      <p:pic>
        <p:nvPicPr>
          <p:cNvPr id="534" name="Screenshot 2022-05-28 at 21.43.02.png" descr="Screenshot 2022-05-28 at 21.43.02.png"/>
          <p:cNvPicPr>
            <a:picLocks noChangeAspect="1"/>
          </p:cNvPicPr>
          <p:nvPr/>
        </p:nvPicPr>
        <p:blipFill>
          <a:blip r:embed="rId2">
            <a:alphaModFix amt="17267"/>
            <a:extLst/>
          </a:blip>
          <a:stretch>
            <a:fillRect/>
          </a:stretch>
        </p:blipFill>
        <p:spPr>
          <a:xfrm>
            <a:off x="17451885" y="-3853597"/>
            <a:ext cx="14475283" cy="11068058"/>
          </a:xfrm>
          <a:prstGeom prst="rect">
            <a:avLst/>
          </a:prstGeom>
          <a:ln w="12700">
            <a:miter lim="400000"/>
          </a:ln>
        </p:spPr>
      </p:pic>
      <p:sp>
        <p:nvSpPr>
          <p:cNvPr id="535" name="Right now, this quantity is not necessarily causal, it just tells us how the regression model behaves."/>
          <p:cNvSpPr txBox="1"/>
          <p:nvPr/>
        </p:nvSpPr>
        <p:spPr>
          <a:xfrm>
            <a:off x="1663350" y="6700570"/>
            <a:ext cx="16424541"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Right now, this quantity is not necessarily </a:t>
            </a:r>
            <a:r>
              <a:rPr i="1"/>
              <a:t>causal</a:t>
            </a:r>
            <a:r>
              <a:t>, it just tells us how the regression model behaves.</a:t>
            </a:r>
          </a:p>
        </p:txBody>
      </p:sp>
      <p:sp>
        <p:nvSpPr>
          <p:cNvPr id="536" name="Equation"/>
          <p:cNvSpPr txBox="1"/>
          <p:nvPr/>
        </p:nvSpPr>
        <p:spPr>
          <a:xfrm>
            <a:off x="6872109" y="5099248"/>
            <a:ext cx="8225968" cy="6921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6200" i="1">
                      <a:solidFill>
                        <a:srgbClr val="5E5E5E"/>
                      </a:solidFill>
                      <a:latin typeface="Cambria Math" panose="02040503050406030204" pitchFamily="18" charset="0"/>
                    </a:rPr>
                    <m:t>E</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Y</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1</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m:t>
                  </m:r>
                  <m:r>
                    <m:rPr>
                      <m:sty m:val="p"/>
                      <m:scr m:val="double-struck"/>
                    </m:rPr>
                    <a:rPr xmlns:a="http://schemas.openxmlformats.org/drawingml/2006/main" sz="6200" i="1">
                      <a:solidFill>
                        <a:srgbClr val="5E5E5E"/>
                      </a:solidFill>
                      <a:latin typeface="Cambria Math" panose="02040503050406030204" pitchFamily="18" charset="0"/>
                    </a:rPr>
                    <m:t>E</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Y</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0</m:t>
                  </m:r>
                  <m:r>
                    <a:rPr xmlns:a="http://schemas.openxmlformats.org/drawingml/2006/main" sz="6200" i="1">
                      <a:solidFill>
                        <a:srgbClr val="5E5E5E"/>
                      </a:solidFill>
                      <a:latin typeface="Cambria Math" panose="02040503050406030204" pitchFamily="18" charset="0"/>
                    </a:rPr>
                    <m:t>]</m:t>
                  </m:r>
                </m:oMath>
              </m:oMathPara>
            </a14:m>
            <a:endParaRPr sz="6200">
              <a:solidFill>
                <a:srgbClr val="5E5E5E"/>
              </a:solidFill>
            </a:endParaRPr>
          </a:p>
        </p:txBody>
      </p:sp>
      <p:sp>
        <p:nvSpPr>
          <p:cNvPr id="537" name="But if we use causal methods…"/>
          <p:cNvSpPr txBox="1"/>
          <p:nvPr/>
        </p:nvSpPr>
        <p:spPr>
          <a:xfrm>
            <a:off x="1663350" y="8956296"/>
            <a:ext cx="20624449"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But if we use causal methods…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A little math…"/>
          <p:cNvSpPr txBox="1"/>
          <p:nvPr>
            <p:ph type="title"/>
          </p:nvPr>
        </p:nvSpPr>
        <p:spPr>
          <a:xfrm>
            <a:off x="990073" y="759575"/>
            <a:ext cx="21971001" cy="1435101"/>
          </a:xfrm>
          <a:prstGeom prst="rect">
            <a:avLst/>
          </a:prstGeom>
        </p:spPr>
        <p:txBody>
          <a:bodyPr/>
          <a:lstStyle/>
          <a:p>
            <a:pPr/>
            <a:r>
              <a:t>A little math…</a:t>
            </a:r>
          </a:p>
        </p:txBody>
      </p:sp>
      <p:pic>
        <p:nvPicPr>
          <p:cNvPr id="540" name="Screenshot 2022-05-28 at 21.43.02.png" descr="Screenshot 2022-05-28 at 21.43.02.png"/>
          <p:cNvPicPr>
            <a:picLocks noChangeAspect="1"/>
          </p:cNvPicPr>
          <p:nvPr/>
        </p:nvPicPr>
        <p:blipFill>
          <a:blip r:embed="rId2">
            <a:alphaModFix amt="17267"/>
            <a:extLst/>
          </a:blip>
          <a:stretch>
            <a:fillRect/>
          </a:stretch>
        </p:blipFill>
        <p:spPr>
          <a:xfrm>
            <a:off x="17451885" y="-3853597"/>
            <a:ext cx="14475283" cy="11068058"/>
          </a:xfrm>
          <a:prstGeom prst="rect">
            <a:avLst/>
          </a:prstGeom>
          <a:ln w="12700">
            <a:miter lim="400000"/>
          </a:ln>
        </p:spPr>
      </p:pic>
      <p:sp>
        <p:nvSpPr>
          <p:cNvPr id="541" name="Text"/>
          <p:cNvSpPr txBox="1"/>
          <p:nvPr/>
        </p:nvSpPr>
        <p:spPr>
          <a:xfrm>
            <a:off x="4145532" y="6434276"/>
            <a:ext cx="13172311" cy="7266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14:m>
              <m:oMathPara>
                <m:oMathParaPr>
                  <m:jc m:val="left"/>
                </m:oMathParaPr>
                <m:oMath>
                  <m:r>
                    <m:rPr>
                      <m:nor/>
                    </m:rPr>
                    <a:rPr xmlns:a="http://schemas.openxmlformats.org/drawingml/2006/main" sz="3900" i="1">
                      <a:solidFill>
                        <a:srgbClr val="5E5E5E"/>
                      </a:solidFill>
                      <a:latin typeface="Cambria Math" panose="02040503050406030204" pitchFamily="18" charset="0"/>
                    </a:rPr>
                    <m:t>Average Treatment Effect</m:t>
                  </m:r>
                  <m:r>
                    <a:rPr xmlns:a="http://schemas.openxmlformats.org/drawingml/2006/main" sz="3900" i="1">
                      <a:solidFill>
                        <a:srgbClr val="5E5E5E"/>
                      </a:solidFill>
                      <a:latin typeface="Cambria Math" panose="02040503050406030204" pitchFamily="18" charset="0"/>
                    </a:rPr>
                    <m:t>=</m:t>
                  </m:r>
                  <m:r>
                    <m:rPr>
                      <m:sty m:val="p"/>
                      <m:scr m:val="double-struck"/>
                    </m:rPr>
                    <a:rPr xmlns:a="http://schemas.openxmlformats.org/drawingml/2006/main" sz="3900" i="1">
                      <a:solidFill>
                        <a:srgbClr val="5E5E5E"/>
                      </a:solidFill>
                      <a:latin typeface="Cambria Math" panose="02040503050406030204" pitchFamily="18" charset="0"/>
                    </a:rPr>
                    <m:t>E</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Y</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d</m:t>
                  </m:r>
                  <m:r>
                    <a:rPr xmlns:a="http://schemas.openxmlformats.org/drawingml/2006/main" sz="3900" i="1">
                      <a:solidFill>
                        <a:srgbClr val="5E5E5E"/>
                      </a:solidFill>
                      <a:latin typeface="Cambria Math" panose="02040503050406030204" pitchFamily="18" charset="0"/>
                    </a:rPr>
                    <m:t>o</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T</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1</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m:t>
                  </m:r>
                  <m:r>
                    <m:rPr>
                      <m:sty m:val="p"/>
                      <m:scr m:val="double-struck"/>
                    </m:rPr>
                    <a:rPr xmlns:a="http://schemas.openxmlformats.org/drawingml/2006/main" sz="3900" i="1">
                      <a:solidFill>
                        <a:srgbClr val="5E5E5E"/>
                      </a:solidFill>
                      <a:latin typeface="Cambria Math" panose="02040503050406030204" pitchFamily="18" charset="0"/>
                    </a:rPr>
                    <m:t>E</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Y</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d</m:t>
                  </m:r>
                  <m:r>
                    <a:rPr xmlns:a="http://schemas.openxmlformats.org/drawingml/2006/main" sz="3900" i="1">
                      <a:solidFill>
                        <a:srgbClr val="5E5E5E"/>
                      </a:solidFill>
                      <a:latin typeface="Cambria Math" panose="02040503050406030204" pitchFamily="18" charset="0"/>
                    </a:rPr>
                    <m:t>o</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T</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0</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m:t>
                  </m:r>
                </m:oMath>
              </m:oMathPara>
            </a14:m>
          </a:p>
        </p:txBody>
      </p:sp>
      <p:sp>
        <p:nvSpPr>
          <p:cNvPr id="542" name="Expectation - kind of like a long-run average"/>
          <p:cNvSpPr txBox="1"/>
          <p:nvPr/>
        </p:nvSpPr>
        <p:spPr>
          <a:xfrm>
            <a:off x="5619542" y="9810102"/>
            <a:ext cx="4446072"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Expectation - kind of like a long-run average</a:t>
            </a:r>
          </a:p>
        </p:txBody>
      </p:sp>
      <p:sp>
        <p:nvSpPr>
          <p:cNvPr id="543" name="Line"/>
          <p:cNvSpPr/>
          <p:nvPr/>
        </p:nvSpPr>
        <p:spPr>
          <a:xfrm flipV="1">
            <a:off x="8175621" y="7082258"/>
            <a:ext cx="1737345" cy="2575200"/>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44" name="Line"/>
          <p:cNvSpPr/>
          <p:nvPr/>
        </p:nvSpPr>
        <p:spPr>
          <a:xfrm flipV="1">
            <a:off x="10141343" y="7053123"/>
            <a:ext cx="3846180" cy="2841853"/>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45" name="Difference between two expectations"/>
          <p:cNvSpPr txBox="1"/>
          <p:nvPr/>
        </p:nvSpPr>
        <p:spPr>
          <a:xfrm>
            <a:off x="11004342" y="10406231"/>
            <a:ext cx="44460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Difference between two expectations</a:t>
            </a:r>
          </a:p>
        </p:txBody>
      </p:sp>
      <p:sp>
        <p:nvSpPr>
          <p:cNvPr id="546" name="Line"/>
          <p:cNvSpPr/>
          <p:nvPr/>
        </p:nvSpPr>
        <p:spPr>
          <a:xfrm flipV="1">
            <a:off x="12934936" y="6967625"/>
            <a:ext cx="541160" cy="3213001"/>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47" name="Outcome you are interested in"/>
          <p:cNvSpPr txBox="1"/>
          <p:nvPr/>
        </p:nvSpPr>
        <p:spPr>
          <a:xfrm>
            <a:off x="15855742" y="9491831"/>
            <a:ext cx="44460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Outcome you are interested in</a:t>
            </a:r>
          </a:p>
        </p:txBody>
      </p:sp>
      <p:sp>
        <p:nvSpPr>
          <p:cNvPr id="548" name="Line"/>
          <p:cNvSpPr/>
          <p:nvPr/>
        </p:nvSpPr>
        <p:spPr>
          <a:xfrm flipH="1" flipV="1">
            <a:off x="14567590" y="7011165"/>
            <a:ext cx="1832626" cy="2385516"/>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49" name="Line"/>
          <p:cNvSpPr/>
          <p:nvPr/>
        </p:nvSpPr>
        <p:spPr>
          <a:xfrm flipH="1" flipV="1">
            <a:off x="10578166" y="7011165"/>
            <a:ext cx="5040472" cy="2553534"/>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50" name="Treatment"/>
          <p:cNvSpPr txBox="1"/>
          <p:nvPr/>
        </p:nvSpPr>
        <p:spPr>
          <a:xfrm>
            <a:off x="11004342" y="3478942"/>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Treatment</a:t>
            </a:r>
          </a:p>
        </p:txBody>
      </p:sp>
      <p:sp>
        <p:nvSpPr>
          <p:cNvPr id="551" name="No Treatment"/>
          <p:cNvSpPr txBox="1"/>
          <p:nvPr/>
        </p:nvSpPr>
        <p:spPr>
          <a:xfrm>
            <a:off x="15046421" y="3478942"/>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No Treatment</a:t>
            </a:r>
          </a:p>
        </p:txBody>
      </p:sp>
      <p:sp>
        <p:nvSpPr>
          <p:cNvPr id="552" name="Line"/>
          <p:cNvSpPr/>
          <p:nvPr/>
        </p:nvSpPr>
        <p:spPr>
          <a:xfrm>
            <a:off x="12270771" y="4174838"/>
            <a:ext cx="1" cy="2383986"/>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53" name="Line"/>
          <p:cNvSpPr/>
          <p:nvPr/>
        </p:nvSpPr>
        <p:spPr>
          <a:xfrm flipH="1">
            <a:off x="16415322" y="4105953"/>
            <a:ext cx="290533" cy="2524013"/>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54" name="Signifies intervention"/>
          <p:cNvSpPr txBox="1"/>
          <p:nvPr/>
        </p:nvSpPr>
        <p:spPr>
          <a:xfrm>
            <a:off x="5328985" y="3986942"/>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Signifies intervention </a:t>
            </a:r>
          </a:p>
        </p:txBody>
      </p:sp>
      <p:sp>
        <p:nvSpPr>
          <p:cNvPr id="555" name="Line"/>
          <p:cNvSpPr/>
          <p:nvPr/>
        </p:nvSpPr>
        <p:spPr>
          <a:xfrm>
            <a:off x="9039122" y="4864906"/>
            <a:ext cx="2039768" cy="1723053"/>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56" name="Line"/>
          <p:cNvSpPr/>
          <p:nvPr/>
        </p:nvSpPr>
        <p:spPr>
          <a:xfrm>
            <a:off x="9374877" y="4490879"/>
            <a:ext cx="5771284" cy="2115676"/>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57" name="Line"/>
          <p:cNvSpPr/>
          <p:nvPr/>
        </p:nvSpPr>
        <p:spPr>
          <a:xfrm>
            <a:off x="10802922" y="2851130"/>
            <a:ext cx="1" cy="3744303"/>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58" name="Conditioning Statement"/>
          <p:cNvSpPr txBox="1"/>
          <p:nvPr/>
        </p:nvSpPr>
        <p:spPr>
          <a:xfrm>
            <a:off x="9752538" y="1565192"/>
            <a:ext cx="44460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Conditioning Statement</a:t>
            </a:r>
          </a:p>
        </p:txBody>
      </p:sp>
      <p:sp>
        <p:nvSpPr>
          <p:cNvPr id="559" name="Line"/>
          <p:cNvSpPr/>
          <p:nvPr/>
        </p:nvSpPr>
        <p:spPr>
          <a:xfrm>
            <a:off x="12628197" y="2575632"/>
            <a:ext cx="2190631" cy="4019800"/>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60" name="Equation"/>
          <p:cNvSpPr txBox="1"/>
          <p:nvPr/>
        </p:nvSpPr>
        <p:spPr>
          <a:xfrm>
            <a:off x="7862589" y="3404161"/>
            <a:ext cx="8225969" cy="6921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6200" i="1">
                      <a:solidFill>
                        <a:srgbClr val="5E5E5E"/>
                      </a:solidFill>
                      <a:latin typeface="Cambria Math" panose="02040503050406030204" pitchFamily="18" charset="0"/>
                    </a:rPr>
                    <m:t>E</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Y</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1</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m:t>
                  </m:r>
                  <m:r>
                    <m:rPr>
                      <m:sty m:val="p"/>
                      <m:scr m:val="double-struck"/>
                    </m:rPr>
                    <a:rPr xmlns:a="http://schemas.openxmlformats.org/drawingml/2006/main" sz="6200" i="1">
                      <a:solidFill>
                        <a:srgbClr val="5E5E5E"/>
                      </a:solidFill>
                      <a:latin typeface="Cambria Math" panose="02040503050406030204" pitchFamily="18" charset="0"/>
                    </a:rPr>
                    <m:t>E</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Y</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X</m:t>
                  </m:r>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0</m:t>
                  </m:r>
                  <m:r>
                    <a:rPr xmlns:a="http://schemas.openxmlformats.org/drawingml/2006/main" sz="6200" i="1">
                      <a:solidFill>
                        <a:srgbClr val="5E5E5E"/>
                      </a:solidFill>
                      <a:latin typeface="Cambria Math" panose="02040503050406030204" pitchFamily="18" charset="0"/>
                    </a:rPr>
                    <m:t>]</m:t>
                  </m:r>
                </m:oMath>
              </m:oMathPara>
            </a14:m>
            <a:endParaRPr sz="6200">
              <a:solidFill>
                <a:srgbClr val="5E5E5E"/>
              </a:solidFill>
            </a:endParaRPr>
          </a:p>
        </p:txBody>
      </p:sp>
      <p:sp>
        <p:nvSpPr>
          <p:cNvPr id="561" name="This can be reframed slightly:"/>
          <p:cNvSpPr txBox="1"/>
          <p:nvPr/>
        </p:nvSpPr>
        <p:spPr>
          <a:xfrm>
            <a:off x="998588" y="3445296"/>
            <a:ext cx="6118665"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This can be reframed slightly: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4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43"/>
                                        </p:tgtEl>
                                        <p:attrNameLst>
                                          <p:attrName>style.visibility</p:attrName>
                                        </p:attrNameLst>
                                      </p:cBhvr>
                                      <p:to>
                                        <p:strVal val="visible"/>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560"/>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561"/>
                                        </p:tgtEl>
                                        <p:attrNameLst>
                                          <p:attrName>style.visibility</p:attrName>
                                        </p:attrNameLst>
                                      </p:cBhvr>
                                      <p:to>
                                        <p:strVal val="hidden"/>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5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0" presetID="1" grpId="6" fill="hold">
                                  <p:stCondLst>
                                    <p:cond delay="0"/>
                                  </p:stCondLst>
                                  <p:iterate type="el" backwards="0">
                                    <p:tmAbs val="0"/>
                                  </p:iterate>
                                  <p:childTnLst>
                                    <p:set>
                                      <p:cBhvr>
                                        <p:cTn id="22" fill="hold">
                                          <p:stCondLst>
                                            <p:cond delay="0"/>
                                          </p:stCondLst>
                                        </p:cTn>
                                        <p:tgtEl>
                                          <p:spTgt spid="542"/>
                                        </p:tgtEl>
                                        <p:attrNameLst>
                                          <p:attrName>style.visibility</p:attrName>
                                        </p:attrNameLst>
                                      </p:cBhvr>
                                      <p:to>
                                        <p:strVal val="hidden"/>
                                      </p:to>
                                    </p:set>
                                  </p:childTnLst>
                                </p:cTn>
                              </p:par>
                            </p:childTnLst>
                          </p:cTn>
                        </p:par>
                        <p:par>
                          <p:cTn id="23" fill="hold">
                            <p:stCondLst>
                              <p:cond delay="0"/>
                            </p:stCondLst>
                            <p:childTnLst>
                              <p:par>
                                <p:cTn id="24" presetClass="exit" nodeType="afterEffect" presetSubtype="0" presetID="1" grpId="7" fill="hold">
                                  <p:stCondLst>
                                    <p:cond delay="0"/>
                                  </p:stCondLst>
                                  <p:iterate type="el" backwards="0">
                                    <p:tmAbs val="0"/>
                                  </p:iterate>
                                  <p:childTnLst>
                                    <p:set>
                                      <p:cBhvr>
                                        <p:cTn id="25" fill="hold">
                                          <p:stCondLst>
                                            <p:cond delay="0"/>
                                          </p:stCondLst>
                                        </p:cTn>
                                        <p:tgtEl>
                                          <p:spTgt spid="543"/>
                                        </p:tgtEl>
                                        <p:attrNameLst>
                                          <p:attrName>style.visibility</p:attrName>
                                        </p:attrNameLst>
                                      </p:cBhvr>
                                      <p:to>
                                        <p:strVal val="hidden"/>
                                      </p:to>
                                    </p:set>
                                  </p:childTnLst>
                                </p:cTn>
                              </p:par>
                            </p:childTnLst>
                          </p:cTn>
                        </p:par>
                        <p:par>
                          <p:cTn id="26" fill="hold">
                            <p:stCondLst>
                              <p:cond delay="0"/>
                            </p:stCondLst>
                            <p:childTnLst>
                              <p:par>
                                <p:cTn id="27" presetClass="exit" nodeType="afterEffect" presetSubtype="0" presetID="1" grpId="8" fill="hold">
                                  <p:stCondLst>
                                    <p:cond delay="0"/>
                                  </p:stCondLst>
                                  <p:iterate type="el" backwards="0">
                                    <p:tmAbs val="0"/>
                                  </p:iterate>
                                  <p:childTnLst>
                                    <p:set>
                                      <p:cBhvr>
                                        <p:cTn id="28" fill="hold">
                                          <p:stCondLst>
                                            <p:cond delay="0"/>
                                          </p:stCondLst>
                                        </p:cTn>
                                        <p:tgtEl>
                                          <p:spTgt spid="544"/>
                                        </p:tgtEl>
                                        <p:attrNameLst>
                                          <p:attrName>style.visibility</p:attrName>
                                        </p:attrNameLst>
                                      </p:cBhvr>
                                      <p:to>
                                        <p:strVal val="hidden"/>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545"/>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5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1" fill="hold">
                                  <p:stCondLst>
                                    <p:cond delay="0"/>
                                  </p:stCondLst>
                                  <p:iterate type="el" backwards="0">
                                    <p:tmAbs val="0"/>
                                  </p:iterate>
                                  <p:childTnLst>
                                    <p:set>
                                      <p:cBhvr>
                                        <p:cTn id="38" fill="hold"/>
                                        <p:tgtEl>
                                          <p:spTgt spid="547"/>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548"/>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549"/>
                                        </p:tgtEl>
                                        <p:attrNameLst>
                                          <p:attrName>style.visibility</p:attrName>
                                        </p:attrNameLst>
                                      </p:cBhvr>
                                      <p:to>
                                        <p:strVal val="visible"/>
                                      </p:to>
                                    </p:set>
                                  </p:childTnLst>
                                </p:cTn>
                              </p:par>
                            </p:childTnLst>
                          </p:cTn>
                        </p:par>
                        <p:par>
                          <p:cTn id="45" fill="hold">
                            <p:stCondLst>
                              <p:cond delay="0"/>
                            </p:stCondLst>
                            <p:childTnLst>
                              <p:par>
                                <p:cTn id="46" presetClass="exit" nodeType="afterEffect" presetSubtype="0" presetID="1" grpId="14" fill="hold">
                                  <p:stCondLst>
                                    <p:cond delay="0"/>
                                  </p:stCondLst>
                                  <p:iterate type="el" backwards="0">
                                    <p:tmAbs val="0"/>
                                  </p:iterate>
                                  <p:childTnLst>
                                    <p:set>
                                      <p:cBhvr>
                                        <p:cTn id="47" fill="hold">
                                          <p:stCondLst>
                                            <p:cond delay="0"/>
                                          </p:stCondLst>
                                        </p:cTn>
                                        <p:tgtEl>
                                          <p:spTgt spid="546"/>
                                        </p:tgtEl>
                                        <p:attrNameLst>
                                          <p:attrName>style.visibility</p:attrName>
                                        </p:attrNameLst>
                                      </p:cBhvr>
                                      <p:to>
                                        <p:strVal val="hidden"/>
                                      </p:to>
                                    </p:set>
                                  </p:childTnLst>
                                </p:cTn>
                              </p:par>
                            </p:childTnLst>
                          </p:cTn>
                        </p:par>
                        <p:par>
                          <p:cTn id="48" fill="hold">
                            <p:stCondLst>
                              <p:cond delay="0"/>
                            </p:stCondLst>
                            <p:childTnLst>
                              <p:par>
                                <p:cTn id="49" presetClass="exit" nodeType="afterEffect" presetSubtype="0" presetID="1" grpId="15" fill="hold">
                                  <p:stCondLst>
                                    <p:cond delay="0"/>
                                  </p:stCondLst>
                                  <p:iterate type="el" backwards="0">
                                    <p:tmAbs val="0"/>
                                  </p:iterate>
                                  <p:childTnLst>
                                    <p:set>
                                      <p:cBhvr>
                                        <p:cTn id="50" fill="hold">
                                          <p:stCondLst>
                                            <p:cond delay="0"/>
                                          </p:stCondLst>
                                        </p:cTn>
                                        <p:tgtEl>
                                          <p:spTgt spid="54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6" fill="hold">
                                  <p:stCondLst>
                                    <p:cond delay="0"/>
                                  </p:stCondLst>
                                  <p:iterate type="el" backwards="0">
                                    <p:tmAbs val="0"/>
                                  </p:iterate>
                                  <p:childTnLst>
                                    <p:set>
                                      <p:cBhvr>
                                        <p:cTn id="54" fill="hold"/>
                                        <p:tgtEl>
                                          <p:spTgt spid="559"/>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7" fill="hold">
                                  <p:stCondLst>
                                    <p:cond delay="0"/>
                                  </p:stCondLst>
                                  <p:iterate type="el" backwards="0">
                                    <p:tmAbs val="0"/>
                                  </p:iterate>
                                  <p:childTnLst>
                                    <p:set>
                                      <p:cBhvr>
                                        <p:cTn id="57" fill="hold"/>
                                        <p:tgtEl>
                                          <p:spTgt spid="557"/>
                                        </p:tgtEl>
                                        <p:attrNameLst>
                                          <p:attrName>style.visibility</p:attrName>
                                        </p:attrNameLst>
                                      </p:cBhvr>
                                      <p:to>
                                        <p:strVal val="visible"/>
                                      </p:to>
                                    </p:set>
                                  </p:childTnLst>
                                </p:cTn>
                              </p:par>
                            </p:childTnLst>
                          </p:cTn>
                        </p:par>
                        <p:par>
                          <p:cTn id="58" fill="hold">
                            <p:stCondLst>
                              <p:cond delay="0"/>
                            </p:stCondLst>
                            <p:childTnLst>
                              <p:par>
                                <p:cTn id="59" presetClass="exit" nodeType="afterEffect" presetSubtype="0" presetID="1" grpId="18" fill="hold">
                                  <p:stCondLst>
                                    <p:cond delay="0"/>
                                  </p:stCondLst>
                                  <p:iterate type="el" backwards="0">
                                    <p:tmAbs val="0"/>
                                  </p:iterate>
                                  <p:childTnLst>
                                    <p:set>
                                      <p:cBhvr>
                                        <p:cTn id="60" fill="hold">
                                          <p:stCondLst>
                                            <p:cond delay="0"/>
                                          </p:stCondLst>
                                        </p:cTn>
                                        <p:tgtEl>
                                          <p:spTgt spid="548"/>
                                        </p:tgtEl>
                                        <p:attrNameLst>
                                          <p:attrName>style.visibility</p:attrName>
                                        </p:attrNameLst>
                                      </p:cBhvr>
                                      <p:to>
                                        <p:strVal val="hidden"/>
                                      </p:to>
                                    </p:set>
                                  </p:childTnLst>
                                </p:cTn>
                              </p:par>
                            </p:childTnLst>
                          </p:cTn>
                        </p:par>
                        <p:par>
                          <p:cTn id="61" fill="hold">
                            <p:stCondLst>
                              <p:cond delay="0"/>
                            </p:stCondLst>
                            <p:childTnLst>
                              <p:par>
                                <p:cTn id="62" presetClass="exit" nodeType="afterEffect" presetSubtype="0" presetID="1" grpId="19" fill="hold">
                                  <p:stCondLst>
                                    <p:cond delay="0"/>
                                  </p:stCondLst>
                                  <p:iterate type="el" backwards="0">
                                    <p:tmAbs val="0"/>
                                  </p:iterate>
                                  <p:childTnLst>
                                    <p:set>
                                      <p:cBhvr>
                                        <p:cTn id="63" fill="hold">
                                          <p:stCondLst>
                                            <p:cond delay="0"/>
                                          </p:stCondLst>
                                        </p:cTn>
                                        <p:tgtEl>
                                          <p:spTgt spid="549"/>
                                        </p:tgtEl>
                                        <p:attrNameLst>
                                          <p:attrName>style.visibility</p:attrName>
                                        </p:attrNameLst>
                                      </p:cBhvr>
                                      <p:to>
                                        <p:strVal val="hidden"/>
                                      </p:to>
                                    </p:set>
                                  </p:childTnLst>
                                </p:cTn>
                              </p:par>
                            </p:childTnLst>
                          </p:cTn>
                        </p:par>
                        <p:par>
                          <p:cTn id="64" fill="hold">
                            <p:stCondLst>
                              <p:cond delay="0"/>
                            </p:stCondLst>
                            <p:childTnLst>
                              <p:par>
                                <p:cTn id="65" presetClass="exit" nodeType="afterEffect" presetSubtype="0" presetID="1" grpId="20" fill="hold">
                                  <p:stCondLst>
                                    <p:cond delay="0"/>
                                  </p:stCondLst>
                                  <p:iterate type="el" backwards="0">
                                    <p:tmAbs val="0"/>
                                  </p:iterate>
                                  <p:childTnLst>
                                    <p:set>
                                      <p:cBhvr>
                                        <p:cTn id="66" fill="hold">
                                          <p:stCondLst>
                                            <p:cond delay="0"/>
                                          </p:stCondLst>
                                        </p:cTn>
                                        <p:tgtEl>
                                          <p:spTgt spid="547"/>
                                        </p:tgtEl>
                                        <p:attrNameLst>
                                          <p:attrName>style.visibility</p:attrName>
                                        </p:attrNameLst>
                                      </p:cBhvr>
                                      <p:to>
                                        <p:strVal val="hidden"/>
                                      </p:to>
                                    </p:set>
                                  </p:childTnLst>
                                </p:cTn>
                              </p:par>
                            </p:childTnLst>
                          </p:cTn>
                        </p:par>
                        <p:par>
                          <p:cTn id="67" fill="hold">
                            <p:stCondLst>
                              <p:cond delay="0"/>
                            </p:stCondLst>
                            <p:childTnLst>
                              <p:par>
                                <p:cTn id="68" presetClass="entr" nodeType="afterEffect" presetSubtype="0" presetID="1" grpId="21" fill="hold">
                                  <p:stCondLst>
                                    <p:cond delay="0"/>
                                  </p:stCondLst>
                                  <p:iterate type="el" backwards="0">
                                    <p:tmAbs val="0"/>
                                  </p:iterate>
                                  <p:childTnLst>
                                    <p:set>
                                      <p:cBhvr>
                                        <p:cTn id="69" fill="hold"/>
                                        <p:tgtEl>
                                          <p:spTgt spid="55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0" presetID="1" grpId="22" fill="hold">
                                  <p:stCondLst>
                                    <p:cond delay="0"/>
                                  </p:stCondLst>
                                  <p:iterate type="el" backwards="0">
                                    <p:tmAbs val="0"/>
                                  </p:iterate>
                                  <p:childTnLst>
                                    <p:set>
                                      <p:cBhvr>
                                        <p:cTn id="73" fill="hold"/>
                                        <p:tgtEl>
                                          <p:spTgt spid="550"/>
                                        </p:tgtEl>
                                        <p:attrNameLst>
                                          <p:attrName>style.visibility</p:attrName>
                                        </p:attrNameLst>
                                      </p:cBhvr>
                                      <p:to>
                                        <p:strVal val="visible"/>
                                      </p:to>
                                    </p:set>
                                  </p:childTnLst>
                                </p:cTn>
                              </p:par>
                            </p:childTnLst>
                          </p:cTn>
                        </p:par>
                        <p:par>
                          <p:cTn id="74" fill="hold">
                            <p:stCondLst>
                              <p:cond delay="0"/>
                            </p:stCondLst>
                            <p:childTnLst>
                              <p:par>
                                <p:cTn id="75" presetClass="exit" nodeType="afterEffect" presetSubtype="0" presetID="1" grpId="23" fill="hold">
                                  <p:stCondLst>
                                    <p:cond delay="0"/>
                                  </p:stCondLst>
                                  <p:iterate type="el" backwards="0">
                                    <p:tmAbs val="0"/>
                                  </p:iterate>
                                  <p:childTnLst>
                                    <p:set>
                                      <p:cBhvr>
                                        <p:cTn id="76" fill="hold">
                                          <p:stCondLst>
                                            <p:cond delay="0"/>
                                          </p:stCondLst>
                                        </p:cTn>
                                        <p:tgtEl>
                                          <p:spTgt spid="558"/>
                                        </p:tgtEl>
                                        <p:attrNameLst>
                                          <p:attrName>style.visibility</p:attrName>
                                        </p:attrNameLst>
                                      </p:cBhvr>
                                      <p:to>
                                        <p:strVal val="hidden"/>
                                      </p:to>
                                    </p:set>
                                  </p:childTnLst>
                                </p:cTn>
                              </p:par>
                            </p:childTnLst>
                          </p:cTn>
                        </p:par>
                        <p:par>
                          <p:cTn id="77" fill="hold">
                            <p:stCondLst>
                              <p:cond delay="0"/>
                            </p:stCondLst>
                            <p:childTnLst>
                              <p:par>
                                <p:cTn id="78" presetClass="exit" nodeType="afterEffect" presetSubtype="0" presetID="1" grpId="24" fill="hold">
                                  <p:stCondLst>
                                    <p:cond delay="0"/>
                                  </p:stCondLst>
                                  <p:iterate type="el" backwards="0">
                                    <p:tmAbs val="0"/>
                                  </p:iterate>
                                  <p:childTnLst>
                                    <p:set>
                                      <p:cBhvr>
                                        <p:cTn id="79" fill="hold">
                                          <p:stCondLst>
                                            <p:cond delay="0"/>
                                          </p:stCondLst>
                                        </p:cTn>
                                        <p:tgtEl>
                                          <p:spTgt spid="559"/>
                                        </p:tgtEl>
                                        <p:attrNameLst>
                                          <p:attrName>style.visibility</p:attrName>
                                        </p:attrNameLst>
                                      </p:cBhvr>
                                      <p:to>
                                        <p:strVal val="hidden"/>
                                      </p:to>
                                    </p:set>
                                  </p:childTnLst>
                                </p:cTn>
                              </p:par>
                            </p:childTnLst>
                          </p:cTn>
                        </p:par>
                        <p:par>
                          <p:cTn id="80" fill="hold">
                            <p:stCondLst>
                              <p:cond delay="0"/>
                            </p:stCondLst>
                            <p:childTnLst>
                              <p:par>
                                <p:cTn id="81" presetClass="exit" nodeType="afterEffect" presetSubtype="0" presetID="1" grpId="25" fill="hold">
                                  <p:stCondLst>
                                    <p:cond delay="0"/>
                                  </p:stCondLst>
                                  <p:iterate type="el" backwards="0">
                                    <p:tmAbs val="0"/>
                                  </p:iterate>
                                  <p:childTnLst>
                                    <p:set>
                                      <p:cBhvr>
                                        <p:cTn id="82" fill="hold">
                                          <p:stCondLst>
                                            <p:cond delay="0"/>
                                          </p:stCondLst>
                                        </p:cTn>
                                        <p:tgtEl>
                                          <p:spTgt spid="557"/>
                                        </p:tgtEl>
                                        <p:attrNameLst>
                                          <p:attrName>style.visibility</p:attrName>
                                        </p:attrNameLst>
                                      </p:cBhvr>
                                      <p:to>
                                        <p:strVal val="hidden"/>
                                      </p:to>
                                    </p:set>
                                  </p:childTnLst>
                                </p:cTn>
                              </p:par>
                            </p:childTnLst>
                          </p:cTn>
                        </p:par>
                        <p:par>
                          <p:cTn id="83" fill="hold">
                            <p:stCondLst>
                              <p:cond delay="0"/>
                            </p:stCondLst>
                            <p:childTnLst>
                              <p:par>
                                <p:cTn id="84" presetClass="entr" nodeType="afterEffect" presetSubtype="0" presetID="1" grpId="26" fill="hold">
                                  <p:stCondLst>
                                    <p:cond delay="0"/>
                                  </p:stCondLst>
                                  <p:iterate type="el" backwards="0">
                                    <p:tmAbs val="0"/>
                                  </p:iterate>
                                  <p:childTnLst>
                                    <p:set>
                                      <p:cBhvr>
                                        <p:cTn id="85" fill="hold"/>
                                        <p:tgtEl>
                                          <p:spTgt spid="551"/>
                                        </p:tgtEl>
                                        <p:attrNameLst>
                                          <p:attrName>style.visibility</p:attrName>
                                        </p:attrNameLst>
                                      </p:cBhvr>
                                      <p:to>
                                        <p:strVal val="visible"/>
                                      </p:to>
                                    </p:set>
                                  </p:childTnLst>
                                </p:cTn>
                              </p:par>
                            </p:childTnLst>
                          </p:cTn>
                        </p:par>
                        <p:par>
                          <p:cTn id="86" fill="hold">
                            <p:stCondLst>
                              <p:cond delay="0"/>
                            </p:stCondLst>
                            <p:childTnLst>
                              <p:par>
                                <p:cTn id="87" presetClass="entr" nodeType="afterEffect" presetSubtype="0" presetID="1" grpId="27" fill="hold">
                                  <p:stCondLst>
                                    <p:cond delay="0"/>
                                  </p:stCondLst>
                                  <p:iterate type="el" backwards="0">
                                    <p:tmAbs val="0"/>
                                  </p:iterate>
                                  <p:childTnLst>
                                    <p:set>
                                      <p:cBhvr>
                                        <p:cTn id="88" fill="hold"/>
                                        <p:tgtEl>
                                          <p:spTgt spid="552"/>
                                        </p:tgtEl>
                                        <p:attrNameLst>
                                          <p:attrName>style.visibility</p:attrName>
                                        </p:attrNameLst>
                                      </p:cBhvr>
                                      <p:to>
                                        <p:strVal val="visible"/>
                                      </p:to>
                                    </p:set>
                                  </p:childTnLst>
                                </p:cTn>
                              </p:par>
                            </p:childTnLst>
                          </p:cTn>
                        </p:par>
                        <p:par>
                          <p:cTn id="89" fill="hold">
                            <p:stCondLst>
                              <p:cond delay="0"/>
                            </p:stCondLst>
                            <p:childTnLst>
                              <p:par>
                                <p:cTn id="90" presetClass="entr" nodeType="afterEffect" presetSubtype="0" presetID="1" grpId="28" fill="hold">
                                  <p:stCondLst>
                                    <p:cond delay="0"/>
                                  </p:stCondLst>
                                  <p:iterate type="el" backwards="0">
                                    <p:tmAbs val="0"/>
                                  </p:iterate>
                                  <p:childTnLst>
                                    <p:set>
                                      <p:cBhvr>
                                        <p:cTn id="91" fill="hold"/>
                                        <p:tgtEl>
                                          <p:spTgt spid="55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Class="entr" nodeType="clickEffect" presetSubtype="0" presetID="1" grpId="29" fill="hold">
                                  <p:stCondLst>
                                    <p:cond delay="0"/>
                                  </p:stCondLst>
                                  <p:iterate type="el" backwards="0">
                                    <p:tmAbs val="0"/>
                                  </p:iterate>
                                  <p:childTnLst>
                                    <p:set>
                                      <p:cBhvr>
                                        <p:cTn id="95" fill="hold"/>
                                        <p:tgtEl>
                                          <p:spTgt spid="554"/>
                                        </p:tgtEl>
                                        <p:attrNameLst>
                                          <p:attrName>style.visibility</p:attrName>
                                        </p:attrNameLst>
                                      </p:cBhvr>
                                      <p:to>
                                        <p:strVal val="visible"/>
                                      </p:to>
                                    </p:set>
                                  </p:childTnLst>
                                </p:cTn>
                              </p:par>
                            </p:childTnLst>
                          </p:cTn>
                        </p:par>
                        <p:par>
                          <p:cTn id="96" fill="hold">
                            <p:stCondLst>
                              <p:cond delay="0"/>
                            </p:stCondLst>
                            <p:childTnLst>
                              <p:par>
                                <p:cTn id="97" presetClass="entr" nodeType="afterEffect" presetSubtype="0" presetID="1" grpId="30" fill="hold">
                                  <p:stCondLst>
                                    <p:cond delay="0"/>
                                  </p:stCondLst>
                                  <p:iterate type="el" backwards="0">
                                    <p:tmAbs val="0"/>
                                  </p:iterate>
                                  <p:childTnLst>
                                    <p:set>
                                      <p:cBhvr>
                                        <p:cTn id="98" fill="hold"/>
                                        <p:tgtEl>
                                          <p:spTgt spid="555"/>
                                        </p:tgtEl>
                                        <p:attrNameLst>
                                          <p:attrName>style.visibility</p:attrName>
                                        </p:attrNameLst>
                                      </p:cBhvr>
                                      <p:to>
                                        <p:strVal val="visible"/>
                                      </p:to>
                                    </p:set>
                                  </p:childTnLst>
                                </p:cTn>
                              </p:par>
                            </p:childTnLst>
                          </p:cTn>
                        </p:par>
                        <p:par>
                          <p:cTn id="99" fill="hold">
                            <p:stCondLst>
                              <p:cond delay="0"/>
                            </p:stCondLst>
                            <p:childTnLst>
                              <p:par>
                                <p:cTn id="100" presetClass="exit" nodeType="afterEffect" presetSubtype="0" presetID="1" grpId="31" fill="hold">
                                  <p:stCondLst>
                                    <p:cond delay="0"/>
                                  </p:stCondLst>
                                  <p:iterate type="el" backwards="0">
                                    <p:tmAbs val="0"/>
                                  </p:iterate>
                                  <p:childTnLst>
                                    <p:set>
                                      <p:cBhvr>
                                        <p:cTn id="101" fill="hold">
                                          <p:stCondLst>
                                            <p:cond delay="0"/>
                                          </p:stCondLst>
                                        </p:cTn>
                                        <p:tgtEl>
                                          <p:spTgt spid="551"/>
                                        </p:tgtEl>
                                        <p:attrNameLst>
                                          <p:attrName>style.visibility</p:attrName>
                                        </p:attrNameLst>
                                      </p:cBhvr>
                                      <p:to>
                                        <p:strVal val="hidden"/>
                                      </p:to>
                                    </p:set>
                                  </p:childTnLst>
                                </p:cTn>
                              </p:par>
                            </p:childTnLst>
                          </p:cTn>
                        </p:par>
                        <p:par>
                          <p:cTn id="102" fill="hold">
                            <p:stCondLst>
                              <p:cond delay="0"/>
                            </p:stCondLst>
                            <p:childTnLst>
                              <p:par>
                                <p:cTn id="103" presetClass="exit" nodeType="afterEffect" presetSubtype="0" presetID="1" grpId="32" fill="hold">
                                  <p:stCondLst>
                                    <p:cond delay="0"/>
                                  </p:stCondLst>
                                  <p:iterate type="el" backwards="0">
                                    <p:tmAbs val="0"/>
                                  </p:iterate>
                                  <p:childTnLst>
                                    <p:set>
                                      <p:cBhvr>
                                        <p:cTn id="104" fill="hold">
                                          <p:stCondLst>
                                            <p:cond delay="0"/>
                                          </p:stCondLst>
                                        </p:cTn>
                                        <p:tgtEl>
                                          <p:spTgt spid="550"/>
                                        </p:tgtEl>
                                        <p:attrNameLst>
                                          <p:attrName>style.visibility</p:attrName>
                                        </p:attrNameLst>
                                      </p:cBhvr>
                                      <p:to>
                                        <p:strVal val="hidden"/>
                                      </p:to>
                                    </p:set>
                                  </p:childTnLst>
                                </p:cTn>
                              </p:par>
                            </p:childTnLst>
                          </p:cTn>
                        </p:par>
                        <p:par>
                          <p:cTn id="105" fill="hold">
                            <p:stCondLst>
                              <p:cond delay="0"/>
                            </p:stCondLst>
                            <p:childTnLst>
                              <p:par>
                                <p:cTn id="106" presetClass="exit" nodeType="afterEffect" presetSubtype="0" presetID="1" grpId="33" fill="hold">
                                  <p:stCondLst>
                                    <p:cond delay="0"/>
                                  </p:stCondLst>
                                  <p:iterate type="el" backwards="0">
                                    <p:tmAbs val="0"/>
                                  </p:iterate>
                                  <p:childTnLst>
                                    <p:set>
                                      <p:cBhvr>
                                        <p:cTn id="107" fill="hold">
                                          <p:stCondLst>
                                            <p:cond delay="0"/>
                                          </p:stCondLst>
                                        </p:cTn>
                                        <p:tgtEl>
                                          <p:spTgt spid="552"/>
                                        </p:tgtEl>
                                        <p:attrNameLst>
                                          <p:attrName>style.visibility</p:attrName>
                                        </p:attrNameLst>
                                      </p:cBhvr>
                                      <p:to>
                                        <p:strVal val="hidden"/>
                                      </p:to>
                                    </p:set>
                                  </p:childTnLst>
                                </p:cTn>
                              </p:par>
                            </p:childTnLst>
                          </p:cTn>
                        </p:par>
                        <p:par>
                          <p:cTn id="108" fill="hold">
                            <p:stCondLst>
                              <p:cond delay="0"/>
                            </p:stCondLst>
                            <p:childTnLst>
                              <p:par>
                                <p:cTn id="109" presetClass="exit" nodeType="afterEffect" presetSubtype="0" presetID="1" grpId="34" fill="hold">
                                  <p:stCondLst>
                                    <p:cond delay="0"/>
                                  </p:stCondLst>
                                  <p:iterate type="el" backwards="0">
                                    <p:tmAbs val="0"/>
                                  </p:iterate>
                                  <p:childTnLst>
                                    <p:set>
                                      <p:cBhvr>
                                        <p:cTn id="110" fill="hold">
                                          <p:stCondLst>
                                            <p:cond delay="0"/>
                                          </p:stCondLst>
                                        </p:cTn>
                                        <p:tgtEl>
                                          <p:spTgt spid="553"/>
                                        </p:tgtEl>
                                        <p:attrNameLst>
                                          <p:attrName>style.visibility</p:attrName>
                                        </p:attrNameLst>
                                      </p:cBhvr>
                                      <p:to>
                                        <p:strVal val="hidden"/>
                                      </p:to>
                                    </p:set>
                                  </p:childTnLst>
                                </p:cTn>
                              </p:par>
                            </p:childTnLst>
                          </p:cTn>
                        </p:par>
                        <p:par>
                          <p:cTn id="111" fill="hold">
                            <p:stCondLst>
                              <p:cond delay="0"/>
                            </p:stCondLst>
                            <p:childTnLst>
                              <p:par>
                                <p:cTn id="112" presetClass="entr" nodeType="afterEffect" presetSubtype="0" presetID="1" grpId="35" fill="hold">
                                  <p:stCondLst>
                                    <p:cond delay="0"/>
                                  </p:stCondLst>
                                  <p:iterate type="el" backwards="0">
                                    <p:tmAbs val="0"/>
                                  </p:iterate>
                                  <p:childTnLst>
                                    <p:set>
                                      <p:cBhvr>
                                        <p:cTn id="113" fill="hold"/>
                                        <p:tgtEl>
                                          <p:spTgt spid="5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50" grpId="32"/>
      <p:bldP build="whole" bldLvl="1" animBg="1" rev="0" advAuto="0" spid="553" grpId="28"/>
      <p:bldP build="whole" bldLvl="1" animBg="1" rev="0" advAuto="0" spid="560" grpId="3"/>
      <p:bldP build="whole" bldLvl="1" animBg="1" rev="0" advAuto="0" spid="559" grpId="16"/>
      <p:bldP build="whole" bldLvl="1" animBg="1" rev="0" advAuto="0" spid="553" grpId="34"/>
      <p:bldP build="whole" bldLvl="1" animBg="1" rev="0" advAuto="0" spid="555" grpId="30"/>
      <p:bldP build="whole" bldLvl="1" animBg="1" rev="0" advAuto="0" spid="549" grpId="13"/>
      <p:bldP build="whole" bldLvl="1" animBg="1" rev="0" advAuto="0" spid="559" grpId="24"/>
      <p:bldP build="whole" bldLvl="1" animBg="1" rev="0" advAuto="0" spid="551" grpId="26"/>
      <p:bldP build="whole" bldLvl="1" animBg="1" rev="0" advAuto="0" spid="549" grpId="19"/>
      <p:bldP build="whole" bldLvl="1" animBg="1" rev="0" advAuto="0" spid="558" grpId="21"/>
      <p:bldP build="whole" bldLvl="1" animBg="1" rev="0" advAuto="0" spid="548" grpId="12"/>
      <p:bldP build="whole" bldLvl="1" animBg="1" rev="0" advAuto="0" spid="558" grpId="23"/>
      <p:bldP build="whole" bldLvl="1" animBg="1" rev="0" advAuto="0" spid="551" grpId="31"/>
      <p:bldP build="whole" bldLvl="1" animBg="1" rev="0" advAuto="0" spid="557" grpId="17"/>
      <p:bldP build="whole" bldLvl="1" animBg="1" rev="0" advAuto="0" spid="548" grpId="18"/>
      <p:bldP build="whole" bldLvl="1" animBg="1" rev="0" advAuto="0" spid="547" grpId="11"/>
      <p:bldP build="whole" bldLvl="1" animBg="1" rev="0" advAuto="0" spid="542" grpId="1"/>
      <p:bldP build="whole" bldLvl="1" animBg="1" rev="0" advAuto="0" spid="557" grpId="25"/>
      <p:bldP build="whole" bldLvl="1" animBg="1" rev="0" advAuto="0" spid="542" grpId="6"/>
      <p:bldP build="whole" bldLvl="1" animBg="1" rev="0" advAuto="0" spid="546" grpId="10"/>
      <p:bldP build="whole" bldLvl="1" animBg="1" rev="0" advAuto="0" spid="547" grpId="20"/>
      <p:bldP build="whole" bldLvl="1" animBg="1" rev="0" advAuto="0" spid="546" grpId="14"/>
      <p:bldP build="whole" bldLvl="1" animBg="1" rev="0" advAuto="0" spid="544" grpId="5"/>
      <p:bldP build="whole" bldLvl="1" animBg="1" rev="0" advAuto="0" spid="556" grpId="35"/>
      <p:bldP build="whole" bldLvl="1" animBg="1" rev="0" advAuto="0" spid="544" grpId="8"/>
      <p:bldP build="whole" bldLvl="1" animBg="1" rev="0" advAuto="0" spid="552" grpId="27"/>
      <p:bldP build="whole" bldLvl="1" animBg="1" rev="0" advAuto="0" spid="543" grpId="2"/>
      <p:bldP build="whole" bldLvl="1" animBg="1" rev="0" advAuto="0" spid="550" grpId="22"/>
      <p:bldP build="whole" bldLvl="1" animBg="1" rev="0" advAuto="0" spid="552" grpId="33"/>
      <p:bldP build="whole" bldLvl="1" animBg="1" rev="0" advAuto="0" spid="543" grpId="7"/>
      <p:bldP build="whole" bldLvl="1" animBg="1" rev="0" advAuto="0" spid="545" grpId="9"/>
      <p:bldP build="whole" bldLvl="1" animBg="1" rev="0" advAuto="0" spid="554" grpId="29"/>
      <p:bldP build="whole" bldLvl="1" animBg="1" rev="0" advAuto="0" spid="561" grpId="4"/>
      <p:bldP build="whole" bldLvl="1" animBg="1" rev="0" advAuto="0" spid="545" grpId="15"/>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A little math…"/>
          <p:cNvSpPr txBox="1"/>
          <p:nvPr>
            <p:ph type="title"/>
          </p:nvPr>
        </p:nvSpPr>
        <p:spPr>
          <a:xfrm>
            <a:off x="990073" y="759575"/>
            <a:ext cx="21971001" cy="1435101"/>
          </a:xfrm>
          <a:prstGeom prst="rect">
            <a:avLst/>
          </a:prstGeom>
        </p:spPr>
        <p:txBody>
          <a:bodyPr/>
          <a:lstStyle/>
          <a:p>
            <a:pPr/>
            <a:r>
              <a:t>A little math…</a:t>
            </a:r>
          </a:p>
        </p:txBody>
      </p:sp>
      <p:pic>
        <p:nvPicPr>
          <p:cNvPr id="564" name="Screenshot 2022-05-28 at 21.43.02.png" descr="Screenshot 2022-05-28 at 21.43.02.png"/>
          <p:cNvPicPr>
            <a:picLocks noChangeAspect="1"/>
          </p:cNvPicPr>
          <p:nvPr/>
        </p:nvPicPr>
        <p:blipFill>
          <a:blip r:embed="rId2">
            <a:alphaModFix amt="17267"/>
            <a:extLst/>
          </a:blip>
          <a:stretch>
            <a:fillRect/>
          </a:stretch>
        </p:blipFill>
        <p:spPr>
          <a:xfrm>
            <a:off x="17451885" y="-3853597"/>
            <a:ext cx="14475283" cy="11068058"/>
          </a:xfrm>
          <a:prstGeom prst="rect">
            <a:avLst/>
          </a:prstGeom>
          <a:ln w="12700">
            <a:miter lim="400000"/>
          </a:ln>
        </p:spPr>
      </p:pic>
      <p:sp>
        <p:nvSpPr>
          <p:cNvPr id="565" name="Text"/>
          <p:cNvSpPr txBox="1"/>
          <p:nvPr/>
        </p:nvSpPr>
        <p:spPr>
          <a:xfrm>
            <a:off x="4145532" y="6434276"/>
            <a:ext cx="13172311" cy="7266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14:m>
              <m:oMathPara>
                <m:oMathParaPr>
                  <m:jc m:val="left"/>
                </m:oMathParaPr>
                <m:oMath>
                  <m:r>
                    <m:rPr>
                      <m:nor/>
                    </m:rPr>
                    <a:rPr xmlns:a="http://schemas.openxmlformats.org/drawingml/2006/main" sz="3900" i="1">
                      <a:solidFill>
                        <a:srgbClr val="5E5E5E"/>
                      </a:solidFill>
                      <a:latin typeface="Cambria Math" panose="02040503050406030204" pitchFamily="18" charset="0"/>
                    </a:rPr>
                    <m:t>Average Treatment Effect</m:t>
                  </m:r>
                  <m:r>
                    <a:rPr xmlns:a="http://schemas.openxmlformats.org/drawingml/2006/main" sz="3900" i="1">
                      <a:solidFill>
                        <a:srgbClr val="5E5E5E"/>
                      </a:solidFill>
                      <a:latin typeface="Cambria Math" panose="02040503050406030204" pitchFamily="18" charset="0"/>
                    </a:rPr>
                    <m:t>=</m:t>
                  </m:r>
                  <m:r>
                    <m:rPr>
                      <m:sty m:val="p"/>
                      <m:scr m:val="double-struck"/>
                    </m:rPr>
                    <a:rPr xmlns:a="http://schemas.openxmlformats.org/drawingml/2006/main" sz="3900" i="1">
                      <a:solidFill>
                        <a:srgbClr val="5E5E5E"/>
                      </a:solidFill>
                      <a:latin typeface="Cambria Math" panose="02040503050406030204" pitchFamily="18" charset="0"/>
                    </a:rPr>
                    <m:t>E</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Y</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d</m:t>
                  </m:r>
                  <m:r>
                    <a:rPr xmlns:a="http://schemas.openxmlformats.org/drawingml/2006/main" sz="3900" i="1">
                      <a:solidFill>
                        <a:srgbClr val="5E5E5E"/>
                      </a:solidFill>
                      <a:latin typeface="Cambria Math" panose="02040503050406030204" pitchFamily="18" charset="0"/>
                    </a:rPr>
                    <m:t>o</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T</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1</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m:t>
                  </m:r>
                  <m:r>
                    <m:rPr>
                      <m:sty m:val="p"/>
                      <m:scr m:val="double-struck"/>
                    </m:rPr>
                    <a:rPr xmlns:a="http://schemas.openxmlformats.org/drawingml/2006/main" sz="3900" i="1">
                      <a:solidFill>
                        <a:srgbClr val="5E5E5E"/>
                      </a:solidFill>
                      <a:latin typeface="Cambria Math" panose="02040503050406030204" pitchFamily="18" charset="0"/>
                    </a:rPr>
                    <m:t>E</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Y</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d</m:t>
                  </m:r>
                  <m:r>
                    <a:rPr xmlns:a="http://schemas.openxmlformats.org/drawingml/2006/main" sz="3900" i="1">
                      <a:solidFill>
                        <a:srgbClr val="5E5E5E"/>
                      </a:solidFill>
                      <a:latin typeface="Cambria Math" panose="02040503050406030204" pitchFamily="18" charset="0"/>
                    </a:rPr>
                    <m:t>o</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T</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0</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m:t>
                  </m:r>
                </m:oMath>
              </m:oMathPara>
            </a14:m>
          </a:p>
        </p:txBody>
      </p:sp>
      <p:sp>
        <p:nvSpPr>
          <p:cNvPr id="566" name="Expectation - kind of like a long-run average"/>
          <p:cNvSpPr txBox="1"/>
          <p:nvPr/>
        </p:nvSpPr>
        <p:spPr>
          <a:xfrm>
            <a:off x="5619542" y="9810102"/>
            <a:ext cx="4446072"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Expectation - kind of like a long-run average</a:t>
            </a:r>
          </a:p>
        </p:txBody>
      </p:sp>
      <p:sp>
        <p:nvSpPr>
          <p:cNvPr id="567" name="Line"/>
          <p:cNvSpPr/>
          <p:nvPr/>
        </p:nvSpPr>
        <p:spPr>
          <a:xfrm flipV="1">
            <a:off x="8175621" y="7082258"/>
            <a:ext cx="1737345" cy="2575200"/>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68" name="Line"/>
          <p:cNvSpPr/>
          <p:nvPr/>
        </p:nvSpPr>
        <p:spPr>
          <a:xfrm flipV="1">
            <a:off x="10141343" y="7053123"/>
            <a:ext cx="3846180" cy="2841853"/>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69" name="Difference between two expectations"/>
          <p:cNvSpPr txBox="1"/>
          <p:nvPr/>
        </p:nvSpPr>
        <p:spPr>
          <a:xfrm>
            <a:off x="11004342" y="10406231"/>
            <a:ext cx="44460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Difference between two expectations</a:t>
            </a:r>
          </a:p>
        </p:txBody>
      </p:sp>
      <p:sp>
        <p:nvSpPr>
          <p:cNvPr id="570" name="Line"/>
          <p:cNvSpPr/>
          <p:nvPr/>
        </p:nvSpPr>
        <p:spPr>
          <a:xfrm flipV="1">
            <a:off x="12934936" y="6967625"/>
            <a:ext cx="541160" cy="3213001"/>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71" name="Outcome you are interested in"/>
          <p:cNvSpPr txBox="1"/>
          <p:nvPr/>
        </p:nvSpPr>
        <p:spPr>
          <a:xfrm>
            <a:off x="15855742" y="9491831"/>
            <a:ext cx="44460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Outcome you are interested in</a:t>
            </a:r>
          </a:p>
        </p:txBody>
      </p:sp>
      <p:sp>
        <p:nvSpPr>
          <p:cNvPr id="572" name="Line"/>
          <p:cNvSpPr/>
          <p:nvPr/>
        </p:nvSpPr>
        <p:spPr>
          <a:xfrm flipH="1" flipV="1">
            <a:off x="14567590" y="7011165"/>
            <a:ext cx="1832626" cy="2385516"/>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73" name="Line"/>
          <p:cNvSpPr/>
          <p:nvPr/>
        </p:nvSpPr>
        <p:spPr>
          <a:xfrm flipH="1" flipV="1">
            <a:off x="10578166" y="7011165"/>
            <a:ext cx="5040472" cy="2553534"/>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74" name="Treatment"/>
          <p:cNvSpPr txBox="1"/>
          <p:nvPr/>
        </p:nvSpPr>
        <p:spPr>
          <a:xfrm>
            <a:off x="11004342" y="3478942"/>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Treatment</a:t>
            </a:r>
          </a:p>
        </p:txBody>
      </p:sp>
      <p:sp>
        <p:nvSpPr>
          <p:cNvPr id="575" name="No Treatment"/>
          <p:cNvSpPr txBox="1"/>
          <p:nvPr/>
        </p:nvSpPr>
        <p:spPr>
          <a:xfrm>
            <a:off x="15046421" y="3478942"/>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No Treatment</a:t>
            </a:r>
          </a:p>
        </p:txBody>
      </p:sp>
      <p:sp>
        <p:nvSpPr>
          <p:cNvPr id="576" name="Line"/>
          <p:cNvSpPr/>
          <p:nvPr/>
        </p:nvSpPr>
        <p:spPr>
          <a:xfrm>
            <a:off x="12270771" y="4174838"/>
            <a:ext cx="1" cy="2383986"/>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77" name="Line"/>
          <p:cNvSpPr/>
          <p:nvPr/>
        </p:nvSpPr>
        <p:spPr>
          <a:xfrm flipH="1">
            <a:off x="16415322" y="4105953"/>
            <a:ext cx="290533" cy="2524013"/>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78" name="Signifies intervention"/>
          <p:cNvSpPr txBox="1"/>
          <p:nvPr/>
        </p:nvSpPr>
        <p:spPr>
          <a:xfrm>
            <a:off x="5328985" y="3986942"/>
            <a:ext cx="44460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Signifies intervention </a:t>
            </a:r>
          </a:p>
        </p:txBody>
      </p:sp>
      <p:sp>
        <p:nvSpPr>
          <p:cNvPr id="579" name="Line"/>
          <p:cNvSpPr/>
          <p:nvPr/>
        </p:nvSpPr>
        <p:spPr>
          <a:xfrm>
            <a:off x="9039122" y="4864906"/>
            <a:ext cx="2039768" cy="1723053"/>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80" name="Line"/>
          <p:cNvSpPr/>
          <p:nvPr/>
        </p:nvSpPr>
        <p:spPr>
          <a:xfrm>
            <a:off x="9374877" y="4490879"/>
            <a:ext cx="5771284" cy="2115676"/>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81" name="Line"/>
          <p:cNvSpPr/>
          <p:nvPr/>
        </p:nvSpPr>
        <p:spPr>
          <a:xfrm>
            <a:off x="10802922" y="2851130"/>
            <a:ext cx="1" cy="3744303"/>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
        <p:nvSpPr>
          <p:cNvPr id="582" name="Conditioning Statement"/>
          <p:cNvSpPr txBox="1"/>
          <p:nvPr/>
        </p:nvSpPr>
        <p:spPr>
          <a:xfrm>
            <a:off x="9752538" y="1565192"/>
            <a:ext cx="44460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Conditioning Statement</a:t>
            </a:r>
          </a:p>
        </p:txBody>
      </p:sp>
      <p:sp>
        <p:nvSpPr>
          <p:cNvPr id="583" name="Line"/>
          <p:cNvSpPr/>
          <p:nvPr/>
        </p:nvSpPr>
        <p:spPr>
          <a:xfrm>
            <a:off x="12628197" y="2575632"/>
            <a:ext cx="2190631" cy="4019800"/>
          </a:xfrm>
          <a:prstGeom prst="line">
            <a:avLst/>
          </a:prstGeom>
          <a:ln w="38100">
            <a:solidFill>
              <a:schemeClr val="accent5">
                <a:hueOff val="-82419"/>
                <a:satOff val="-9513"/>
                <a:lumOff val="-16343"/>
              </a:schemeClr>
            </a:solidFill>
            <a:prstDash val="sysDot"/>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5" name="A little math…"/>
          <p:cNvSpPr txBox="1"/>
          <p:nvPr>
            <p:ph type="title"/>
          </p:nvPr>
        </p:nvSpPr>
        <p:spPr>
          <a:xfrm>
            <a:off x="990073" y="759575"/>
            <a:ext cx="21971001" cy="1435101"/>
          </a:xfrm>
          <a:prstGeom prst="rect">
            <a:avLst/>
          </a:prstGeom>
        </p:spPr>
        <p:txBody>
          <a:bodyPr/>
          <a:lstStyle/>
          <a:p>
            <a:pPr/>
            <a:r>
              <a:t>A little math…</a:t>
            </a:r>
          </a:p>
        </p:txBody>
      </p:sp>
      <p:pic>
        <p:nvPicPr>
          <p:cNvPr id="586" name="Screenshot 2022-05-28 at 21.43.02.png" descr="Screenshot 2022-05-28 at 21.43.02.png"/>
          <p:cNvPicPr>
            <a:picLocks noChangeAspect="1"/>
          </p:cNvPicPr>
          <p:nvPr/>
        </p:nvPicPr>
        <p:blipFill>
          <a:blip r:embed="rId2">
            <a:alphaModFix amt="17267"/>
            <a:extLst/>
          </a:blip>
          <a:stretch>
            <a:fillRect/>
          </a:stretch>
        </p:blipFill>
        <p:spPr>
          <a:xfrm>
            <a:off x="17451885" y="-3853597"/>
            <a:ext cx="14475283" cy="11068058"/>
          </a:xfrm>
          <a:prstGeom prst="rect">
            <a:avLst/>
          </a:prstGeom>
          <a:ln w="12700">
            <a:miter lim="400000"/>
          </a:ln>
        </p:spPr>
      </p:pic>
      <p:sp>
        <p:nvSpPr>
          <p:cNvPr id="587" name="7/10"/>
          <p:cNvSpPr txBox="1"/>
          <p:nvPr/>
        </p:nvSpPr>
        <p:spPr>
          <a:xfrm>
            <a:off x="4681066" y="11958055"/>
            <a:ext cx="1054571"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7/10</a:t>
            </a:r>
          </a:p>
        </p:txBody>
      </p:sp>
      <p:graphicFrame>
        <p:nvGraphicFramePr>
          <p:cNvPr id="588" name="Table"/>
          <p:cNvGraphicFramePr/>
          <p:nvPr/>
        </p:nvGraphicFramePr>
        <p:xfrm>
          <a:off x="2500923" y="3624280"/>
          <a:ext cx="10985501" cy="825601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5486400"/>
                <a:gridCol w="5486400"/>
              </a:tblGrid>
              <a:tr h="793370">
                <a:tc>
                  <a:txBody>
                    <a:bodyPr/>
                    <a:lstStyle/>
                    <a:p>
                      <a:pPr defTabSz="914400">
                        <a:tabLst>
                          <a:tab pos="1663700" algn="l"/>
                        </a:tabLst>
                        <a:defRPr b="0"/>
                      </a:pPr>
                      <a:r>
                        <a:rPr b="1" sz="3200"/>
                        <a:t>Drug T=1</a:t>
                      </a:r>
                    </a:p>
                  </a:txBody>
                  <a:tcPr marL="50800" marR="50800" marT="50800" marB="50800" anchor="ctr" anchorCtr="0" horzOverflow="overflow"/>
                </a:tc>
                <a:tc>
                  <a:txBody>
                    <a:bodyPr/>
                    <a:lstStyle/>
                    <a:p>
                      <a:pPr defTabSz="914400">
                        <a:tabLst>
                          <a:tab pos="1663700" algn="l"/>
                        </a:tabLst>
                        <a:defRPr b="0"/>
                      </a:pPr>
                      <a:r>
                        <a:rPr b="1" sz="3200"/>
                        <a:t>No Drug T=0</a:t>
                      </a:r>
                    </a:p>
                  </a:txBody>
                  <a:tcPr marL="50800" marR="50800" marT="50800" marB="50800" anchor="ctr" anchorCtr="0" horzOverflow="overflow"/>
                </a:tc>
              </a:tr>
              <a:tr h="705413">
                <a:tc>
                  <a:txBody>
                    <a:bodyPr/>
                    <a:lstStyle/>
                    <a:p>
                      <a:pPr defTabSz="914400"/>
                      <a:r>
                        <a:rPr sz="3200"/>
                        <a:t>1</a:t>
                      </a:r>
                    </a:p>
                  </a:txBody>
                  <a:tcPr marL="50800" marR="50800" marT="50800" marB="50800" anchor="ctr" anchorCtr="0" horzOverflow="overflow"/>
                </a:tc>
                <a:tc>
                  <a:txBody>
                    <a:bodyPr/>
                    <a:lstStyle/>
                    <a:p>
                      <a:pPr defTabSz="914400"/>
                      <a:r>
                        <a:rPr sz="3200"/>
                        <a:t>0</a:t>
                      </a:r>
                    </a:p>
                  </a:txBody>
                  <a:tcPr marL="50800" marR="50800" marT="50800" marB="50800" anchor="ctr" anchorCtr="0" horzOverflow="overflow"/>
                </a:tc>
              </a:tr>
              <a:tr h="749391">
                <a:tc>
                  <a:txBody>
                    <a:bodyPr/>
                    <a:lstStyle/>
                    <a:p>
                      <a:pPr defTabSz="914400"/>
                      <a:r>
                        <a:rPr sz="3200"/>
                        <a:t>1</a:t>
                      </a:r>
                    </a:p>
                  </a:txBody>
                  <a:tcPr marL="50800" marR="50800" marT="50800" marB="50800" anchor="ctr" anchorCtr="0" horzOverflow="overflow"/>
                </a:tc>
                <a:tc>
                  <a:txBody>
                    <a:bodyPr/>
                    <a:lstStyle/>
                    <a:p>
                      <a:pPr defTabSz="914400"/>
                      <a:r>
                        <a:rPr sz="3200"/>
                        <a:t>1</a:t>
                      </a:r>
                    </a:p>
                  </a:txBody>
                  <a:tcPr marL="50800" marR="50800" marT="50800" marB="50800" anchor="ctr" anchorCtr="0" horzOverflow="overflow"/>
                </a:tc>
              </a:tr>
              <a:tr h="749391">
                <a:tc>
                  <a:txBody>
                    <a:bodyPr/>
                    <a:lstStyle/>
                    <a:p>
                      <a:pPr defTabSz="914400"/>
                      <a:r>
                        <a:rPr sz="3200"/>
                        <a:t>0</a:t>
                      </a:r>
                    </a:p>
                  </a:txBody>
                  <a:tcPr marL="50800" marR="50800" marT="50800" marB="50800" anchor="ctr" anchorCtr="0" horzOverflow="overflow"/>
                </a:tc>
                <a:tc>
                  <a:txBody>
                    <a:bodyPr/>
                    <a:lstStyle/>
                    <a:p>
                      <a:pPr defTabSz="914400"/>
                      <a:r>
                        <a:rPr sz="3200"/>
                        <a:t>0</a:t>
                      </a:r>
                    </a:p>
                  </a:txBody>
                  <a:tcPr marL="50800" marR="50800" marT="50800" marB="50800" anchor="ctr" anchorCtr="0" horzOverflow="overflow"/>
                </a:tc>
              </a:tr>
              <a:tr h="749391">
                <a:tc>
                  <a:txBody>
                    <a:bodyPr/>
                    <a:lstStyle/>
                    <a:p>
                      <a:pPr defTabSz="914400"/>
                      <a:r>
                        <a:rPr sz="3200"/>
                        <a:t>1</a:t>
                      </a:r>
                    </a:p>
                  </a:txBody>
                  <a:tcPr marL="50800" marR="50800" marT="50800" marB="50800" anchor="ctr" anchorCtr="0" horzOverflow="overflow"/>
                </a:tc>
                <a:tc>
                  <a:txBody>
                    <a:bodyPr/>
                    <a:lstStyle/>
                    <a:p>
                      <a:pPr defTabSz="914400"/>
                      <a:r>
                        <a:rPr sz="3200"/>
                        <a:t>0</a:t>
                      </a:r>
                    </a:p>
                  </a:txBody>
                  <a:tcPr marL="50800" marR="50800" marT="50800" marB="50800" anchor="ctr" anchorCtr="0" horzOverflow="overflow"/>
                </a:tc>
              </a:tr>
              <a:tr h="749391">
                <a:tc>
                  <a:txBody>
                    <a:bodyPr/>
                    <a:lstStyle/>
                    <a:p>
                      <a:pPr defTabSz="914400"/>
                      <a:r>
                        <a:rPr sz="3200"/>
                        <a:t>1</a:t>
                      </a:r>
                    </a:p>
                  </a:txBody>
                  <a:tcPr marL="50800" marR="50800" marT="50800" marB="50800" anchor="ctr" anchorCtr="0" horzOverflow="overflow"/>
                </a:tc>
                <a:tc>
                  <a:txBody>
                    <a:bodyPr/>
                    <a:lstStyle/>
                    <a:p>
                      <a:pPr defTabSz="914400"/>
                      <a:r>
                        <a:rPr sz="3200"/>
                        <a:t>1</a:t>
                      </a:r>
                    </a:p>
                  </a:txBody>
                  <a:tcPr marL="50800" marR="50800" marT="50800" marB="50800" anchor="ctr" anchorCtr="0" horzOverflow="overflow"/>
                </a:tc>
              </a:tr>
              <a:tr h="749391">
                <a:tc>
                  <a:txBody>
                    <a:bodyPr/>
                    <a:lstStyle/>
                    <a:p>
                      <a:pPr defTabSz="914400"/>
                      <a:r>
                        <a:rPr sz="3200"/>
                        <a:t>1</a:t>
                      </a:r>
                    </a:p>
                  </a:txBody>
                  <a:tcPr marL="50800" marR="50800" marT="50800" marB="50800" anchor="ctr" anchorCtr="0" horzOverflow="overflow"/>
                </a:tc>
                <a:tc>
                  <a:txBody>
                    <a:bodyPr/>
                    <a:lstStyle/>
                    <a:p>
                      <a:pPr defTabSz="914400"/>
                      <a:r>
                        <a:rPr sz="3200"/>
                        <a:t>1</a:t>
                      </a:r>
                    </a:p>
                  </a:txBody>
                  <a:tcPr marL="50800" marR="50800" marT="50800" marB="50800" anchor="ctr" anchorCtr="0" horzOverflow="overflow"/>
                </a:tc>
              </a:tr>
              <a:tr h="749391">
                <a:tc>
                  <a:txBody>
                    <a:bodyPr/>
                    <a:lstStyle/>
                    <a:p>
                      <a:pPr defTabSz="914400"/>
                      <a:r>
                        <a:rPr sz="3200"/>
                        <a:t>0</a:t>
                      </a:r>
                    </a:p>
                  </a:txBody>
                  <a:tcPr marL="50800" marR="50800" marT="50800" marB="50800" anchor="ctr" anchorCtr="0" horzOverflow="overflow"/>
                </a:tc>
                <a:tc>
                  <a:txBody>
                    <a:bodyPr/>
                    <a:lstStyle/>
                    <a:p>
                      <a:pPr defTabSz="914400"/>
                      <a:r>
                        <a:rPr sz="3200"/>
                        <a:t>0</a:t>
                      </a:r>
                    </a:p>
                  </a:txBody>
                  <a:tcPr marL="50800" marR="50800" marT="50800" marB="50800" anchor="ctr" anchorCtr="0" horzOverflow="overflow"/>
                </a:tc>
              </a:tr>
              <a:tr h="749391">
                <a:tc>
                  <a:txBody>
                    <a:bodyPr/>
                    <a:lstStyle/>
                    <a:p>
                      <a:pPr defTabSz="914400"/>
                      <a:r>
                        <a:rPr sz="3200"/>
                        <a:t>1</a:t>
                      </a:r>
                    </a:p>
                  </a:txBody>
                  <a:tcPr marL="50800" marR="50800" marT="50800" marB="50800" anchor="ctr" anchorCtr="0" horzOverflow="overflow"/>
                </a:tc>
                <a:tc>
                  <a:txBody>
                    <a:bodyPr/>
                    <a:lstStyle/>
                    <a:p>
                      <a:pPr defTabSz="914400"/>
                      <a:r>
                        <a:rPr sz="3200"/>
                        <a:t>0</a:t>
                      </a:r>
                    </a:p>
                  </a:txBody>
                  <a:tcPr marL="50800" marR="50800" marT="50800" marB="50800" anchor="ctr" anchorCtr="0" horzOverflow="overflow"/>
                </a:tc>
              </a:tr>
              <a:tr h="749391">
                <a:tc>
                  <a:txBody>
                    <a:bodyPr/>
                    <a:lstStyle/>
                    <a:p>
                      <a:pPr defTabSz="914400"/>
                      <a:r>
                        <a:rPr sz="3200"/>
                        <a:t>0</a:t>
                      </a:r>
                    </a:p>
                  </a:txBody>
                  <a:tcPr marL="50800" marR="50800" marT="50800" marB="50800" anchor="ctr" anchorCtr="0" horzOverflow="overflow"/>
                </a:tc>
                <a:tc>
                  <a:txBody>
                    <a:bodyPr/>
                    <a:lstStyle/>
                    <a:p>
                      <a:pPr defTabSz="914400"/>
                      <a:r>
                        <a:rPr sz="3200"/>
                        <a:t>1</a:t>
                      </a:r>
                    </a:p>
                  </a:txBody>
                  <a:tcPr marL="50800" marR="50800" marT="50800" marB="50800" anchor="ctr" anchorCtr="0" horzOverflow="overflow"/>
                </a:tc>
              </a:tr>
              <a:tr h="749391">
                <a:tc>
                  <a:txBody>
                    <a:bodyPr/>
                    <a:lstStyle/>
                    <a:p>
                      <a:pPr defTabSz="914400"/>
                      <a:r>
                        <a:rPr sz="3200"/>
                        <a:t>1</a:t>
                      </a:r>
                    </a:p>
                  </a:txBody>
                  <a:tcPr marL="50800" marR="50800" marT="50800" marB="50800" anchor="ctr" anchorCtr="0" horzOverflow="overflow"/>
                </a:tc>
                <a:tc>
                  <a:txBody>
                    <a:bodyPr/>
                    <a:lstStyle/>
                    <a:p>
                      <a:pPr defTabSz="914400"/>
                      <a:r>
                        <a:rPr sz="3200"/>
                        <a:t>1</a:t>
                      </a:r>
                    </a:p>
                  </a:txBody>
                  <a:tcPr marL="50800" marR="50800" marT="50800" marB="50800" anchor="ctr" anchorCtr="0" horzOverflow="overflow"/>
                </a:tc>
              </a:tr>
            </a:tbl>
          </a:graphicData>
        </a:graphic>
      </p:graphicFrame>
      <p:sp>
        <p:nvSpPr>
          <p:cNvPr id="589" name="5/10"/>
          <p:cNvSpPr txBox="1"/>
          <p:nvPr/>
        </p:nvSpPr>
        <p:spPr>
          <a:xfrm>
            <a:off x="10139811" y="11958055"/>
            <a:ext cx="1054571"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5/10</a:t>
            </a:r>
          </a:p>
        </p:txBody>
      </p:sp>
      <p:sp>
        <p:nvSpPr>
          <p:cNvPr id="590" name="Text"/>
          <p:cNvSpPr txBox="1"/>
          <p:nvPr/>
        </p:nvSpPr>
        <p:spPr>
          <a:xfrm>
            <a:off x="14533982" y="6844883"/>
            <a:ext cx="6713911" cy="142527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14:m>
              <m:oMathPara>
                <m:oMathParaPr>
                  <m:jc m:val="left"/>
                </m:oMathParaPr>
                <m:oMath>
                  <m:r>
                    <m:rPr>
                      <m:sty m:val="p"/>
                      <m:scr m:val="double-struck"/>
                    </m:rPr>
                    <a:rPr xmlns:a="http://schemas.openxmlformats.org/drawingml/2006/main" sz="3550" i="1">
                      <a:solidFill>
                        <a:srgbClr val="5E5E5E"/>
                      </a:solidFill>
                      <a:latin typeface="Cambria Math" panose="02040503050406030204" pitchFamily="18" charset="0"/>
                    </a:rPr>
                    <m:t>E</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Y</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d</m:t>
                  </m:r>
                  <m:r>
                    <a:rPr xmlns:a="http://schemas.openxmlformats.org/drawingml/2006/main" sz="3550" i="1">
                      <a:solidFill>
                        <a:srgbClr val="5E5E5E"/>
                      </a:solidFill>
                      <a:latin typeface="Cambria Math" panose="02040503050406030204" pitchFamily="18" charset="0"/>
                    </a:rPr>
                    <m:t>o</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T</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1</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m:t>
                  </m:r>
                  <m:f>
                    <m:fPr>
                      <m:ctrlPr>
                        <a:rPr xmlns:a="http://schemas.openxmlformats.org/drawingml/2006/main" sz="3550" i="1">
                          <a:solidFill>
                            <a:srgbClr val="5E5E5E"/>
                          </a:solidFill>
                          <a:latin typeface="Cambria Math" panose="02040503050406030204" pitchFamily="18" charset="0"/>
                        </a:rPr>
                      </m:ctrlPr>
                      <m:type m:val="bar"/>
                    </m:fPr>
                    <m:num>
                      <m:r>
                        <a:rPr xmlns:a="http://schemas.openxmlformats.org/drawingml/2006/main" sz="3550" i="1">
                          <a:solidFill>
                            <a:srgbClr val="5E5E5E"/>
                          </a:solidFill>
                          <a:latin typeface="Cambria Math" panose="02040503050406030204" pitchFamily="18" charset="0"/>
                        </a:rPr>
                        <m:t>1</m:t>
                      </m:r>
                    </m:num>
                    <m:den>
                      <m:sSub>
                        <m:e>
                          <m:r>
                            <a:rPr xmlns:a="http://schemas.openxmlformats.org/drawingml/2006/main" sz="3550" i="1">
                              <a:solidFill>
                                <a:srgbClr val="5E5E5E"/>
                              </a:solidFill>
                              <a:latin typeface="Cambria Math" panose="02040503050406030204" pitchFamily="18" charset="0"/>
                            </a:rPr>
                            <m:t>N</m:t>
                          </m:r>
                        </m:e>
                        <m:sub>
                          <m:r>
                            <a:rPr xmlns:a="http://schemas.openxmlformats.org/drawingml/2006/main" sz="3550" i="1">
                              <a:solidFill>
                                <a:srgbClr val="5E5E5E"/>
                              </a:solidFill>
                              <a:latin typeface="Cambria Math" panose="02040503050406030204" pitchFamily="18" charset="0"/>
                            </a:rPr>
                            <m:t>1</m:t>
                          </m:r>
                        </m:sub>
                      </m:sSub>
                    </m:den>
                  </m:f>
                  <m:limUpp>
                    <m:e>
                      <m:limLow>
                        <m:e>
                          <m:r>
                            <a:rPr xmlns:a="http://schemas.openxmlformats.org/drawingml/2006/main" sz="3550" i="1">
                              <a:solidFill>
                                <a:srgbClr val="5E5E5E"/>
                              </a:solidFill>
                              <a:latin typeface="Cambria Math" panose="02040503050406030204" pitchFamily="18" charset="0"/>
                            </a:rPr>
                            <m:t>∑</m:t>
                          </m:r>
                        </m:e>
                        <m:lim>
                          <m:r>
                            <a:rPr xmlns:a="http://schemas.openxmlformats.org/drawingml/2006/main" sz="3550" i="1">
                              <a:solidFill>
                                <a:srgbClr val="5E5E5E"/>
                              </a:solidFill>
                              <a:latin typeface="Cambria Math" panose="02040503050406030204" pitchFamily="18" charset="0"/>
                            </a:rPr>
                            <m:t>i</m:t>
                          </m:r>
                        </m:lim>
                      </m:limLow>
                    </m:e>
                    <m:lim>
                      <m:sSub>
                        <m:e>
                          <m:r>
                            <a:rPr xmlns:a="http://schemas.openxmlformats.org/drawingml/2006/main" sz="3550" i="1">
                              <a:solidFill>
                                <a:srgbClr val="5E5E5E"/>
                              </a:solidFill>
                              <a:latin typeface="Cambria Math" panose="02040503050406030204" pitchFamily="18" charset="0"/>
                            </a:rPr>
                            <m:t>N</m:t>
                          </m:r>
                        </m:e>
                        <m:sub>
                          <m:r>
                            <a:rPr xmlns:a="http://schemas.openxmlformats.org/drawingml/2006/main" sz="3550" i="1">
                              <a:solidFill>
                                <a:srgbClr val="5E5E5E"/>
                              </a:solidFill>
                              <a:latin typeface="Cambria Math" panose="02040503050406030204" pitchFamily="18" charset="0"/>
                            </a:rPr>
                            <m:t>1</m:t>
                          </m:r>
                        </m:sub>
                      </m:sSub>
                    </m:lim>
                  </m:limUpp>
                  <m:sSub>
                    <m:e>
                      <m:r>
                        <a:rPr xmlns:a="http://schemas.openxmlformats.org/drawingml/2006/main" sz="3550" i="1">
                          <a:solidFill>
                            <a:srgbClr val="5E5E5E"/>
                          </a:solidFill>
                          <a:latin typeface="Cambria Math" panose="02040503050406030204" pitchFamily="18" charset="0"/>
                        </a:rPr>
                        <m:t>Y</m:t>
                      </m:r>
                    </m:e>
                    <m:sub>
                      <m:r>
                        <a:rPr xmlns:a="http://schemas.openxmlformats.org/drawingml/2006/main" sz="3550" i="1">
                          <a:solidFill>
                            <a:srgbClr val="5E5E5E"/>
                          </a:solidFill>
                          <a:latin typeface="Cambria Math" panose="02040503050406030204" pitchFamily="18" charset="0"/>
                        </a:rPr>
                        <m:t>i</m:t>
                      </m:r>
                    </m:sub>
                  </m:sSub>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1</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0.7</m:t>
                  </m:r>
                </m:oMath>
              </m:oMathPara>
            </a14:m>
          </a:p>
        </p:txBody>
      </p:sp>
      <p:sp>
        <p:nvSpPr>
          <p:cNvPr id="591" name="Text"/>
          <p:cNvSpPr txBox="1"/>
          <p:nvPr/>
        </p:nvSpPr>
        <p:spPr>
          <a:xfrm>
            <a:off x="14533982" y="9017145"/>
            <a:ext cx="6713911" cy="142843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14:m>
              <m:oMathPara>
                <m:oMathParaPr>
                  <m:jc m:val="left"/>
                </m:oMathParaPr>
                <m:oMath>
                  <m:r>
                    <m:rPr>
                      <m:sty m:val="p"/>
                      <m:scr m:val="double-struck"/>
                    </m:rPr>
                    <a:rPr xmlns:a="http://schemas.openxmlformats.org/drawingml/2006/main" sz="3550" i="1">
                      <a:solidFill>
                        <a:srgbClr val="5E5E5E"/>
                      </a:solidFill>
                      <a:latin typeface="Cambria Math" panose="02040503050406030204" pitchFamily="18" charset="0"/>
                    </a:rPr>
                    <m:t>E</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Y</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d</m:t>
                  </m:r>
                  <m:r>
                    <a:rPr xmlns:a="http://schemas.openxmlformats.org/drawingml/2006/main" sz="3550" i="1">
                      <a:solidFill>
                        <a:srgbClr val="5E5E5E"/>
                      </a:solidFill>
                      <a:latin typeface="Cambria Math" panose="02040503050406030204" pitchFamily="18" charset="0"/>
                    </a:rPr>
                    <m:t>o</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T</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0</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m:t>
                  </m:r>
                  <m:f>
                    <m:fPr>
                      <m:ctrlPr>
                        <a:rPr xmlns:a="http://schemas.openxmlformats.org/drawingml/2006/main" sz="3550" i="1">
                          <a:solidFill>
                            <a:srgbClr val="5E5E5E"/>
                          </a:solidFill>
                          <a:latin typeface="Cambria Math" panose="02040503050406030204" pitchFamily="18" charset="0"/>
                        </a:rPr>
                      </m:ctrlPr>
                      <m:type m:val="bar"/>
                    </m:fPr>
                    <m:num>
                      <m:r>
                        <a:rPr xmlns:a="http://schemas.openxmlformats.org/drawingml/2006/main" sz="3550" i="1">
                          <a:solidFill>
                            <a:srgbClr val="5E5E5E"/>
                          </a:solidFill>
                          <a:latin typeface="Cambria Math" panose="02040503050406030204" pitchFamily="18" charset="0"/>
                        </a:rPr>
                        <m:t>1</m:t>
                      </m:r>
                    </m:num>
                    <m:den>
                      <m:sSub>
                        <m:e>
                          <m:r>
                            <a:rPr xmlns:a="http://schemas.openxmlformats.org/drawingml/2006/main" sz="3550" i="1">
                              <a:solidFill>
                                <a:srgbClr val="5E5E5E"/>
                              </a:solidFill>
                              <a:latin typeface="Cambria Math" panose="02040503050406030204" pitchFamily="18" charset="0"/>
                            </a:rPr>
                            <m:t>N</m:t>
                          </m:r>
                        </m:e>
                        <m:sub>
                          <m:r>
                            <a:rPr xmlns:a="http://schemas.openxmlformats.org/drawingml/2006/main" sz="3550" i="1">
                              <a:solidFill>
                                <a:srgbClr val="5E5E5E"/>
                              </a:solidFill>
                              <a:latin typeface="Cambria Math" panose="02040503050406030204" pitchFamily="18" charset="0"/>
                            </a:rPr>
                            <m:t>0</m:t>
                          </m:r>
                        </m:sub>
                      </m:sSub>
                    </m:den>
                  </m:f>
                  <m:limUpp>
                    <m:e>
                      <m:limLow>
                        <m:e>
                          <m:r>
                            <a:rPr xmlns:a="http://schemas.openxmlformats.org/drawingml/2006/main" sz="3550" i="1">
                              <a:solidFill>
                                <a:srgbClr val="5E5E5E"/>
                              </a:solidFill>
                              <a:latin typeface="Cambria Math" panose="02040503050406030204" pitchFamily="18" charset="0"/>
                            </a:rPr>
                            <m:t>∑</m:t>
                          </m:r>
                        </m:e>
                        <m:lim>
                          <m:r>
                            <a:rPr xmlns:a="http://schemas.openxmlformats.org/drawingml/2006/main" sz="3550" i="1">
                              <a:solidFill>
                                <a:srgbClr val="5E5E5E"/>
                              </a:solidFill>
                              <a:latin typeface="Cambria Math" panose="02040503050406030204" pitchFamily="18" charset="0"/>
                            </a:rPr>
                            <m:t>i</m:t>
                          </m:r>
                        </m:lim>
                      </m:limLow>
                    </m:e>
                    <m:lim>
                      <m:sSub>
                        <m:e>
                          <m:r>
                            <a:rPr xmlns:a="http://schemas.openxmlformats.org/drawingml/2006/main" sz="3550" i="1">
                              <a:solidFill>
                                <a:srgbClr val="5E5E5E"/>
                              </a:solidFill>
                              <a:latin typeface="Cambria Math" panose="02040503050406030204" pitchFamily="18" charset="0"/>
                            </a:rPr>
                            <m:t>N</m:t>
                          </m:r>
                        </m:e>
                        <m:sub>
                          <m:r>
                            <a:rPr xmlns:a="http://schemas.openxmlformats.org/drawingml/2006/main" sz="3550" i="1">
                              <a:solidFill>
                                <a:srgbClr val="5E5E5E"/>
                              </a:solidFill>
                              <a:latin typeface="Cambria Math" panose="02040503050406030204" pitchFamily="18" charset="0"/>
                            </a:rPr>
                            <m:t>0</m:t>
                          </m:r>
                        </m:sub>
                      </m:sSub>
                    </m:lim>
                  </m:limUpp>
                  <m:sSub>
                    <m:e>
                      <m:r>
                        <a:rPr xmlns:a="http://schemas.openxmlformats.org/drawingml/2006/main" sz="3550" i="1">
                          <a:solidFill>
                            <a:srgbClr val="5E5E5E"/>
                          </a:solidFill>
                          <a:latin typeface="Cambria Math" panose="02040503050406030204" pitchFamily="18" charset="0"/>
                        </a:rPr>
                        <m:t>Y</m:t>
                      </m:r>
                    </m:e>
                    <m:sub>
                      <m:r>
                        <a:rPr xmlns:a="http://schemas.openxmlformats.org/drawingml/2006/main" sz="3550" i="1">
                          <a:solidFill>
                            <a:srgbClr val="5E5E5E"/>
                          </a:solidFill>
                          <a:latin typeface="Cambria Math" panose="02040503050406030204" pitchFamily="18" charset="0"/>
                        </a:rPr>
                        <m:t>i</m:t>
                      </m:r>
                    </m:sub>
                  </m:sSub>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0</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m:t>
                  </m:r>
                  <m:r>
                    <a:rPr xmlns:a="http://schemas.openxmlformats.org/drawingml/2006/main" sz="3550" i="1">
                      <a:solidFill>
                        <a:srgbClr val="5E5E5E"/>
                      </a:solidFill>
                      <a:latin typeface="Cambria Math" panose="02040503050406030204" pitchFamily="18" charset="0"/>
                    </a:rPr>
                    <m:t>0.5</m:t>
                  </m:r>
                </m:oMath>
              </m:oMathPara>
            </a14:m>
          </a:p>
        </p:txBody>
      </p:sp>
      <p:sp>
        <p:nvSpPr>
          <p:cNvPr id="592" name="Text"/>
          <p:cNvSpPr txBox="1"/>
          <p:nvPr/>
        </p:nvSpPr>
        <p:spPr>
          <a:xfrm>
            <a:off x="14798502" y="11192565"/>
            <a:ext cx="6713911" cy="727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14:m>
              <m:oMathPara>
                <m:oMathParaPr>
                  <m:jc m:val="left"/>
                </m:oMathParaPr>
                <m:oMath>
                  <m:r>
                    <a:rPr xmlns:a="http://schemas.openxmlformats.org/drawingml/2006/main" sz="4200" i="1">
                      <a:solidFill>
                        <a:srgbClr val="5E5E5E"/>
                      </a:solidFill>
                      <a:latin typeface="Cambria Math" panose="02040503050406030204" pitchFamily="18" charset="0"/>
                    </a:rPr>
                    <m:t>A</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E</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0.7</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0.5</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0.2</m:t>
                  </m:r>
                </m:oMath>
              </m:oMathPara>
            </a14:m>
          </a:p>
        </p:txBody>
      </p:sp>
      <p:sp>
        <p:nvSpPr>
          <p:cNvPr id="593" name="In Experimental Conditions -&gt; | do(T=1) and | do(T=0) is the same as | T=1 and | T=0"/>
          <p:cNvSpPr txBox="1"/>
          <p:nvPr/>
        </p:nvSpPr>
        <p:spPr>
          <a:xfrm>
            <a:off x="422794" y="2568118"/>
            <a:ext cx="18543779" cy="659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lvl1pPr>
          </a:lstStyle>
          <a:p>
            <a:pPr/>
            <a:r>
              <a:t>In Experimental Conditions -&gt; | do(T=1) and | do(T=0) is the same as | T=1 and | T=0</a:t>
            </a:r>
          </a:p>
        </p:txBody>
      </p:sp>
      <p:sp>
        <p:nvSpPr>
          <p:cNvPr id="594" name="Potential outcomes notation"/>
          <p:cNvSpPr txBox="1"/>
          <p:nvPr/>
        </p:nvSpPr>
        <p:spPr>
          <a:xfrm>
            <a:off x="15667901" y="3954502"/>
            <a:ext cx="44460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Potential outcomes notation</a:t>
            </a:r>
          </a:p>
        </p:txBody>
      </p:sp>
      <p:sp>
        <p:nvSpPr>
          <p:cNvPr id="595" name="Line"/>
          <p:cNvSpPr/>
          <p:nvPr/>
        </p:nvSpPr>
        <p:spPr>
          <a:xfrm>
            <a:off x="18475757" y="4672837"/>
            <a:ext cx="1034338" cy="2473945"/>
          </a:xfrm>
          <a:prstGeom prst="line">
            <a:avLst/>
          </a:prstGeom>
          <a:ln w="381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A little math…"/>
          <p:cNvSpPr txBox="1"/>
          <p:nvPr>
            <p:ph type="title"/>
          </p:nvPr>
        </p:nvSpPr>
        <p:spPr>
          <a:xfrm>
            <a:off x="990073" y="759575"/>
            <a:ext cx="21971001" cy="1435101"/>
          </a:xfrm>
          <a:prstGeom prst="rect">
            <a:avLst/>
          </a:prstGeom>
        </p:spPr>
        <p:txBody>
          <a:bodyPr/>
          <a:lstStyle/>
          <a:p>
            <a:pPr/>
            <a:r>
              <a:t>A little math…</a:t>
            </a:r>
          </a:p>
        </p:txBody>
      </p:sp>
      <p:pic>
        <p:nvPicPr>
          <p:cNvPr id="598" name="Screenshot 2022-05-28 at 21.43.02.png" descr="Screenshot 2022-05-28 at 21.43.02.png"/>
          <p:cNvPicPr>
            <a:picLocks noChangeAspect="1"/>
          </p:cNvPicPr>
          <p:nvPr/>
        </p:nvPicPr>
        <p:blipFill>
          <a:blip r:embed="rId2">
            <a:alphaModFix amt="17267"/>
            <a:extLst/>
          </a:blip>
          <a:stretch>
            <a:fillRect/>
          </a:stretch>
        </p:blipFill>
        <p:spPr>
          <a:xfrm>
            <a:off x="17451885" y="-3853597"/>
            <a:ext cx="14475283" cy="11068058"/>
          </a:xfrm>
          <a:prstGeom prst="rect">
            <a:avLst/>
          </a:prstGeom>
          <a:ln w="12700">
            <a:miter lim="400000"/>
          </a:ln>
        </p:spPr>
      </p:pic>
      <p:graphicFrame>
        <p:nvGraphicFramePr>
          <p:cNvPr id="599" name="Table"/>
          <p:cNvGraphicFramePr/>
          <p:nvPr/>
        </p:nvGraphicFramePr>
        <p:xfrm>
          <a:off x="1514982" y="3986805"/>
          <a:ext cx="10985501" cy="8256012"/>
        </p:xfrm>
        <a:graphic xmlns:a="http://schemas.openxmlformats.org/drawingml/2006/main">
          <a:graphicData uri="http://schemas.openxmlformats.org/drawingml/2006/table">
            <a:tbl>
              <a:tblPr firstCol="0" firstRow="1" lastCol="0" lastRow="0" bandCol="0" bandRow="0" rtl="0">
                <a:tableStyleId>{4C3C2611-4C71-4FC5-86AE-919BDF0F9419}</a:tableStyleId>
              </a:tblPr>
              <a:tblGrid>
                <a:gridCol w="5486400"/>
                <a:gridCol w="5486400"/>
              </a:tblGrid>
              <a:tr h="415575">
                <a:tc>
                  <a:txBody>
                    <a:bodyPr/>
                    <a:lstStyle/>
                    <a:p>
                      <a:pPr defTabSz="914400">
                        <a:tabLst>
                          <a:tab pos="1663700" algn="l"/>
                        </a:tabLst>
                        <a:defRPr b="0"/>
                      </a:pPr>
                      <a:r>
                        <a:rPr b="1" sz="2000"/>
                        <a:t>Y</a:t>
                      </a:r>
                    </a:p>
                  </a:txBody>
                  <a:tcPr marL="50800" marR="50800" marT="50800" marB="50800" anchor="ctr" anchorCtr="0" horzOverflow="overflow"/>
                </a:tc>
                <a:tc>
                  <a:txBody>
                    <a:bodyPr/>
                    <a:lstStyle/>
                    <a:p>
                      <a:pPr defTabSz="914400">
                        <a:tabLst>
                          <a:tab pos="1663700" algn="l"/>
                        </a:tabLst>
                        <a:defRPr b="0"/>
                      </a:pPr>
                      <a:r>
                        <a:rPr b="1" sz="2000"/>
                        <a:t>T</a:t>
                      </a:r>
                    </a:p>
                  </a:txBody>
                  <a:tcPr marL="50800" marR="50800" marT="50800" marB="50800" anchor="ctr" anchorCtr="0" horzOverflow="overflow"/>
                </a:tc>
              </a:tr>
              <a:tr h="369502">
                <a:tc>
                  <a:txBody>
                    <a:bodyPr/>
                    <a:lstStyle/>
                    <a:p>
                      <a:pPr defTabSz="914400"/>
                      <a:r>
                        <a:rPr sz="2000"/>
                        <a:t>1</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0</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0</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0</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1</a:t>
                      </a:r>
                    </a:p>
                  </a:txBody>
                  <a:tcPr marL="50800" marR="50800" marT="50800" marB="50800" anchor="ctr" anchorCtr="0" horzOverflow="overflow"/>
                </a:tc>
              </a:tr>
              <a:tr h="392538">
                <a:tc>
                  <a:txBody>
                    <a:bodyPr/>
                    <a:lstStyle/>
                    <a:p>
                      <a:pPr defTabSz="914400"/>
                      <a:r>
                        <a:rPr sz="2000"/>
                        <a:t>0</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r h="392538">
                <a:tc>
                  <a:txBody>
                    <a:bodyPr/>
                    <a:lstStyle/>
                    <a:p>
                      <a:pPr defTabSz="914400"/>
                      <a:r>
                        <a:rPr sz="2000"/>
                        <a:t>0</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r h="392538">
                <a:tc>
                  <a:txBody>
                    <a:bodyPr/>
                    <a:lstStyle/>
                    <a:p>
                      <a:pPr defTabSz="914400"/>
                      <a:r>
                        <a:rPr sz="2000"/>
                        <a:t>0</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r h="392538">
                <a:tc>
                  <a:txBody>
                    <a:bodyPr/>
                    <a:lstStyle/>
                    <a:p>
                      <a:pPr defTabSz="914400"/>
                      <a:r>
                        <a:rPr sz="2000"/>
                        <a:t>0</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r h="392538">
                <a:tc>
                  <a:txBody>
                    <a:bodyPr/>
                    <a:lstStyle/>
                    <a:p>
                      <a:pPr defTabSz="914400"/>
                      <a:r>
                        <a:rPr sz="2000"/>
                        <a:t>0</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r h="392538">
                <a:tc>
                  <a:txBody>
                    <a:bodyPr/>
                    <a:lstStyle/>
                    <a:p>
                      <a:pPr defTabSz="914400"/>
                      <a:r>
                        <a:rPr sz="2000"/>
                        <a:t>1</a:t>
                      </a:r>
                    </a:p>
                  </a:txBody>
                  <a:tcPr marL="50800" marR="50800" marT="50800" marB="50800" anchor="ctr" anchorCtr="0" horzOverflow="overflow"/>
                </a:tc>
                <a:tc>
                  <a:txBody>
                    <a:bodyPr/>
                    <a:lstStyle/>
                    <a:p>
                      <a:pPr defTabSz="914400"/>
                      <a:r>
                        <a:rPr sz="2000"/>
                        <a:t>0</a:t>
                      </a:r>
                    </a:p>
                  </a:txBody>
                  <a:tcPr marL="50800" marR="50800" marT="50800" marB="50800" anchor="ctr" anchorCtr="0" horzOverflow="overflow"/>
                </a:tc>
              </a:tr>
            </a:tbl>
          </a:graphicData>
        </a:graphic>
      </p:graphicFrame>
      <p:sp>
        <p:nvSpPr>
          <p:cNvPr id="600" name="Text"/>
          <p:cNvSpPr txBox="1"/>
          <p:nvPr/>
        </p:nvSpPr>
        <p:spPr>
          <a:xfrm>
            <a:off x="15543970" y="7023480"/>
            <a:ext cx="4796887" cy="727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14:m>
              <m:oMathPara>
                <m:oMathParaPr>
                  <m:jc m:val="left"/>
                </m:oMathParaPr>
                <m:oMath>
                  <m:r>
                    <a:rPr xmlns:a="http://schemas.openxmlformats.org/drawingml/2006/main" sz="4300" i="1">
                      <a:solidFill>
                        <a:srgbClr val="5E5E5E"/>
                      </a:solidFill>
                      <a:latin typeface="Cambria Math" panose="02040503050406030204" pitchFamily="18" charset="0"/>
                    </a:rPr>
                    <m:t>Y</m:t>
                  </m:r>
                  <m:r>
                    <a:rPr xmlns:a="http://schemas.openxmlformats.org/drawingml/2006/main" sz="4300" i="1">
                      <a:solidFill>
                        <a:srgbClr val="5E5E5E"/>
                      </a:solidFill>
                      <a:latin typeface="Cambria Math" panose="02040503050406030204" pitchFamily="18" charset="0"/>
                    </a:rPr>
                    <m:t>=</m:t>
                  </m:r>
                  <m:r>
                    <a:rPr xmlns:a="http://schemas.openxmlformats.org/drawingml/2006/main" sz="4300" i="1">
                      <a:solidFill>
                        <a:srgbClr val="5E5E5E"/>
                      </a:solidFill>
                      <a:latin typeface="Cambria Math" panose="02040503050406030204" pitchFamily="18" charset="0"/>
                    </a:rPr>
                    <m:t>α</m:t>
                  </m:r>
                  <m:r>
                    <a:rPr xmlns:a="http://schemas.openxmlformats.org/drawingml/2006/main" sz="4300" i="1">
                      <a:solidFill>
                        <a:srgbClr val="5E5E5E"/>
                      </a:solidFill>
                      <a:latin typeface="Cambria Math" panose="02040503050406030204" pitchFamily="18" charset="0"/>
                    </a:rPr>
                    <m:t>+</m:t>
                  </m:r>
                  <m:r>
                    <a:rPr xmlns:a="http://schemas.openxmlformats.org/drawingml/2006/main" sz="4300" i="1">
                      <a:solidFill>
                        <a:srgbClr val="5E5E5E"/>
                      </a:solidFill>
                      <a:latin typeface="Cambria Math" panose="02040503050406030204" pitchFamily="18" charset="0"/>
                    </a:rPr>
                    <m:t>τ</m:t>
                  </m:r>
                  <m:r>
                    <a:rPr xmlns:a="http://schemas.openxmlformats.org/drawingml/2006/main" sz="4300" i="1">
                      <a:solidFill>
                        <a:srgbClr val="5E5E5E"/>
                      </a:solidFill>
                      <a:latin typeface="Cambria Math" panose="02040503050406030204" pitchFamily="18" charset="0"/>
                    </a:rPr>
                    <m:t>T</m:t>
                  </m:r>
                  <m:r>
                    <a:rPr xmlns:a="http://schemas.openxmlformats.org/drawingml/2006/main" sz="4300" i="1">
                      <a:solidFill>
                        <a:srgbClr val="5E5E5E"/>
                      </a:solidFill>
                      <a:latin typeface="Cambria Math" panose="02040503050406030204" pitchFamily="18" charset="0"/>
                    </a:rPr>
                    <m:t>+</m:t>
                  </m:r>
                  <m:r>
                    <a:rPr xmlns:a="http://schemas.openxmlformats.org/drawingml/2006/main" sz="4300" i="1">
                      <a:solidFill>
                        <a:srgbClr val="5E5E5E"/>
                      </a:solidFill>
                      <a:latin typeface="Cambria Math" panose="02040503050406030204" pitchFamily="18" charset="0"/>
                    </a:rPr>
                    <m:t>ϵ</m:t>
                  </m:r>
                </m:oMath>
              </m:oMathPara>
            </a14:m>
          </a:p>
        </p:txBody>
      </p:sp>
      <p:sp>
        <p:nvSpPr>
          <p:cNvPr id="601" name="Text"/>
          <p:cNvSpPr txBox="1"/>
          <p:nvPr/>
        </p:nvSpPr>
        <p:spPr>
          <a:xfrm>
            <a:off x="13548041" y="8225847"/>
            <a:ext cx="10414101" cy="7271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14:m>
              <m:oMathPara>
                <m:oMathParaPr>
                  <m:jc m:val="left"/>
                </m:oMathParaPr>
                <m:oMath>
                  <m:r>
                    <a:rPr xmlns:a="http://schemas.openxmlformats.org/drawingml/2006/main" sz="4200" i="1">
                      <a:solidFill>
                        <a:srgbClr val="5E5E5E"/>
                      </a:solidFill>
                      <a:latin typeface="Cambria Math" panose="02040503050406030204" pitchFamily="18" charset="0"/>
                    </a:rPr>
                    <m:t>τ</m:t>
                  </m:r>
                  <m:r>
                    <a:rPr xmlns:a="http://schemas.openxmlformats.org/drawingml/2006/main" sz="4200" i="1">
                      <a:solidFill>
                        <a:srgbClr val="5E5E5E"/>
                      </a:solidFill>
                      <a:latin typeface="Cambria Math" panose="02040503050406030204" pitchFamily="18" charset="0"/>
                    </a:rPr>
                    <m:t>=</m:t>
                  </m:r>
                  <m:r>
                    <m:rPr>
                      <m:sty m:val="p"/>
                      <m:scr m:val="double-struck"/>
                    </m:rPr>
                    <a:rPr xmlns:a="http://schemas.openxmlformats.org/drawingml/2006/main" sz="4200" i="1">
                      <a:solidFill>
                        <a:srgbClr val="5E5E5E"/>
                      </a:solidFill>
                      <a:latin typeface="Cambria Math" panose="02040503050406030204" pitchFamily="18" charset="0"/>
                    </a:rPr>
                    <m:t>E</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Y</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1</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r>
                    <m:rPr>
                      <m:sty m:val="p"/>
                      <m:scr m:val="double-struck"/>
                    </m:rPr>
                    <a:rPr xmlns:a="http://schemas.openxmlformats.org/drawingml/2006/main" sz="4200" i="1">
                      <a:solidFill>
                        <a:srgbClr val="5E5E5E"/>
                      </a:solidFill>
                      <a:latin typeface="Cambria Math" panose="02040503050406030204" pitchFamily="18" charset="0"/>
                    </a:rPr>
                    <m:t>E</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Y</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0</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A</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E</m:t>
                  </m:r>
                </m:oMath>
              </m:oMathPara>
            </a14:m>
          </a:p>
        </p:txBody>
      </p:sp>
      <p:sp>
        <p:nvSpPr>
          <p:cNvPr id="602" name="In Experimental Conditions -&gt; | do(T=1) and | do(T=0) is the same as | T=1 and | T=0"/>
          <p:cNvSpPr txBox="1"/>
          <p:nvPr/>
        </p:nvSpPr>
        <p:spPr>
          <a:xfrm>
            <a:off x="422794" y="2568118"/>
            <a:ext cx="18543779" cy="659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lvl1pPr>
          </a:lstStyle>
          <a:p>
            <a:pPr/>
            <a:r>
              <a:t>In Experimental Conditions -&gt; | do(T=1) and | do(T=0) is the same as | T=1 and | T=0</a:t>
            </a:r>
          </a:p>
        </p:txBody>
      </p:sp>
      <p:sp>
        <p:nvSpPr>
          <p:cNvPr id="603" name="Now we are conditioning on T……"/>
          <p:cNvSpPr txBox="1"/>
          <p:nvPr/>
        </p:nvSpPr>
        <p:spPr>
          <a:xfrm>
            <a:off x="13351232" y="9678606"/>
            <a:ext cx="8221485" cy="1802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700"/>
            </a:pPr>
            <a:r>
              <a:t>Now we are conditioning on T… </a:t>
            </a:r>
          </a:p>
          <a:p>
            <a:pPr>
              <a:defRPr b="1" sz="3700"/>
            </a:pPr>
          </a:p>
          <a:p>
            <a:pPr>
              <a:defRPr b="1" sz="3700"/>
            </a:pPr>
            <a:r>
              <a:t>… which is basically the same thing!</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A little math…"/>
          <p:cNvSpPr txBox="1"/>
          <p:nvPr>
            <p:ph type="title"/>
          </p:nvPr>
        </p:nvSpPr>
        <p:spPr>
          <a:xfrm>
            <a:off x="990073" y="759575"/>
            <a:ext cx="21971001" cy="1435101"/>
          </a:xfrm>
          <a:prstGeom prst="rect">
            <a:avLst/>
          </a:prstGeom>
        </p:spPr>
        <p:txBody>
          <a:bodyPr/>
          <a:lstStyle/>
          <a:p>
            <a:pPr/>
            <a:r>
              <a:t>A little math…</a:t>
            </a:r>
          </a:p>
        </p:txBody>
      </p:sp>
      <p:pic>
        <p:nvPicPr>
          <p:cNvPr id="606" name="Screenshot 2022-05-28 at 21.43.02.png" descr="Screenshot 2022-05-28 at 21.43.02.png"/>
          <p:cNvPicPr>
            <a:picLocks noChangeAspect="1"/>
          </p:cNvPicPr>
          <p:nvPr/>
        </p:nvPicPr>
        <p:blipFill>
          <a:blip r:embed="rId2">
            <a:alphaModFix amt="17267"/>
            <a:extLst/>
          </a:blip>
          <a:stretch>
            <a:fillRect/>
          </a:stretch>
        </p:blipFill>
        <p:spPr>
          <a:xfrm>
            <a:off x="17451885" y="-4310496"/>
            <a:ext cx="14475283" cy="11068058"/>
          </a:xfrm>
          <a:prstGeom prst="rect">
            <a:avLst/>
          </a:prstGeom>
          <a:ln w="12700">
            <a:miter lim="400000"/>
          </a:ln>
        </p:spPr>
      </p:pic>
      <p:sp>
        <p:nvSpPr>
          <p:cNvPr id="607" name="In experimental conditions…"/>
          <p:cNvSpPr txBox="1"/>
          <p:nvPr/>
        </p:nvSpPr>
        <p:spPr>
          <a:xfrm>
            <a:off x="2543503" y="2987828"/>
            <a:ext cx="6655309" cy="659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lvl1pPr>
          </a:lstStyle>
          <a:p>
            <a:pPr/>
            <a:r>
              <a:t>In experimental conditions… </a:t>
            </a:r>
          </a:p>
        </p:txBody>
      </p:sp>
      <p:sp>
        <p:nvSpPr>
          <p:cNvPr id="608" name="Text"/>
          <p:cNvSpPr txBox="1"/>
          <p:nvPr/>
        </p:nvSpPr>
        <p:spPr>
          <a:xfrm>
            <a:off x="3856964" y="4989466"/>
            <a:ext cx="13172311" cy="6343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14:m>
              <m:oMathPara>
                <m:oMathParaPr>
                  <m:jc m:val="left"/>
                </m:oMathParaPr>
                <m:oMath>
                  <m:r>
                    <a:rPr xmlns:a="http://schemas.openxmlformats.org/drawingml/2006/main" sz="3600" i="1">
                      <a:solidFill>
                        <a:srgbClr val="5E5E5E"/>
                      </a:solidFill>
                      <a:latin typeface="Cambria Math" panose="02040503050406030204" pitchFamily="18" charset="0"/>
                    </a:rPr>
                    <m:t>A</m:t>
                  </m:r>
                  <m:r>
                    <a:rPr xmlns:a="http://schemas.openxmlformats.org/drawingml/2006/main" sz="3600" i="1">
                      <a:solidFill>
                        <a:srgbClr val="5E5E5E"/>
                      </a:solidFill>
                      <a:latin typeface="Cambria Math" panose="02040503050406030204" pitchFamily="18" charset="0"/>
                    </a:rPr>
                    <m:t>T</m:t>
                  </m:r>
                  <m:r>
                    <a:rPr xmlns:a="http://schemas.openxmlformats.org/drawingml/2006/main" sz="3600" i="1">
                      <a:solidFill>
                        <a:srgbClr val="5E5E5E"/>
                      </a:solidFill>
                      <a:latin typeface="Cambria Math" panose="02040503050406030204" pitchFamily="18" charset="0"/>
                    </a:rPr>
                    <m:t>E</m:t>
                  </m:r>
                  <m:r>
                    <a:rPr xmlns:a="http://schemas.openxmlformats.org/drawingml/2006/main" sz="3600" i="1">
                      <a:solidFill>
                        <a:srgbClr val="5E5E5E"/>
                      </a:solidFill>
                      <a:latin typeface="Cambria Math" panose="02040503050406030204" pitchFamily="18" charset="0"/>
                    </a:rPr>
                    <m:t>=</m:t>
                  </m:r>
                  <m:r>
                    <m:rPr>
                      <m:sty m:val="p"/>
                      <m:scr m:val="double-struck"/>
                    </m:rPr>
                    <a:rPr xmlns:a="http://schemas.openxmlformats.org/drawingml/2006/main" sz="3600" i="1">
                      <a:solidFill>
                        <a:srgbClr val="5E5E5E"/>
                      </a:solidFill>
                      <a:latin typeface="Cambria Math" panose="02040503050406030204" pitchFamily="18" charset="0"/>
                    </a:rPr>
                    <m:t>E</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Y</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d</m:t>
                  </m:r>
                  <m:r>
                    <a:rPr xmlns:a="http://schemas.openxmlformats.org/drawingml/2006/main" sz="3600" i="1">
                      <a:solidFill>
                        <a:srgbClr val="5E5E5E"/>
                      </a:solidFill>
                      <a:latin typeface="Cambria Math" panose="02040503050406030204" pitchFamily="18" charset="0"/>
                    </a:rPr>
                    <m:t>o</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T</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1</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m:t>
                  </m:r>
                  <m:r>
                    <m:rPr>
                      <m:sty m:val="p"/>
                      <m:scr m:val="double-struck"/>
                    </m:rPr>
                    <a:rPr xmlns:a="http://schemas.openxmlformats.org/drawingml/2006/main" sz="3600" i="1">
                      <a:solidFill>
                        <a:srgbClr val="5E5E5E"/>
                      </a:solidFill>
                      <a:latin typeface="Cambria Math" panose="02040503050406030204" pitchFamily="18" charset="0"/>
                    </a:rPr>
                    <m:t>E</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Y</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d</m:t>
                  </m:r>
                  <m:r>
                    <a:rPr xmlns:a="http://schemas.openxmlformats.org/drawingml/2006/main" sz="3600" i="1">
                      <a:solidFill>
                        <a:srgbClr val="5E5E5E"/>
                      </a:solidFill>
                      <a:latin typeface="Cambria Math" panose="02040503050406030204" pitchFamily="18" charset="0"/>
                    </a:rPr>
                    <m:t>o</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T</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0</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m:t>
                  </m:r>
                  <m:r>
                    <m:rPr>
                      <m:sty m:val="p"/>
                      <m:scr m:val="double-struck"/>
                    </m:rPr>
                    <a:rPr xmlns:a="http://schemas.openxmlformats.org/drawingml/2006/main" sz="3600" i="1">
                      <a:solidFill>
                        <a:srgbClr val="5E5E5E"/>
                      </a:solidFill>
                      <a:latin typeface="Cambria Math" panose="02040503050406030204" pitchFamily="18" charset="0"/>
                    </a:rPr>
                    <m:t>E</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Y</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T</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1</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m:t>
                  </m:r>
                  <m:r>
                    <m:rPr>
                      <m:sty m:val="p"/>
                      <m:scr m:val="double-struck"/>
                    </m:rPr>
                    <a:rPr xmlns:a="http://schemas.openxmlformats.org/drawingml/2006/main" sz="3600" i="1">
                      <a:solidFill>
                        <a:srgbClr val="5E5E5E"/>
                      </a:solidFill>
                      <a:latin typeface="Cambria Math" panose="02040503050406030204" pitchFamily="18" charset="0"/>
                    </a:rPr>
                    <m:t>E</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Y</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T</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0</m:t>
                  </m:r>
                  <m:r>
                    <a:rPr xmlns:a="http://schemas.openxmlformats.org/drawingml/2006/main" sz="3600" i="1">
                      <a:solidFill>
                        <a:srgbClr val="5E5E5E"/>
                      </a:solidFill>
                      <a:latin typeface="Cambria Math" panose="02040503050406030204" pitchFamily="18" charset="0"/>
                    </a:rPr>
                    <m:t>]</m:t>
                  </m:r>
                </m:oMath>
              </m:oMathPara>
            </a14:m>
          </a:p>
        </p:txBody>
      </p:sp>
      <p:sp>
        <p:nvSpPr>
          <p:cNvPr id="609" name="The expression with do-calculus"/>
          <p:cNvSpPr txBox="1"/>
          <p:nvPr/>
        </p:nvSpPr>
        <p:spPr>
          <a:xfrm>
            <a:off x="5932733" y="4162893"/>
            <a:ext cx="5010786"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vl1pPr>
          </a:lstStyle>
          <a:p>
            <a:pPr/>
            <a:r>
              <a:t>The expression with do-calculus</a:t>
            </a:r>
          </a:p>
        </p:txBody>
      </p:sp>
      <p:sp>
        <p:nvSpPr>
          <p:cNvPr id="610" name="Regular conditional expectations"/>
          <p:cNvSpPr txBox="1"/>
          <p:nvPr/>
        </p:nvSpPr>
        <p:spPr>
          <a:xfrm>
            <a:off x="12090397" y="4162893"/>
            <a:ext cx="5104448" cy="4733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500"/>
            </a:lvl1pPr>
          </a:lstStyle>
          <a:p>
            <a:pPr/>
            <a:r>
              <a:t>Regular conditional expectations</a:t>
            </a:r>
          </a:p>
        </p:txBody>
      </p:sp>
      <p:sp>
        <p:nvSpPr>
          <p:cNvPr id="611" name="Rectangle"/>
          <p:cNvSpPr/>
          <p:nvPr/>
        </p:nvSpPr>
        <p:spPr>
          <a:xfrm>
            <a:off x="5208503" y="4671653"/>
            <a:ext cx="6459247" cy="1270001"/>
          </a:xfrm>
          <a:prstGeom prst="rect">
            <a:avLst/>
          </a:prstGeom>
          <a:ln w="63500">
            <a:solidFill>
              <a:schemeClr val="accent5">
                <a:hueOff val="-82419"/>
                <a:satOff val="-9513"/>
                <a:lumOff val="-16343"/>
              </a:schemeClr>
            </a:solidFill>
            <a:prstDash val="sysDot"/>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12" name="Rectangle"/>
          <p:cNvSpPr/>
          <p:nvPr/>
        </p:nvSpPr>
        <p:spPr>
          <a:xfrm>
            <a:off x="12110088" y="4671653"/>
            <a:ext cx="5065066" cy="1270001"/>
          </a:xfrm>
          <a:prstGeom prst="rect">
            <a:avLst/>
          </a:prstGeom>
          <a:ln w="63500">
            <a:solidFill>
              <a:schemeClr val="accent5">
                <a:hueOff val="-82419"/>
                <a:satOff val="-9513"/>
                <a:lumOff val="-16343"/>
              </a:schemeClr>
            </a:solidFill>
            <a:prstDash val="sysDot"/>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13" name="Age"/>
          <p:cNvSpPr txBox="1"/>
          <p:nvPr/>
        </p:nvSpPr>
        <p:spPr>
          <a:xfrm>
            <a:off x="13805769" y="7022924"/>
            <a:ext cx="167370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Age</a:t>
            </a:r>
          </a:p>
        </p:txBody>
      </p:sp>
      <p:sp>
        <p:nvSpPr>
          <p:cNvPr id="614" name="Drug User"/>
          <p:cNvSpPr txBox="1"/>
          <p:nvPr/>
        </p:nvSpPr>
        <p:spPr>
          <a:xfrm>
            <a:off x="10310753" y="9160258"/>
            <a:ext cx="167370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Drug User</a:t>
            </a:r>
          </a:p>
        </p:txBody>
      </p:sp>
      <p:sp>
        <p:nvSpPr>
          <p:cNvPr id="615" name="Recovery"/>
          <p:cNvSpPr txBox="1"/>
          <p:nvPr/>
        </p:nvSpPr>
        <p:spPr>
          <a:xfrm>
            <a:off x="17128597" y="9420608"/>
            <a:ext cx="2471123"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Recovery</a:t>
            </a:r>
          </a:p>
        </p:txBody>
      </p:sp>
      <p:sp>
        <p:nvSpPr>
          <p:cNvPr id="616" name="Line"/>
          <p:cNvSpPr/>
          <p:nvPr/>
        </p:nvSpPr>
        <p:spPr>
          <a:xfrm>
            <a:off x="15377281" y="7933851"/>
            <a:ext cx="1840934" cy="1425057"/>
          </a:xfrm>
          <a:prstGeom prst="line">
            <a:avLst/>
          </a:prstGeom>
          <a:ln w="38100">
            <a:solidFill>
              <a:srgbClr val="000000"/>
            </a:solidFill>
            <a:miter lim="400000"/>
            <a:tailEnd type="triangle"/>
          </a:ln>
        </p:spPr>
        <p:txBody>
          <a:bodyPr lIns="50800" tIns="50800" rIns="50800" bIns="50800" anchor="ctr"/>
          <a:lstStyle/>
          <a:p>
            <a:pPr/>
          </a:p>
        </p:txBody>
      </p:sp>
      <p:sp>
        <p:nvSpPr>
          <p:cNvPr id="617" name="Line"/>
          <p:cNvSpPr/>
          <p:nvPr/>
        </p:nvSpPr>
        <p:spPr>
          <a:xfrm>
            <a:off x="11669921" y="9725535"/>
            <a:ext cx="5406965" cy="1"/>
          </a:xfrm>
          <a:prstGeom prst="line">
            <a:avLst/>
          </a:prstGeom>
          <a:ln w="38100">
            <a:solidFill>
              <a:srgbClr val="000000"/>
            </a:solidFill>
            <a:miter lim="400000"/>
            <a:tailEnd type="triangle"/>
          </a:ln>
        </p:spPr>
        <p:txBody>
          <a:bodyPr lIns="50800" tIns="50800" rIns="50800" bIns="50800" anchor="ctr"/>
          <a:lstStyle/>
          <a:p>
            <a:pPr/>
          </a:p>
        </p:txBody>
      </p:sp>
      <p:sp>
        <p:nvSpPr>
          <p:cNvPr id="618" name="Here the graph looks like this:"/>
          <p:cNvSpPr txBox="1"/>
          <p:nvPr/>
        </p:nvSpPr>
        <p:spPr>
          <a:xfrm>
            <a:off x="2232545" y="7862919"/>
            <a:ext cx="6796279" cy="659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lvl1pPr>
          </a:lstStyle>
          <a:p>
            <a:pPr/>
            <a:r>
              <a:t>Here the graph looks like this:</a:t>
            </a:r>
          </a:p>
        </p:txBody>
      </p:sp>
      <p:sp>
        <p:nvSpPr>
          <p:cNvPr id="619" name="T"/>
          <p:cNvSpPr txBox="1"/>
          <p:nvPr/>
        </p:nvSpPr>
        <p:spPr>
          <a:xfrm>
            <a:off x="10673589" y="10204286"/>
            <a:ext cx="401410"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lvl1pPr>
          </a:lstStyle>
          <a:p>
            <a:pPr/>
            <a:r>
              <a:t>T</a:t>
            </a:r>
          </a:p>
        </p:txBody>
      </p:sp>
      <p:sp>
        <p:nvSpPr>
          <p:cNvPr id="620" name="Y"/>
          <p:cNvSpPr txBox="1"/>
          <p:nvPr/>
        </p:nvSpPr>
        <p:spPr>
          <a:xfrm>
            <a:off x="17802491" y="10092163"/>
            <a:ext cx="427724"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lvl1pPr>
          </a:lstStyle>
          <a:p>
            <a:pPr/>
            <a:r>
              <a:t>Y</a:t>
            </a:r>
          </a:p>
        </p:txBody>
      </p:sp>
      <p:sp>
        <p:nvSpPr>
          <p:cNvPr id="621" name="X"/>
          <p:cNvSpPr txBox="1"/>
          <p:nvPr/>
        </p:nvSpPr>
        <p:spPr>
          <a:xfrm>
            <a:off x="13978965" y="6509110"/>
            <a:ext cx="427724" cy="6594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700"/>
            </a:lvl1pPr>
          </a:lstStyle>
          <a:p>
            <a:pPr/>
            <a:r>
              <a:t>X</a:t>
            </a:r>
          </a:p>
        </p:txBody>
      </p:sp>
      <p:sp>
        <p:nvSpPr>
          <p:cNvPr id="622" name="Notice that X is not included / needed in the conditioning statement!…"/>
          <p:cNvSpPr txBox="1"/>
          <p:nvPr/>
        </p:nvSpPr>
        <p:spPr>
          <a:xfrm>
            <a:off x="3172212" y="11653852"/>
            <a:ext cx="18039576" cy="12309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700"/>
            </a:pPr>
            <a:r>
              <a:t>Notice that X is not included / needed in the conditioning statement!</a:t>
            </a:r>
          </a:p>
          <a:p>
            <a:pPr>
              <a:defRPr b="1" sz="3700"/>
            </a:pPr>
            <a:r>
              <a:t>(But we can include it for better precision - Y varies as a result of BOTH X and T)</a:t>
            </a:r>
          </a:p>
        </p:txBody>
      </p:sp>
      <p:sp>
        <p:nvSpPr>
          <p:cNvPr id="623" name="We need to work on the tools which allow us to equate these two expressions in non-experimental situations as well!"/>
          <p:cNvSpPr txBox="1"/>
          <p:nvPr/>
        </p:nvSpPr>
        <p:spPr>
          <a:xfrm>
            <a:off x="3342716" y="6029022"/>
            <a:ext cx="15063154" cy="12309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700"/>
            </a:pPr>
            <a:r>
              <a:t>We need to work on the tools which allow us to equate these two expressions in </a:t>
            </a:r>
            <a:r>
              <a:rPr b="0"/>
              <a:t>non-experimental </a:t>
            </a:r>
            <a:r>
              <a:t>situations as well!</a:t>
            </a:r>
          </a:p>
        </p:txBody>
      </p:sp>
      <p:sp>
        <p:nvSpPr>
          <p:cNvPr id="624" name="Ut"/>
          <p:cNvSpPr txBox="1"/>
          <p:nvPr/>
        </p:nvSpPr>
        <p:spPr>
          <a:xfrm>
            <a:off x="3753656" y="9395800"/>
            <a:ext cx="627902"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lvl1pPr>
          </a:lstStyle>
          <a:p>
            <a:pPr/>
            <a:r>
              <a:t>Ut</a:t>
            </a:r>
          </a:p>
        </p:txBody>
      </p:sp>
      <p:sp>
        <p:nvSpPr>
          <p:cNvPr id="625" name="Line"/>
          <p:cNvSpPr/>
          <p:nvPr/>
        </p:nvSpPr>
        <p:spPr>
          <a:xfrm>
            <a:off x="4696193" y="9725535"/>
            <a:ext cx="5406965" cy="1"/>
          </a:xfrm>
          <a:prstGeom prst="line">
            <a:avLst/>
          </a:prstGeom>
          <a:ln w="38100">
            <a:solidFill>
              <a:srgbClr val="000000"/>
            </a:solidFill>
            <a:miter lim="400000"/>
            <a:tailEnd type="triangle"/>
          </a:ln>
        </p:spPr>
        <p:txBody>
          <a:bodyPr lIns="50800" tIns="50800" rIns="50800" bIns="50800" anchor="ctr"/>
          <a:lstStyle/>
          <a:p>
            <a:pPr/>
          </a:p>
        </p:txBody>
      </p:sp>
      <p:sp>
        <p:nvSpPr>
          <p:cNvPr id="626" name="Random assignment"/>
          <p:cNvSpPr txBox="1"/>
          <p:nvPr/>
        </p:nvSpPr>
        <p:spPr>
          <a:xfrm>
            <a:off x="1812057" y="10195091"/>
            <a:ext cx="4733418"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lvl1pPr>
          </a:lstStyle>
          <a:p>
            <a:pPr/>
            <a:r>
              <a:t>Random assignment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1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2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1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614"/>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616"/>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617"/>
                                        </p:tgtEl>
                                        <p:attrNameLst>
                                          <p:attrName>style.visibility</p:attrName>
                                        </p:attrNameLst>
                                      </p:cBhvr>
                                      <p:to>
                                        <p:strVal val="visible"/>
                                      </p:to>
                                    </p:set>
                                  </p:childTnLst>
                                </p:cTn>
                              </p:par>
                            </p:childTnLst>
                          </p:cTn>
                        </p:par>
                        <p:par>
                          <p:cTn id="25" fill="hold">
                            <p:stCondLst>
                              <p:cond delay="0"/>
                            </p:stCondLst>
                            <p:childTnLst>
                              <p:par>
                                <p:cTn id="26" presetClass="exit" nodeType="afterEffect" presetSubtype="0" presetID="1" grpId="8" fill="hold">
                                  <p:stCondLst>
                                    <p:cond delay="0"/>
                                  </p:stCondLst>
                                  <p:iterate type="el" backwards="0">
                                    <p:tmAbs val="0"/>
                                  </p:iterate>
                                  <p:childTnLst>
                                    <p:set>
                                      <p:cBhvr>
                                        <p:cTn id="27" fill="hold">
                                          <p:stCondLst>
                                            <p:cond delay="0"/>
                                          </p:stCondLst>
                                        </p:cTn>
                                        <p:tgtEl>
                                          <p:spTgt spid="623"/>
                                        </p:tgtEl>
                                        <p:attrNameLst>
                                          <p:attrName>style.visibility</p:attrName>
                                        </p:attrNameLst>
                                      </p:cBhvr>
                                      <p:to>
                                        <p:strVal val="hidden"/>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620"/>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6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1" fill="hold">
                                  <p:stCondLst>
                                    <p:cond delay="0"/>
                                  </p:stCondLst>
                                  <p:iterate type="el" backwards="0">
                                    <p:tmAbs val="0"/>
                                  </p:iterate>
                                  <p:childTnLst>
                                    <p:set>
                                      <p:cBhvr>
                                        <p:cTn id="37" fill="hold"/>
                                        <p:tgtEl>
                                          <p:spTgt spid="624"/>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2" fill="hold">
                                  <p:stCondLst>
                                    <p:cond delay="0"/>
                                  </p:stCondLst>
                                  <p:iterate type="el" backwards="0">
                                    <p:tmAbs val="0"/>
                                  </p:iterate>
                                  <p:childTnLst>
                                    <p:set>
                                      <p:cBhvr>
                                        <p:cTn id="40" fill="hold"/>
                                        <p:tgtEl>
                                          <p:spTgt spid="625"/>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3" fill="hold">
                                  <p:stCondLst>
                                    <p:cond delay="0"/>
                                  </p:stCondLst>
                                  <p:iterate type="el" backwards="0">
                                    <p:tmAbs val="0"/>
                                  </p:iterate>
                                  <p:childTnLst>
                                    <p:set>
                                      <p:cBhvr>
                                        <p:cTn id="43" fill="hold"/>
                                        <p:tgtEl>
                                          <p:spTgt spid="6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0" presetID="1" grpId="14" fill="hold">
                                  <p:stCondLst>
                                    <p:cond delay="0"/>
                                  </p:stCondLst>
                                  <p:iterate type="el" backwards="0">
                                    <p:tmAbs val="0"/>
                                  </p:iterate>
                                  <p:childTnLst>
                                    <p:set>
                                      <p:cBhvr>
                                        <p:cTn id="47" fill="hold"/>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4" grpId="11"/>
      <p:bldP build="whole" bldLvl="1" animBg="1" rev="0" advAuto="0" spid="616" grpId="6"/>
      <p:bldP build="whole" bldLvl="1" animBg="1" rev="0" advAuto="0" spid="617" grpId="7"/>
      <p:bldP build="whole" bldLvl="1" animBg="1" rev="0" advAuto="0" spid="613" grpId="2"/>
      <p:bldP build="whole" bldLvl="1" animBg="1" rev="0" advAuto="0" spid="614" grpId="5"/>
      <p:bldP build="whole" bldLvl="1" animBg="1" rev="0" advAuto="0" spid="625" grpId="12"/>
      <p:bldP build="whole" bldLvl="1" animBg="1" rev="0" advAuto="0" spid="621" grpId="3"/>
      <p:bldP build="whole" bldLvl="1" animBg="1" rev="0" advAuto="0" spid="615" grpId="1"/>
      <p:bldP build="whole" bldLvl="1" animBg="1" rev="0" advAuto="0" spid="623" grpId="8"/>
      <p:bldP build="whole" bldLvl="1" animBg="1" rev="0" advAuto="0" spid="619" grpId="10"/>
      <p:bldP build="whole" bldLvl="1" animBg="1" rev="0" advAuto="0" spid="626" grpId="13"/>
      <p:bldP build="whole" bldLvl="1" animBg="1" rev="0" advAuto="0" spid="620" grpId="9"/>
      <p:bldP build="whole" bldLvl="1" animBg="1" rev="0" advAuto="0" spid="618" grpId="4"/>
      <p:bldP build="whole" bldLvl="1" animBg="1" rev="0" advAuto="0" spid="622" grpId="14"/>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Questions?"/>
          <p:cNvSpPr txBox="1"/>
          <p:nvPr>
            <p:ph type="title"/>
          </p:nvPr>
        </p:nvSpPr>
        <p:spPr>
          <a:xfrm>
            <a:off x="1206496" y="3196061"/>
            <a:ext cx="21971004" cy="4648201"/>
          </a:xfrm>
          <a:prstGeom prst="rect">
            <a:avLst/>
          </a:prstGeom>
        </p:spPr>
        <p:txBody>
          <a:bodyPr/>
          <a:lstStyle/>
          <a:p>
            <a:pPr/>
            <a:r>
              <a:t>Questions?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Machine Learning Basics"/>
          <p:cNvSpPr txBox="1"/>
          <p:nvPr>
            <p:ph type="title"/>
          </p:nvPr>
        </p:nvSpPr>
        <p:spPr>
          <a:xfrm>
            <a:off x="990073" y="759575"/>
            <a:ext cx="21971001" cy="1435101"/>
          </a:xfrm>
          <a:prstGeom prst="rect">
            <a:avLst/>
          </a:prstGeom>
        </p:spPr>
        <p:txBody>
          <a:bodyPr/>
          <a:lstStyle/>
          <a:p>
            <a:pPr/>
            <a:r>
              <a:t>Machine Learning Basics</a:t>
            </a:r>
          </a:p>
        </p:txBody>
      </p:sp>
      <p:sp>
        <p:nvSpPr>
          <p:cNvPr id="190" name="Doing train/test splitting in code…"/>
          <p:cNvSpPr txBox="1"/>
          <p:nvPr/>
        </p:nvSpPr>
        <p:spPr>
          <a:xfrm>
            <a:off x="1623002" y="2451372"/>
            <a:ext cx="20705145"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Doing train/test splitting in code…</a:t>
            </a:r>
          </a:p>
        </p:txBody>
      </p:sp>
      <p:pic>
        <p:nvPicPr>
          <p:cNvPr id="191" name="Python-logo-notext.svg.png" descr="Python-logo-notext.svg.png"/>
          <p:cNvPicPr>
            <a:picLocks noChangeAspect="1"/>
          </p:cNvPicPr>
          <p:nvPr/>
        </p:nvPicPr>
        <p:blipFill>
          <a:blip r:embed="rId2">
            <a:extLst/>
          </a:blip>
          <a:stretch>
            <a:fillRect/>
          </a:stretch>
        </p:blipFill>
        <p:spPr>
          <a:xfrm>
            <a:off x="21647939" y="287739"/>
            <a:ext cx="1880788" cy="2060690"/>
          </a:xfrm>
          <a:prstGeom prst="rect">
            <a:avLst/>
          </a:prstGeom>
          <a:ln w="12700">
            <a:miter lim="400000"/>
          </a:ln>
        </p:spPr>
      </p:pic>
      <p:sp>
        <p:nvSpPr>
          <p:cNvPr id="192" name="Split into train + val combined and test separately:"/>
          <p:cNvSpPr txBox="1"/>
          <p:nvPr/>
        </p:nvSpPr>
        <p:spPr>
          <a:xfrm>
            <a:off x="5838309" y="3342876"/>
            <a:ext cx="10133428"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Split into train + val combined and test separately:</a:t>
            </a:r>
          </a:p>
        </p:txBody>
      </p:sp>
      <p:sp>
        <p:nvSpPr>
          <p:cNvPr id="193" name="Define and fit algorithms"/>
          <p:cNvSpPr txBox="1"/>
          <p:nvPr/>
        </p:nvSpPr>
        <p:spPr>
          <a:xfrm>
            <a:off x="12664651" y="8396508"/>
            <a:ext cx="2293043"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Define and fit algorithms</a:t>
            </a:r>
          </a:p>
        </p:txBody>
      </p:sp>
      <p:sp>
        <p:nvSpPr>
          <p:cNvPr id="194" name="X_train_val, X_test, y_train_val, y_test = train_test_split(X, y, test_size=0.2, random_state=42)…"/>
          <p:cNvSpPr txBox="1"/>
          <p:nvPr/>
        </p:nvSpPr>
        <p:spPr>
          <a:xfrm>
            <a:off x="5839212" y="3913932"/>
            <a:ext cx="17066045" cy="10314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X_train_val, X_test, y_train_val, y_test = train_test_split(X, y, test_size=0.2, random_state=42)</a:t>
            </a:r>
          </a:p>
          <a:p>
            <a:pPr algn="l">
              <a:defRPr sz="2900"/>
            </a:pPr>
          </a:p>
          <a:p>
            <a:pPr algn="l">
              <a:defRPr sz="2900"/>
            </a:pPr>
          </a:p>
          <a:p>
            <a:pPr algn="l">
              <a:defRPr sz="2900"/>
            </a:pPr>
            <a:r>
              <a:t>X_train, X_val, y_train, y_val = train_test_split(X_train_val, y_train_val, test_size=0.25, random_state=42)</a:t>
            </a:r>
          </a:p>
          <a:p>
            <a:pPr algn="l">
              <a:defRPr sz="2900"/>
            </a:pPr>
          </a:p>
          <a:p>
            <a:pPr algn="l">
              <a:defRPr sz="2900"/>
            </a:pPr>
            <a:r>
              <a:t>rf = RandomForestRegressor()</a:t>
            </a:r>
          </a:p>
          <a:p>
            <a:pPr algn="l">
              <a:defRPr sz="2900"/>
            </a:pPr>
            <a:r>
              <a:t>dt = DecisionTreeRegressor()</a:t>
            </a:r>
          </a:p>
          <a:p>
            <a:pPr algn="l">
              <a:defRPr sz="2900"/>
            </a:pPr>
            <a:r>
              <a:t>lr = LinearRegression()</a:t>
            </a:r>
          </a:p>
          <a:p>
            <a:pPr algn="l">
              <a:defRPr sz="2900"/>
            </a:pPr>
          </a:p>
          <a:p>
            <a:pPr algn="l">
              <a:defRPr sz="2900"/>
            </a:pPr>
            <a:r>
              <a:t>rf.fit(X_train, y_train)</a:t>
            </a:r>
          </a:p>
          <a:p>
            <a:pPr algn="l">
              <a:defRPr sz="2900"/>
            </a:pPr>
            <a:r>
              <a:t>dt.fit(X_train, y_train)</a:t>
            </a:r>
          </a:p>
          <a:p>
            <a:pPr algn="l">
              <a:defRPr sz="2900"/>
            </a:pPr>
            <a:r>
              <a:t>lr.fit(X_train, y_train)</a:t>
            </a:r>
          </a:p>
          <a:p>
            <a:pPr algn="l">
              <a:defRPr sz="2900"/>
            </a:pPr>
          </a:p>
          <a:p>
            <a:pPr algn="l">
              <a:defRPr sz="2900"/>
            </a:pPr>
            <a:r>
              <a:t>rf_preds_train = rf.predict(X_train)</a:t>
            </a:r>
          </a:p>
          <a:p>
            <a:pPr algn="l">
              <a:defRPr sz="2900"/>
            </a:pPr>
            <a:r>
              <a:t>dt_preds_train = dt.predict(X_train)</a:t>
            </a:r>
          </a:p>
          <a:p>
            <a:pPr algn="l">
              <a:defRPr sz="2900"/>
            </a:pPr>
            <a:r>
              <a:t>lr_preds_train = lr.predict(X_train)</a:t>
            </a:r>
          </a:p>
          <a:p>
            <a:pPr algn="l">
              <a:defRPr sz="2900"/>
            </a:pPr>
          </a:p>
          <a:p>
            <a:pPr algn="l">
              <a:defRPr sz="2900"/>
            </a:pPr>
            <a:r>
              <a:t>rf_preds_val = rf.predict(X_val)</a:t>
            </a:r>
          </a:p>
          <a:p>
            <a:pPr algn="l">
              <a:defRPr sz="2900"/>
            </a:pPr>
            <a:r>
              <a:t>dt_preds_val = dt.predict(X_val)</a:t>
            </a:r>
          </a:p>
          <a:p>
            <a:pPr algn="l">
              <a:defRPr sz="2900"/>
            </a:pPr>
            <a:r>
              <a:t>lr_preds_val = lr.predict(X_val)</a:t>
            </a:r>
          </a:p>
          <a:p>
            <a:pPr algn="l">
              <a:defRPr sz="2900"/>
            </a:pPr>
          </a:p>
          <a:p>
            <a:pPr algn="l">
              <a:defRPr sz="2900"/>
            </a:pPr>
          </a:p>
        </p:txBody>
      </p:sp>
      <p:sp>
        <p:nvSpPr>
          <p:cNvPr id="195" name="Rectangle"/>
          <p:cNvSpPr/>
          <p:nvPr/>
        </p:nvSpPr>
        <p:spPr>
          <a:xfrm>
            <a:off x="5579860" y="3210341"/>
            <a:ext cx="15602354" cy="1259423"/>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6" name="Rectangle"/>
          <p:cNvSpPr/>
          <p:nvPr/>
        </p:nvSpPr>
        <p:spPr>
          <a:xfrm>
            <a:off x="5590071" y="4826166"/>
            <a:ext cx="17564326" cy="938852"/>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7" name="Repeat to split combined train+val into separate splits"/>
          <p:cNvSpPr txBox="1"/>
          <p:nvPr/>
        </p:nvSpPr>
        <p:spPr>
          <a:xfrm>
            <a:off x="5836910" y="4813466"/>
            <a:ext cx="9194726"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Repeat to split combined train+val into separate splits</a:t>
            </a:r>
          </a:p>
        </p:txBody>
      </p:sp>
      <p:sp>
        <p:nvSpPr>
          <p:cNvPr id="198" name="Rectangle"/>
          <p:cNvSpPr/>
          <p:nvPr/>
        </p:nvSpPr>
        <p:spPr>
          <a:xfrm>
            <a:off x="5609441" y="6121420"/>
            <a:ext cx="13677474" cy="3276589"/>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99" name="Rectangle"/>
          <p:cNvSpPr/>
          <p:nvPr/>
        </p:nvSpPr>
        <p:spPr>
          <a:xfrm>
            <a:off x="5579859" y="9622453"/>
            <a:ext cx="12218622" cy="3531953"/>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00" name="Generate train and validation predictions"/>
          <p:cNvSpPr txBox="1"/>
          <p:nvPr/>
        </p:nvSpPr>
        <p:spPr>
          <a:xfrm>
            <a:off x="12020846" y="10426124"/>
            <a:ext cx="10133429" cy="4613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Generate train and validation predictions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9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9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98"/>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9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199"/>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3" grpId="6"/>
      <p:bldP build="whole" bldLvl="1" animBg="1" rev="0" advAuto="0" spid="192" grpId="1"/>
      <p:bldP build="whole" bldLvl="1" animBg="1" rev="0" advAuto="0" spid="197" grpId="4"/>
      <p:bldP build="whole" bldLvl="1" animBg="1" rev="0" advAuto="0" spid="200" grpId="8"/>
      <p:bldP build="whole" bldLvl="1" animBg="1" rev="0" advAuto="0" spid="196" grpId="3"/>
      <p:bldP build="whole" bldLvl="1" animBg="1" rev="0" advAuto="0" spid="198" grpId="5"/>
      <p:bldP build="whole" bldLvl="1" animBg="1" rev="0" advAuto="0" spid="199" grpId="7"/>
      <p:bldP build="whole" bldLvl="1" animBg="1" rev="0" advAuto="0" spid="195" grpId="2"/>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DAGs - Directed Acyclic Graphs"/>
          <p:cNvSpPr txBox="1"/>
          <p:nvPr>
            <p:ph type="title"/>
          </p:nvPr>
        </p:nvSpPr>
        <p:spPr>
          <a:xfrm>
            <a:off x="990073" y="759575"/>
            <a:ext cx="21971001" cy="1435101"/>
          </a:xfrm>
          <a:prstGeom prst="rect">
            <a:avLst/>
          </a:prstGeom>
        </p:spPr>
        <p:txBody>
          <a:bodyPr/>
          <a:lstStyle/>
          <a:p>
            <a:pPr/>
            <a:r>
              <a:t>DAGs - </a:t>
            </a:r>
            <a:r>
              <a:rPr b="0"/>
              <a:t>Directed Acyclic Graphs</a:t>
            </a:r>
          </a:p>
        </p:txBody>
      </p:sp>
      <p:sp>
        <p:nvSpPr>
          <p:cNvPr id="631" name="We’ve seen a few graphs (and some mathematical formalism)… These are DAGs!…"/>
          <p:cNvSpPr txBox="1"/>
          <p:nvPr/>
        </p:nvSpPr>
        <p:spPr>
          <a:xfrm>
            <a:off x="5125424" y="4105204"/>
            <a:ext cx="16869946" cy="5842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We’ve seen a few graphs (and some mathematical formalism)… These are DAGs!</a:t>
            </a:r>
          </a:p>
          <a:p>
            <a:pPr marL="444500" indent="-444500" algn="l">
              <a:buSzPct val="123000"/>
              <a:buChar char="-"/>
              <a:defRPr sz="3500"/>
            </a:pPr>
          </a:p>
          <a:p>
            <a:pPr marL="444500" indent="-444500" algn="l">
              <a:buSzPct val="123000"/>
              <a:buChar char="-"/>
              <a:defRPr sz="3500"/>
            </a:pPr>
            <a:r>
              <a:t>They are intuitive - most of you are probably using something similar already!</a:t>
            </a:r>
          </a:p>
          <a:p>
            <a:pPr algn="l">
              <a:defRPr sz="3500"/>
            </a:pPr>
          </a:p>
          <a:p>
            <a:pPr marL="444500" indent="-444500" algn="l">
              <a:buSzPct val="123000"/>
              <a:buChar char="-"/>
              <a:defRPr sz="3500"/>
            </a:pPr>
            <a:r>
              <a:t>Convey a lot of crucial information and help us solve statistical ‘paradoxes’</a:t>
            </a:r>
          </a:p>
          <a:p>
            <a:pPr algn="l">
              <a:defRPr sz="3500"/>
            </a:pPr>
          </a:p>
          <a:p>
            <a:pPr marL="444500" indent="-444500" algn="l">
              <a:buSzPct val="123000"/>
              <a:buChar char="-"/>
              <a:defRPr sz="3500"/>
            </a:pPr>
            <a:r>
              <a:t>Unambiguously represent our assumptions about the </a:t>
            </a:r>
            <a:r>
              <a:rPr b="1"/>
              <a:t>causal</a:t>
            </a:r>
            <a:r>
              <a:t> processes</a:t>
            </a:r>
          </a:p>
          <a:p>
            <a:pPr algn="l">
              <a:defRPr sz="3500"/>
            </a:pPr>
          </a:p>
          <a:p>
            <a:pPr marL="444500" indent="-444500" algn="l">
              <a:buSzPct val="123000"/>
              <a:buChar char="-"/>
              <a:defRPr sz="3500"/>
            </a:pPr>
            <a:r>
              <a:t>Weak assumptions (at least about the functional/parametric form)</a:t>
            </a:r>
          </a:p>
          <a:p>
            <a:pPr algn="l">
              <a:defRPr sz="3500"/>
            </a:pPr>
          </a:p>
          <a:p>
            <a:pPr algn="l">
              <a:defRPr sz="3500"/>
            </a:pPr>
            <a:r>
              <a:t>- There are some strong assumptions about causality, though…!</a:t>
            </a:r>
          </a:p>
        </p:txBody>
      </p:sp>
      <p:pic>
        <p:nvPicPr>
          <p:cNvPr id="632" name="Screenshot 2022-05-28 at 21.43.02.png" descr="Screenshot 2022-05-28 at 21.43.02.png"/>
          <p:cNvPicPr>
            <a:picLocks noChangeAspect="1"/>
          </p:cNvPicPr>
          <p:nvPr/>
        </p:nvPicPr>
        <p:blipFill>
          <a:blip r:embed="rId2">
            <a:alphaModFix amt="17267"/>
            <a:extLst/>
          </a:blip>
          <a:stretch>
            <a:fillRect/>
          </a:stretch>
        </p:blipFill>
        <p:spPr>
          <a:xfrm>
            <a:off x="17451885" y="-3853597"/>
            <a:ext cx="14475283" cy="11068058"/>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But haven’t we seen this all before?"/>
          <p:cNvSpPr txBox="1"/>
          <p:nvPr>
            <p:ph type="title"/>
          </p:nvPr>
        </p:nvSpPr>
        <p:spPr>
          <a:xfrm>
            <a:off x="990073" y="759575"/>
            <a:ext cx="21971001" cy="1435101"/>
          </a:xfrm>
          <a:prstGeom prst="rect">
            <a:avLst/>
          </a:prstGeom>
        </p:spPr>
        <p:txBody>
          <a:bodyPr/>
          <a:lstStyle/>
          <a:p>
            <a:pPr/>
            <a:r>
              <a:t>But haven’t we seen this all before?</a:t>
            </a:r>
          </a:p>
        </p:txBody>
      </p:sp>
      <p:pic>
        <p:nvPicPr>
          <p:cNvPr id="635" name="Screenshot 2022-05-28 at 21.43.02.png" descr="Screenshot 2022-05-28 at 21.43.02.png"/>
          <p:cNvPicPr>
            <a:picLocks noChangeAspect="1"/>
          </p:cNvPicPr>
          <p:nvPr/>
        </p:nvPicPr>
        <p:blipFill>
          <a:blip r:embed="rId2">
            <a:alphaModFix amt="17267"/>
            <a:extLst/>
          </a:blip>
          <a:stretch>
            <a:fillRect/>
          </a:stretch>
        </p:blipFill>
        <p:spPr>
          <a:xfrm>
            <a:off x="17451885" y="-3853597"/>
            <a:ext cx="14475283" cy="11068058"/>
          </a:xfrm>
          <a:prstGeom prst="rect">
            <a:avLst/>
          </a:prstGeom>
          <a:ln w="12700">
            <a:miter lim="400000"/>
          </a:ln>
        </p:spPr>
      </p:pic>
      <p:pic>
        <p:nvPicPr>
          <p:cNvPr id="636" name="Screenshot 2022-10-04 at 10.32.42.png" descr="Screenshot 2022-10-04 at 10.32.42.png"/>
          <p:cNvPicPr>
            <a:picLocks noChangeAspect="1"/>
          </p:cNvPicPr>
          <p:nvPr/>
        </p:nvPicPr>
        <p:blipFill>
          <a:blip r:embed="rId3">
            <a:extLst/>
          </a:blip>
          <a:stretch>
            <a:fillRect/>
          </a:stretch>
        </p:blipFill>
        <p:spPr>
          <a:xfrm>
            <a:off x="7945994" y="7478796"/>
            <a:ext cx="8492012" cy="6207360"/>
          </a:xfrm>
          <a:prstGeom prst="rect">
            <a:avLst/>
          </a:prstGeom>
          <a:ln w="12700">
            <a:miter lim="400000"/>
          </a:ln>
        </p:spPr>
      </p:pic>
      <p:sp>
        <p:nvSpPr>
          <p:cNvPr id="637" name="There is much overlap between the considerations many psychologists (particularly psyshometricians) already make…"/>
          <p:cNvSpPr txBox="1"/>
          <p:nvPr/>
        </p:nvSpPr>
        <p:spPr>
          <a:xfrm>
            <a:off x="1181661" y="2705677"/>
            <a:ext cx="19417930" cy="52961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There is much overlap between the considerations many psychologists (particularly psyshometricians) already make</a:t>
            </a:r>
          </a:p>
          <a:p>
            <a:pPr algn="l">
              <a:defRPr sz="3500"/>
            </a:pPr>
          </a:p>
          <a:p>
            <a:pPr marL="444500" indent="-444500" algn="l">
              <a:buSzPct val="123000"/>
              <a:buChar char="-"/>
              <a:defRPr sz="3500"/>
            </a:pPr>
            <a:r>
              <a:t>The SEM framework can be interpreted in a similar way, but the arrows imply linear functions (and an arrow into an arrow implies moderation i.e. A*B) </a:t>
            </a:r>
          </a:p>
          <a:p>
            <a:pPr algn="l">
              <a:defRPr sz="3500"/>
            </a:pPr>
          </a:p>
          <a:p>
            <a:pPr marL="444500" indent="-444500" algn="l">
              <a:buSzPct val="123000"/>
              <a:buChar char="-"/>
              <a:defRPr sz="3500"/>
            </a:pPr>
            <a:r>
              <a:t>See for instance, the well-known bifactor model of intelligence</a:t>
            </a:r>
          </a:p>
          <a:p>
            <a:pPr algn="l">
              <a:defRPr sz="3500"/>
            </a:pPr>
          </a:p>
          <a:p>
            <a:pPr algn="l">
              <a:defRPr sz="3500"/>
            </a:pPr>
            <a:r>
              <a:t>- But… Many/most of the core concepts have not be generalised or used in general modelling practice in psychology</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DAGs - Quick Caveat"/>
          <p:cNvSpPr txBox="1"/>
          <p:nvPr>
            <p:ph type="title"/>
          </p:nvPr>
        </p:nvSpPr>
        <p:spPr>
          <a:xfrm>
            <a:off x="990073" y="759575"/>
            <a:ext cx="21971001" cy="1435101"/>
          </a:xfrm>
          <a:prstGeom prst="rect">
            <a:avLst/>
          </a:prstGeom>
        </p:spPr>
        <p:txBody>
          <a:bodyPr/>
          <a:lstStyle/>
          <a:p>
            <a:pPr/>
            <a:r>
              <a:t>DAGs - </a:t>
            </a:r>
            <a:r>
              <a:rPr b="0"/>
              <a:t>Quick Caveat</a:t>
            </a:r>
          </a:p>
        </p:txBody>
      </p:sp>
      <p:sp>
        <p:nvSpPr>
          <p:cNvPr id="640" name="A lot of the example graphs we will be using will be unrealistically simple!…"/>
          <p:cNvSpPr txBox="1"/>
          <p:nvPr/>
        </p:nvSpPr>
        <p:spPr>
          <a:xfrm>
            <a:off x="3046994" y="5221400"/>
            <a:ext cx="19240247" cy="16512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123000"/>
              <a:buChar char="-"/>
              <a:defRPr sz="3500"/>
            </a:pPr>
            <a:r>
              <a:t>A lot of the example graphs we will be using will be unrealistically simple! </a:t>
            </a:r>
          </a:p>
          <a:p>
            <a:pPr algn="l">
              <a:defRPr sz="3500"/>
            </a:pPr>
          </a:p>
          <a:p>
            <a:pPr marL="444500" indent="-444500" algn="l">
              <a:buSzPct val="123000"/>
              <a:buChar char="-"/>
              <a:defRPr sz="3500"/>
            </a:pPr>
            <a:r>
              <a:t>Let us not end up on the wrong side of ‘parsimony’ when we use these techniques in practice!</a:t>
            </a:r>
          </a:p>
        </p:txBody>
      </p:sp>
      <p:sp>
        <p:nvSpPr>
          <p:cNvPr id="641" name="If your model"/>
          <p:cNvSpPr txBox="1"/>
          <p:nvPr/>
        </p:nvSpPr>
        <p:spPr>
          <a:xfrm>
            <a:off x="3233802" y="10599113"/>
            <a:ext cx="2715960"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If your model</a:t>
            </a:r>
          </a:p>
        </p:txBody>
      </p:sp>
      <p:sp>
        <p:nvSpPr>
          <p:cNvPr id="642" name="Looks like this"/>
          <p:cNvSpPr txBox="1"/>
          <p:nvPr/>
        </p:nvSpPr>
        <p:spPr>
          <a:xfrm>
            <a:off x="9901063" y="8612295"/>
            <a:ext cx="2946655"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Looks like this</a:t>
            </a:r>
          </a:p>
        </p:txBody>
      </p:sp>
      <p:sp>
        <p:nvSpPr>
          <p:cNvPr id="643" name="It’s probably wrong"/>
          <p:cNvSpPr txBox="1"/>
          <p:nvPr/>
        </p:nvSpPr>
        <p:spPr>
          <a:xfrm>
            <a:off x="15749950" y="10599113"/>
            <a:ext cx="390944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It’s probably wrong</a:t>
            </a:r>
          </a:p>
        </p:txBody>
      </p:sp>
      <p:sp>
        <p:nvSpPr>
          <p:cNvPr id="644" name="Line"/>
          <p:cNvSpPr/>
          <p:nvPr/>
        </p:nvSpPr>
        <p:spPr>
          <a:xfrm>
            <a:off x="6233054" y="11045610"/>
            <a:ext cx="9233604" cy="1"/>
          </a:xfrm>
          <a:prstGeom prst="line">
            <a:avLst/>
          </a:prstGeom>
          <a:ln w="38100">
            <a:solidFill>
              <a:srgbClr val="000000"/>
            </a:solidFill>
            <a:miter lim="400000"/>
            <a:tailEnd type="triangle"/>
          </a:ln>
        </p:spPr>
        <p:txBody>
          <a:bodyPr lIns="50800" tIns="50800" rIns="50800" bIns="50800" anchor="ctr"/>
          <a:lstStyle/>
          <a:p>
            <a:pPr/>
          </a:p>
        </p:txBody>
      </p:sp>
      <p:sp>
        <p:nvSpPr>
          <p:cNvPr id="645" name="Line"/>
          <p:cNvSpPr/>
          <p:nvPr/>
        </p:nvSpPr>
        <p:spPr>
          <a:xfrm flipV="1">
            <a:off x="6233054" y="9177818"/>
            <a:ext cx="3406062" cy="1400772"/>
          </a:xfrm>
          <a:prstGeom prst="line">
            <a:avLst/>
          </a:prstGeom>
          <a:ln w="38100">
            <a:solidFill>
              <a:srgbClr val="000000"/>
            </a:solidFill>
            <a:miter lim="400000"/>
            <a:tailEnd type="triangle"/>
          </a:ln>
        </p:spPr>
        <p:txBody>
          <a:bodyPr lIns="50800" tIns="50800" rIns="50800" bIns="50800" anchor="ctr"/>
          <a:lstStyle/>
          <a:p>
            <a:pPr/>
          </a:p>
        </p:txBody>
      </p:sp>
      <p:sp>
        <p:nvSpPr>
          <p:cNvPr id="646" name="Line"/>
          <p:cNvSpPr/>
          <p:nvPr/>
        </p:nvSpPr>
        <p:spPr>
          <a:xfrm>
            <a:off x="12927014" y="9133527"/>
            <a:ext cx="2466550" cy="1390011"/>
          </a:xfrm>
          <a:prstGeom prst="line">
            <a:avLst/>
          </a:prstGeom>
          <a:ln w="38100">
            <a:solidFill>
              <a:srgbClr val="000000"/>
            </a:solidFill>
            <a:miter lim="400000"/>
            <a:tailEnd type="triangle"/>
          </a:ln>
        </p:spPr>
        <p:txBody>
          <a:bodyPr lIns="50800" tIns="50800" rIns="50800" bIns="50800" anchor="ctr"/>
          <a:lstStyle/>
          <a:p>
            <a:pPr/>
          </a:p>
        </p:txBody>
      </p:sp>
      <p:sp>
        <p:nvSpPr>
          <p:cNvPr id="647" name="[Credit: Someone on twitter]"/>
          <p:cNvSpPr txBox="1"/>
          <p:nvPr/>
        </p:nvSpPr>
        <p:spPr>
          <a:xfrm>
            <a:off x="19423843" y="12971152"/>
            <a:ext cx="4095116"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2500"/>
            </a:lvl1pPr>
          </a:lstStyle>
          <a:p>
            <a:pPr/>
            <a:r>
              <a:t>[Credit: Someone on twitter]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45"/>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64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646"/>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643"/>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644"/>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47" grpId="7"/>
      <p:bldP build="whole" bldLvl="1" animBg="1" rev="0" advAuto="0" spid="643" grpId="5"/>
      <p:bldP build="whole" bldLvl="1" animBg="1" rev="0" advAuto="0" spid="645" grpId="2"/>
      <p:bldP build="whole" bldLvl="1" animBg="1" rev="0" advAuto="0" spid="644" grpId="6"/>
      <p:bldP build="whole" bldLvl="1" animBg="1" rev="0" advAuto="0" spid="641" grpId="1"/>
      <p:bldP build="whole" bldLvl="1" animBg="1" rev="0" advAuto="0" spid="646" grpId="4"/>
      <p:bldP build="whole" bldLvl="1" animBg="1" rev="0" advAuto="0" spid="642" grpId="3"/>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DAGs - Intro, structural primatives"/>
          <p:cNvSpPr txBox="1"/>
          <p:nvPr>
            <p:ph type="title"/>
          </p:nvPr>
        </p:nvSpPr>
        <p:spPr>
          <a:xfrm>
            <a:off x="990073" y="759575"/>
            <a:ext cx="21971001" cy="1435101"/>
          </a:xfrm>
          <a:prstGeom prst="rect">
            <a:avLst/>
          </a:prstGeom>
        </p:spPr>
        <p:txBody>
          <a:bodyPr/>
          <a:lstStyle/>
          <a:p>
            <a:pPr/>
            <a:r>
              <a:t>DAGs - </a:t>
            </a:r>
            <a:r>
              <a:rPr b="0"/>
              <a:t>Intro, structural primatives</a:t>
            </a:r>
          </a:p>
        </p:txBody>
      </p:sp>
      <p:pic>
        <p:nvPicPr>
          <p:cNvPr id="650" name="Image" descr="Image"/>
          <p:cNvPicPr>
            <a:picLocks noChangeAspect="1"/>
          </p:cNvPicPr>
          <p:nvPr/>
        </p:nvPicPr>
        <p:blipFill>
          <a:blip r:embed="rId2">
            <a:extLst/>
          </a:blip>
          <a:stretch>
            <a:fillRect/>
          </a:stretch>
        </p:blipFill>
        <p:spPr>
          <a:xfrm>
            <a:off x="4188517" y="4106894"/>
            <a:ext cx="19710256" cy="6814487"/>
          </a:xfrm>
          <a:prstGeom prst="rect">
            <a:avLst/>
          </a:prstGeom>
          <a:ln w="12700">
            <a:miter lim="400000"/>
          </a:ln>
        </p:spPr>
      </p:pic>
      <p:pic>
        <p:nvPicPr>
          <p:cNvPr id="651"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
        <p:nvSpPr>
          <p:cNvPr id="652" name="Can construct all graphs from the following ‘sub-structures’:"/>
          <p:cNvSpPr txBox="1"/>
          <p:nvPr/>
        </p:nvSpPr>
        <p:spPr>
          <a:xfrm>
            <a:off x="796904" y="4994166"/>
            <a:ext cx="9707878" cy="1130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lgn="l">
              <a:buSzPct val="123000"/>
              <a:buChar char="-"/>
              <a:defRPr sz="3500"/>
            </a:lvl1pPr>
          </a:lstStyle>
          <a:p>
            <a:pPr/>
            <a:r>
              <a:t>Can construct all graphs from the following ‘sub-structures’:</a:t>
            </a:r>
          </a:p>
        </p:txBody>
      </p:sp>
      <p:sp>
        <p:nvSpPr>
          <p:cNvPr id="653" name="The arrows indicate &lt;causal dependencies&gt; (although we should be clear that this is a causal DAG)"/>
          <p:cNvSpPr txBox="1"/>
          <p:nvPr/>
        </p:nvSpPr>
        <p:spPr>
          <a:xfrm>
            <a:off x="1547781" y="12257536"/>
            <a:ext cx="21288439"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The arrows indicate </a:t>
            </a:r>
            <a:r>
              <a:rPr b="1"/>
              <a:t>&lt;causal dependencies&gt; </a:t>
            </a:r>
            <a:r>
              <a:t>(although we should be clear that this is a causal DAG)</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DAGs - Intro, structural primatives"/>
          <p:cNvSpPr txBox="1"/>
          <p:nvPr>
            <p:ph type="title"/>
          </p:nvPr>
        </p:nvSpPr>
        <p:spPr>
          <a:xfrm>
            <a:off x="990073" y="759575"/>
            <a:ext cx="21971001" cy="1435101"/>
          </a:xfrm>
          <a:prstGeom prst="rect">
            <a:avLst/>
          </a:prstGeom>
        </p:spPr>
        <p:txBody>
          <a:bodyPr/>
          <a:lstStyle/>
          <a:p>
            <a:pPr/>
            <a:r>
              <a:t>DAGs - </a:t>
            </a:r>
            <a:r>
              <a:rPr b="0"/>
              <a:t>Intro, structural primatives</a:t>
            </a:r>
          </a:p>
        </p:txBody>
      </p:sp>
      <p:pic>
        <p:nvPicPr>
          <p:cNvPr id="658" name="Image" descr="Image"/>
          <p:cNvPicPr>
            <a:picLocks noChangeAspect="1"/>
          </p:cNvPicPr>
          <p:nvPr/>
        </p:nvPicPr>
        <p:blipFill>
          <a:blip r:embed="rId2">
            <a:extLst/>
          </a:blip>
          <a:stretch>
            <a:fillRect/>
          </a:stretch>
        </p:blipFill>
        <p:spPr>
          <a:xfrm>
            <a:off x="4188517" y="4106894"/>
            <a:ext cx="19710256" cy="6814487"/>
          </a:xfrm>
          <a:prstGeom prst="rect">
            <a:avLst/>
          </a:prstGeom>
          <a:ln w="12700">
            <a:miter lim="400000"/>
          </a:ln>
        </p:spPr>
      </p:pic>
      <p:pic>
        <p:nvPicPr>
          <p:cNvPr id="659"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
        <p:nvSpPr>
          <p:cNvPr id="660" name="Can construct all graphs from the following ‘sub-structures’:"/>
          <p:cNvSpPr txBox="1"/>
          <p:nvPr/>
        </p:nvSpPr>
        <p:spPr>
          <a:xfrm>
            <a:off x="796904" y="4994166"/>
            <a:ext cx="9707878" cy="11305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lgn="l">
              <a:buSzPct val="123000"/>
              <a:buChar char="-"/>
              <a:defRPr sz="3500"/>
            </a:lvl1pPr>
          </a:lstStyle>
          <a:p>
            <a:pPr/>
            <a:r>
              <a:t>Can construct all graphs from the following ‘sub-structures’:</a:t>
            </a:r>
          </a:p>
        </p:txBody>
      </p:sp>
      <p:sp>
        <p:nvSpPr>
          <p:cNvPr id="661" name="The arrows indicate &lt;causal dependencies&gt; (although we should be clear that this is a causal DAG)"/>
          <p:cNvSpPr txBox="1"/>
          <p:nvPr/>
        </p:nvSpPr>
        <p:spPr>
          <a:xfrm>
            <a:off x="1547781" y="12257536"/>
            <a:ext cx="21288439"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The arrows indicate </a:t>
            </a:r>
            <a:r>
              <a:rPr b="1"/>
              <a:t>&lt;causal dependencies&gt; </a:t>
            </a:r>
            <a:r>
              <a:t>(although we should be clear that this is a causal DAG)</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DAGs - Intro, functional form"/>
          <p:cNvSpPr txBox="1"/>
          <p:nvPr>
            <p:ph type="title"/>
          </p:nvPr>
        </p:nvSpPr>
        <p:spPr>
          <a:xfrm>
            <a:off x="990073" y="759575"/>
            <a:ext cx="21971001" cy="1435101"/>
          </a:xfrm>
          <a:prstGeom prst="rect">
            <a:avLst/>
          </a:prstGeom>
        </p:spPr>
        <p:txBody>
          <a:bodyPr/>
          <a:lstStyle/>
          <a:p>
            <a:pPr/>
            <a:r>
              <a:t>DAGs - </a:t>
            </a:r>
            <a:r>
              <a:rPr b="0"/>
              <a:t>Intro, functional form</a:t>
            </a:r>
          </a:p>
        </p:txBody>
      </p:sp>
      <p:pic>
        <p:nvPicPr>
          <p:cNvPr id="664"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
        <p:nvSpPr>
          <p:cNvPr id="665" name="Very similar to the graphical representation of Structural Equation Models (SEMs) which assume LINEARITY…"/>
          <p:cNvSpPr txBox="1"/>
          <p:nvPr/>
        </p:nvSpPr>
        <p:spPr>
          <a:xfrm>
            <a:off x="1614513" y="4557179"/>
            <a:ext cx="17858328" cy="21969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Very similar to the graphical representation of Structural Equation Models (SEMs) which assume LINEARITY</a:t>
            </a:r>
          </a:p>
          <a:p>
            <a:pPr marL="444500" indent="-444500" algn="l">
              <a:buSzPct val="123000"/>
              <a:buChar char="-"/>
              <a:defRPr sz="3500"/>
            </a:pPr>
          </a:p>
          <a:p>
            <a:pPr marL="444500" indent="-444500" algn="l">
              <a:buSzPct val="123000"/>
              <a:buChar char="-"/>
              <a:defRPr sz="3500"/>
            </a:pPr>
            <a:r>
              <a:t>No assumptions about the </a:t>
            </a:r>
            <a:r>
              <a:rPr b="1"/>
              <a:t>functional form </a:t>
            </a:r>
          </a:p>
        </p:txBody>
      </p:sp>
      <p:sp>
        <p:nvSpPr>
          <p:cNvPr id="666" name="Line"/>
          <p:cNvSpPr/>
          <p:nvPr/>
        </p:nvSpPr>
        <p:spPr>
          <a:xfrm flipV="1">
            <a:off x="8761390" y="9196037"/>
            <a:ext cx="2556975" cy="910512"/>
          </a:xfrm>
          <a:prstGeom prst="line">
            <a:avLst/>
          </a:prstGeom>
          <a:ln w="38100">
            <a:solidFill>
              <a:srgbClr val="000000"/>
            </a:solidFill>
            <a:miter lim="400000"/>
            <a:tailEnd type="triangle"/>
          </a:ln>
        </p:spPr>
        <p:txBody>
          <a:bodyPr lIns="50800" tIns="50800" rIns="50800" bIns="50800" anchor="ctr"/>
          <a:lstStyle/>
          <a:p>
            <a:pPr/>
          </a:p>
        </p:txBody>
      </p:sp>
      <p:sp>
        <p:nvSpPr>
          <p:cNvPr id="667" name="X"/>
          <p:cNvSpPr txBox="1"/>
          <p:nvPr/>
        </p:nvSpPr>
        <p:spPr>
          <a:xfrm>
            <a:off x="8238366" y="9813285"/>
            <a:ext cx="608028"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X</a:t>
            </a:r>
          </a:p>
        </p:txBody>
      </p:sp>
      <p:sp>
        <p:nvSpPr>
          <p:cNvPr id="668" name="M"/>
          <p:cNvSpPr txBox="1"/>
          <p:nvPr/>
        </p:nvSpPr>
        <p:spPr>
          <a:xfrm>
            <a:off x="11268331" y="8779946"/>
            <a:ext cx="608028"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M</a:t>
            </a:r>
          </a:p>
        </p:txBody>
      </p:sp>
      <p:sp>
        <p:nvSpPr>
          <p:cNvPr id="669" name="Y"/>
          <p:cNvSpPr txBox="1"/>
          <p:nvPr/>
        </p:nvSpPr>
        <p:spPr>
          <a:xfrm>
            <a:off x="14515312" y="9813285"/>
            <a:ext cx="834599"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Y</a:t>
            </a:r>
          </a:p>
        </p:txBody>
      </p:sp>
      <p:sp>
        <p:nvSpPr>
          <p:cNvPr id="670" name="Line"/>
          <p:cNvSpPr/>
          <p:nvPr/>
        </p:nvSpPr>
        <p:spPr>
          <a:xfrm>
            <a:off x="11856947" y="9191401"/>
            <a:ext cx="2526352" cy="915148"/>
          </a:xfrm>
          <a:prstGeom prst="line">
            <a:avLst/>
          </a:prstGeom>
          <a:ln w="38100">
            <a:solidFill>
              <a:srgbClr val="000000"/>
            </a:solidFill>
            <a:miter lim="400000"/>
            <a:tailEnd type="triangle"/>
          </a:ln>
        </p:spPr>
        <p:txBody>
          <a:bodyPr lIns="50800" tIns="50800" rIns="50800" bIns="50800" anchor="ctr"/>
          <a:lstStyle/>
          <a:p>
            <a:pPr/>
          </a:p>
        </p:txBody>
      </p:sp>
      <p:sp>
        <p:nvSpPr>
          <p:cNvPr id="671" name="Equation"/>
          <p:cNvSpPr txBox="1"/>
          <p:nvPr/>
        </p:nvSpPr>
        <p:spPr>
          <a:xfrm>
            <a:off x="6319433" y="10765296"/>
            <a:ext cx="2457495" cy="4949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5E5E5E"/>
                      </a:solidFill>
                      <a:latin typeface="Cambria Math" panose="02040503050406030204" pitchFamily="18" charset="0"/>
                    </a:rPr>
                    <m:t>X</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sSub>
                    <m:e>
                      <m:r>
                        <a:rPr xmlns:a="http://schemas.openxmlformats.org/drawingml/2006/main" sz="4200" i="1">
                          <a:solidFill>
                            <a:srgbClr val="5E5E5E"/>
                          </a:solidFill>
                          <a:latin typeface="Cambria Math" panose="02040503050406030204" pitchFamily="18" charset="0"/>
                        </a:rPr>
                        <m:t>f</m:t>
                      </m:r>
                    </m:e>
                    <m:sub>
                      <m:r>
                        <a:rPr xmlns:a="http://schemas.openxmlformats.org/drawingml/2006/main" sz="4200" i="1">
                          <a:solidFill>
                            <a:srgbClr val="5E5E5E"/>
                          </a:solidFill>
                          <a:latin typeface="Cambria Math" panose="02040503050406030204" pitchFamily="18" charset="0"/>
                        </a:rPr>
                        <m:t>X</m:t>
                      </m:r>
                    </m:sub>
                  </m:sSub>
                  <m:r>
                    <a:rPr xmlns:a="http://schemas.openxmlformats.org/drawingml/2006/main" sz="4200" i="1">
                      <a:solidFill>
                        <a:srgbClr val="5E5E5E"/>
                      </a:solidFill>
                      <a:latin typeface="Cambria Math" panose="02040503050406030204" pitchFamily="18" charset="0"/>
                    </a:rPr>
                    <m:t>(</m:t>
                  </m:r>
                  <m:sSub>
                    <m:e>
                      <m:r>
                        <a:rPr xmlns:a="http://schemas.openxmlformats.org/drawingml/2006/main" sz="4200" i="1">
                          <a:solidFill>
                            <a:srgbClr val="5E5E5E"/>
                          </a:solidFill>
                          <a:latin typeface="Cambria Math" panose="02040503050406030204" pitchFamily="18" charset="0"/>
                        </a:rPr>
                        <m:t>U</m:t>
                      </m:r>
                    </m:e>
                    <m:sub>
                      <m:r>
                        <a:rPr xmlns:a="http://schemas.openxmlformats.org/drawingml/2006/main" sz="4200" i="1">
                          <a:solidFill>
                            <a:srgbClr val="5E5E5E"/>
                          </a:solidFill>
                          <a:latin typeface="Cambria Math" panose="02040503050406030204" pitchFamily="18" charset="0"/>
                        </a:rPr>
                        <m:t>X</m:t>
                      </m:r>
                    </m:sub>
                  </m:sSub>
                  <m:r>
                    <a:rPr xmlns:a="http://schemas.openxmlformats.org/drawingml/2006/main" sz="4200" i="1">
                      <a:solidFill>
                        <a:srgbClr val="5E5E5E"/>
                      </a:solidFill>
                      <a:latin typeface="Cambria Math" panose="02040503050406030204" pitchFamily="18" charset="0"/>
                    </a:rPr>
                    <m:t>)</m:t>
                  </m:r>
                </m:oMath>
              </m:oMathPara>
            </a14:m>
            <a:endParaRPr sz="4200">
              <a:solidFill>
                <a:srgbClr val="5E5E5E"/>
              </a:solidFill>
            </a:endParaRPr>
          </a:p>
        </p:txBody>
      </p:sp>
      <p:sp>
        <p:nvSpPr>
          <p:cNvPr id="672" name="Equation"/>
          <p:cNvSpPr txBox="1"/>
          <p:nvPr/>
        </p:nvSpPr>
        <p:spPr>
          <a:xfrm>
            <a:off x="14182912" y="10729938"/>
            <a:ext cx="4075401" cy="56571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5E5E5E"/>
                      </a:solidFill>
                      <a:latin typeface="Cambria Math" panose="02040503050406030204" pitchFamily="18" charset="0"/>
                    </a:rPr>
                    <m:t>Y</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f</m:t>
                      </m:r>
                    </m:e>
                    <m:sub>
                      <m:r>
                        <a:rPr xmlns:a="http://schemas.openxmlformats.org/drawingml/2006/main" sz="4800" i="1">
                          <a:solidFill>
                            <a:srgbClr val="5E5E5E"/>
                          </a:solidFill>
                          <a:latin typeface="Cambria Math" panose="02040503050406030204" pitchFamily="18" charset="0"/>
                        </a:rPr>
                        <m:t>Y</m:t>
                      </m:r>
                    </m:sub>
                  </m:sSub>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M</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X</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U</m:t>
                      </m:r>
                    </m:e>
                    <m:sub>
                      <m:r>
                        <a:rPr xmlns:a="http://schemas.openxmlformats.org/drawingml/2006/main" sz="4800" i="1">
                          <a:solidFill>
                            <a:srgbClr val="5E5E5E"/>
                          </a:solidFill>
                          <a:latin typeface="Cambria Math" panose="02040503050406030204" pitchFamily="18" charset="0"/>
                        </a:rPr>
                        <m:t>Y</m:t>
                      </m:r>
                    </m:sub>
                  </m:sSub>
                  <m:r>
                    <a:rPr xmlns:a="http://schemas.openxmlformats.org/drawingml/2006/main" sz="4800" i="1">
                      <a:solidFill>
                        <a:srgbClr val="5E5E5E"/>
                      </a:solidFill>
                      <a:latin typeface="Cambria Math" panose="02040503050406030204" pitchFamily="18" charset="0"/>
                    </a:rPr>
                    <m:t>)</m:t>
                  </m:r>
                </m:oMath>
              </m:oMathPara>
            </a14:m>
            <a:endParaRPr sz="4800">
              <a:solidFill>
                <a:srgbClr val="5E5E5E"/>
              </a:solidFill>
            </a:endParaRPr>
          </a:p>
        </p:txBody>
      </p:sp>
      <p:sp>
        <p:nvSpPr>
          <p:cNvPr id="673" name="Line"/>
          <p:cNvSpPr/>
          <p:nvPr/>
        </p:nvSpPr>
        <p:spPr>
          <a:xfrm>
            <a:off x="8791919" y="10156676"/>
            <a:ext cx="5560852" cy="1"/>
          </a:xfrm>
          <a:prstGeom prst="line">
            <a:avLst/>
          </a:prstGeom>
          <a:ln w="38100">
            <a:solidFill>
              <a:srgbClr val="000000"/>
            </a:solidFill>
            <a:miter lim="400000"/>
            <a:tailEnd type="triangle"/>
          </a:ln>
        </p:spPr>
        <p:txBody>
          <a:bodyPr lIns="50800" tIns="50800" rIns="50800" bIns="50800" anchor="ctr"/>
          <a:lstStyle/>
          <a:p>
            <a:pPr/>
          </a:p>
        </p:txBody>
      </p:sp>
      <p:sp>
        <p:nvSpPr>
          <p:cNvPr id="674" name="Equation"/>
          <p:cNvSpPr txBox="1"/>
          <p:nvPr/>
        </p:nvSpPr>
        <p:spPr>
          <a:xfrm>
            <a:off x="9775961" y="7990371"/>
            <a:ext cx="3592768" cy="54213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M</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f</m:t>
                      </m:r>
                    </m:e>
                    <m:sub>
                      <m:r>
                        <a:rPr xmlns:a="http://schemas.openxmlformats.org/drawingml/2006/main" sz="4600" i="1">
                          <a:solidFill>
                            <a:srgbClr val="5E5E5E"/>
                          </a:solidFill>
                          <a:latin typeface="Cambria Math" panose="02040503050406030204" pitchFamily="18" charset="0"/>
                        </a:rPr>
                        <m:t>M</m:t>
                      </m:r>
                    </m:sub>
                  </m:sSub>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X</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U</m:t>
                      </m:r>
                    </m:e>
                    <m:sub>
                      <m:r>
                        <a:rPr xmlns:a="http://schemas.openxmlformats.org/drawingml/2006/main" sz="4600" i="1">
                          <a:solidFill>
                            <a:srgbClr val="5E5E5E"/>
                          </a:solidFill>
                          <a:latin typeface="Cambria Math" panose="02040503050406030204" pitchFamily="18" charset="0"/>
                        </a:rPr>
                        <m:t>M</m:t>
                      </m:r>
                    </m:sub>
                  </m:sSub>
                  <m:r>
                    <a:rPr xmlns:a="http://schemas.openxmlformats.org/drawingml/2006/main" sz="4600" i="1">
                      <a:solidFill>
                        <a:srgbClr val="5E5E5E"/>
                      </a:solidFill>
                      <a:latin typeface="Cambria Math" panose="02040503050406030204" pitchFamily="18" charset="0"/>
                    </a:rPr>
                    <m:t>)</m:t>
                  </m:r>
                </m:oMath>
              </m:oMathPara>
            </a14:m>
            <a:endParaRPr sz="4600">
              <a:solidFill>
                <a:srgbClr val="5E5E5E"/>
              </a:solidFill>
            </a:endParaRPr>
          </a:p>
        </p:txBody>
      </p:sp>
      <p:sp>
        <p:nvSpPr>
          <p:cNvPr id="675" name="Equation"/>
          <p:cNvSpPr txBox="1"/>
          <p:nvPr/>
        </p:nvSpPr>
        <p:spPr>
          <a:xfrm>
            <a:off x="14182912" y="10726909"/>
            <a:ext cx="6648199" cy="57176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5E5E5E"/>
                      </a:solidFill>
                      <a:latin typeface="Cambria Math" panose="02040503050406030204" pitchFamily="18" charset="0"/>
                    </a:rPr>
                    <m:t>Y</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β</m:t>
                      </m:r>
                    </m:e>
                    <m:sub>
                      <m:r>
                        <a:rPr xmlns:a="http://schemas.openxmlformats.org/drawingml/2006/main" sz="4800" i="1">
                          <a:solidFill>
                            <a:srgbClr val="5E5E5E"/>
                          </a:solidFill>
                          <a:latin typeface="Cambria Math" panose="02040503050406030204" pitchFamily="18" charset="0"/>
                        </a:rPr>
                        <m:t>0</m:t>
                      </m:r>
                    </m:sub>
                  </m:sSub>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β</m:t>
                      </m:r>
                    </m:e>
                    <m:sub>
                      <m:r>
                        <a:rPr xmlns:a="http://schemas.openxmlformats.org/drawingml/2006/main" sz="4800" i="1">
                          <a:solidFill>
                            <a:srgbClr val="5E5E5E"/>
                          </a:solidFill>
                          <a:latin typeface="Cambria Math" panose="02040503050406030204" pitchFamily="18" charset="0"/>
                        </a:rPr>
                        <m:t>X</m:t>
                      </m:r>
                    </m:sub>
                  </m:sSub>
                  <m:r>
                    <a:rPr xmlns:a="http://schemas.openxmlformats.org/drawingml/2006/main" sz="4800" i="1">
                      <a:solidFill>
                        <a:srgbClr val="5E5E5E"/>
                      </a:solidFill>
                      <a:latin typeface="Cambria Math" panose="02040503050406030204" pitchFamily="18" charset="0"/>
                    </a:rPr>
                    <m:t>X</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β</m:t>
                      </m:r>
                    </m:e>
                    <m:sub>
                      <m:r>
                        <a:rPr xmlns:a="http://schemas.openxmlformats.org/drawingml/2006/main" sz="4800" i="1">
                          <a:solidFill>
                            <a:srgbClr val="5E5E5E"/>
                          </a:solidFill>
                          <a:latin typeface="Cambria Math" panose="02040503050406030204" pitchFamily="18" charset="0"/>
                        </a:rPr>
                        <m:t>M</m:t>
                      </m:r>
                    </m:sub>
                  </m:sSub>
                  <m:r>
                    <a:rPr xmlns:a="http://schemas.openxmlformats.org/drawingml/2006/main" sz="4800" i="1">
                      <a:solidFill>
                        <a:srgbClr val="5E5E5E"/>
                      </a:solidFill>
                      <a:latin typeface="Cambria Math" panose="02040503050406030204" pitchFamily="18" charset="0"/>
                    </a:rPr>
                    <m:t>M</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U</m:t>
                      </m:r>
                    </m:e>
                    <m:sub>
                      <m:r>
                        <a:rPr xmlns:a="http://schemas.openxmlformats.org/drawingml/2006/main" sz="4800" i="1">
                          <a:solidFill>
                            <a:srgbClr val="5E5E5E"/>
                          </a:solidFill>
                          <a:latin typeface="Cambria Math" panose="02040503050406030204" pitchFamily="18" charset="0"/>
                        </a:rPr>
                        <m:t>Y</m:t>
                      </m:r>
                    </m:sub>
                  </m:sSub>
                </m:oMath>
              </m:oMathPara>
            </a14:m>
            <a:endParaRPr sz="4800">
              <a:solidFill>
                <a:srgbClr val="5E5E5E"/>
              </a:solidFill>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674"/>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5" fill="hold">
                                  <p:stCondLst>
                                    <p:cond delay="0"/>
                                  </p:stCondLst>
                                  <p:iterate type="el" backwards="0">
                                    <p:tmAbs val="0"/>
                                  </p:iterate>
                                  <p:childTnLst>
                                    <p:set>
                                      <p:cBhvr>
                                        <p:cTn id="21" fill="hold">
                                          <p:stCondLst>
                                            <p:cond delay="0"/>
                                          </p:stCondLst>
                                        </p:cTn>
                                        <p:tgtEl>
                                          <p:spTgt spid="672"/>
                                        </p:tgtEl>
                                        <p:attrNameLst>
                                          <p:attrName>style.visibility</p:attrName>
                                        </p:attrNameLst>
                                      </p:cBhvr>
                                      <p:to>
                                        <p:strVal val="hidden"/>
                                      </p:to>
                                    </p:set>
                                  </p:childTnLst>
                                </p:cTn>
                              </p:par>
                            </p:childTnLst>
                          </p:cTn>
                        </p:par>
                        <p:par>
                          <p:cTn id="22" fill="hold">
                            <p:stCondLst>
                              <p:cond delay="0"/>
                            </p:stCondLst>
                            <p:childTnLst>
                              <p:par>
                                <p:cTn id="23" presetClass="exit" nodeType="afterEffect" presetSubtype="0" presetID="1" grpId="6" fill="hold">
                                  <p:stCondLst>
                                    <p:cond delay="0"/>
                                  </p:stCondLst>
                                  <p:iterate type="el" backwards="0">
                                    <p:tmAbs val="0"/>
                                  </p:iterate>
                                  <p:childTnLst>
                                    <p:set>
                                      <p:cBhvr>
                                        <p:cTn id="24" fill="hold">
                                          <p:stCondLst>
                                            <p:cond delay="0"/>
                                          </p:stCondLst>
                                        </p:cTn>
                                        <p:tgtEl>
                                          <p:spTgt spid="67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6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1" grpId="1"/>
      <p:bldP build="whole" bldLvl="1" animBg="1" rev="0" advAuto="0" spid="675" grpId="7"/>
      <p:bldP build="whole" bldLvl="1" animBg="1" rev="0" advAuto="0" spid="671" grpId="6"/>
      <p:bldP build="whole" bldLvl="1" animBg="1" rev="0" advAuto="0" spid="674" grpId="2"/>
      <p:bldP build="whole" bldLvl="1" animBg="1" rev="0" advAuto="0" spid="674" grpId="4"/>
      <p:bldP build="whole" bldLvl="1" animBg="1" rev="0" advAuto="0" spid="672" grpId="3"/>
      <p:bldP build="whole" bldLvl="1" animBg="1" rev="0" advAuto="0" spid="672" grpId="5"/>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7" name="DAGs - Intro, what the DAG implies"/>
          <p:cNvSpPr txBox="1"/>
          <p:nvPr>
            <p:ph type="title"/>
          </p:nvPr>
        </p:nvSpPr>
        <p:spPr>
          <a:xfrm>
            <a:off x="990073" y="759575"/>
            <a:ext cx="21971001" cy="1435101"/>
          </a:xfrm>
          <a:prstGeom prst="rect">
            <a:avLst/>
          </a:prstGeom>
        </p:spPr>
        <p:txBody>
          <a:bodyPr/>
          <a:lstStyle/>
          <a:p>
            <a:pPr/>
            <a:r>
              <a:t>DAGs - </a:t>
            </a:r>
            <a:r>
              <a:rPr b="0"/>
              <a:t>Intro, what the DAG implies</a:t>
            </a:r>
          </a:p>
        </p:txBody>
      </p:sp>
      <p:pic>
        <p:nvPicPr>
          <p:cNvPr id="678"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
        <p:nvSpPr>
          <p:cNvPr id="679" name="Expanding the DAG to show the computational ordering……"/>
          <p:cNvSpPr txBox="1"/>
          <p:nvPr/>
        </p:nvSpPr>
        <p:spPr>
          <a:xfrm>
            <a:off x="1129779" y="3528553"/>
            <a:ext cx="20439700" cy="17016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Expanding the DAG to show the computational ordering…</a:t>
            </a:r>
          </a:p>
          <a:p>
            <a:pPr marL="444500" indent="-444500" algn="l">
              <a:buSzPct val="123000"/>
              <a:buChar char="-"/>
              <a:defRPr sz="3500"/>
            </a:pPr>
            <a:r>
              <a:t>Now we really are beginning to specify the </a:t>
            </a:r>
            <a:r>
              <a:rPr b="1"/>
              <a:t>Data Generating Process </a:t>
            </a:r>
            <a:r>
              <a:t>- note that time is implicit!</a:t>
            </a:r>
            <a:endParaRPr b="1"/>
          </a:p>
          <a:p>
            <a:pPr marL="444500" indent="-444500" algn="l">
              <a:buSzPct val="123000"/>
              <a:buChar char="-"/>
              <a:defRPr sz="3500"/>
            </a:pPr>
            <a:r>
              <a:t>If we make assumptions about the functions </a:t>
            </a:r>
            <a:r>
              <a:rPr i="1"/>
              <a:t>f </a:t>
            </a:r>
            <a:r>
              <a:t>we can </a:t>
            </a:r>
            <a:r>
              <a:rPr b="1"/>
              <a:t>simulate data </a:t>
            </a:r>
          </a:p>
        </p:txBody>
      </p:sp>
      <p:sp>
        <p:nvSpPr>
          <p:cNvPr id="680" name="Line"/>
          <p:cNvSpPr/>
          <p:nvPr/>
        </p:nvSpPr>
        <p:spPr>
          <a:xfrm flipV="1">
            <a:off x="9381045" y="8242245"/>
            <a:ext cx="2175348" cy="1811041"/>
          </a:xfrm>
          <a:prstGeom prst="line">
            <a:avLst/>
          </a:prstGeom>
          <a:ln w="38100">
            <a:solidFill>
              <a:srgbClr val="000000"/>
            </a:solidFill>
            <a:miter lim="400000"/>
            <a:tailEnd type="triangle"/>
          </a:ln>
        </p:spPr>
        <p:txBody>
          <a:bodyPr lIns="50800" tIns="50800" rIns="50800" bIns="50800" anchor="ctr"/>
          <a:lstStyle/>
          <a:p>
            <a:pPr/>
          </a:p>
        </p:txBody>
      </p:sp>
      <p:sp>
        <p:nvSpPr>
          <p:cNvPr id="681" name="X"/>
          <p:cNvSpPr txBox="1"/>
          <p:nvPr/>
        </p:nvSpPr>
        <p:spPr>
          <a:xfrm>
            <a:off x="8858022" y="9760022"/>
            <a:ext cx="60802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X</a:t>
            </a:r>
          </a:p>
        </p:txBody>
      </p:sp>
      <p:sp>
        <p:nvSpPr>
          <p:cNvPr id="682" name="M"/>
          <p:cNvSpPr txBox="1"/>
          <p:nvPr/>
        </p:nvSpPr>
        <p:spPr>
          <a:xfrm>
            <a:off x="13322589" y="7943458"/>
            <a:ext cx="608028"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M</a:t>
            </a:r>
          </a:p>
        </p:txBody>
      </p:sp>
      <p:sp>
        <p:nvSpPr>
          <p:cNvPr id="683" name="Y"/>
          <p:cNvSpPr txBox="1"/>
          <p:nvPr/>
        </p:nvSpPr>
        <p:spPr>
          <a:xfrm>
            <a:off x="18000532" y="9891293"/>
            <a:ext cx="834598"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Y</a:t>
            </a:r>
          </a:p>
        </p:txBody>
      </p:sp>
      <p:sp>
        <p:nvSpPr>
          <p:cNvPr id="684" name="Line"/>
          <p:cNvSpPr/>
          <p:nvPr/>
        </p:nvSpPr>
        <p:spPr>
          <a:xfrm>
            <a:off x="13853687" y="8629781"/>
            <a:ext cx="1149267" cy="1423504"/>
          </a:xfrm>
          <a:prstGeom prst="line">
            <a:avLst/>
          </a:prstGeom>
          <a:ln w="38100">
            <a:solidFill>
              <a:srgbClr val="000000"/>
            </a:solidFill>
            <a:miter lim="400000"/>
            <a:tailEnd type="triangle"/>
          </a:ln>
        </p:spPr>
        <p:txBody>
          <a:bodyPr lIns="50800" tIns="50800" rIns="50800" bIns="50800" anchor="ctr"/>
          <a:lstStyle/>
          <a:p>
            <a:pPr/>
          </a:p>
        </p:txBody>
      </p:sp>
      <p:sp>
        <p:nvSpPr>
          <p:cNvPr id="685" name="Line"/>
          <p:cNvSpPr/>
          <p:nvPr/>
        </p:nvSpPr>
        <p:spPr>
          <a:xfrm>
            <a:off x="9411574" y="10103413"/>
            <a:ext cx="5560852" cy="1"/>
          </a:xfrm>
          <a:prstGeom prst="line">
            <a:avLst/>
          </a:prstGeom>
          <a:ln w="38100">
            <a:solidFill>
              <a:srgbClr val="000000"/>
            </a:solidFill>
            <a:miter lim="400000"/>
            <a:tailEnd type="triangle"/>
          </a:ln>
        </p:spPr>
        <p:txBody>
          <a:bodyPr lIns="50800" tIns="50800" rIns="50800" bIns="50800" anchor="ctr"/>
          <a:lstStyle/>
          <a:p>
            <a:pPr/>
          </a:p>
        </p:txBody>
      </p:sp>
      <p:sp>
        <p:nvSpPr>
          <p:cNvPr id="686" name="Line"/>
          <p:cNvSpPr/>
          <p:nvPr/>
        </p:nvSpPr>
        <p:spPr>
          <a:xfrm>
            <a:off x="15729675" y="10196220"/>
            <a:ext cx="2134582" cy="1"/>
          </a:xfrm>
          <a:prstGeom prst="line">
            <a:avLst/>
          </a:prstGeom>
          <a:ln w="38100">
            <a:solidFill>
              <a:srgbClr val="000000"/>
            </a:solidFill>
            <a:miter lim="400000"/>
            <a:tailEnd type="triangle"/>
          </a:ln>
        </p:spPr>
        <p:txBody>
          <a:bodyPr lIns="50800" tIns="50800" rIns="50800" bIns="50800" anchor="ctr"/>
          <a:lstStyle/>
          <a:p>
            <a:pPr/>
          </a:p>
        </p:txBody>
      </p:sp>
      <p:sp>
        <p:nvSpPr>
          <p:cNvPr id="687" name="Equation"/>
          <p:cNvSpPr txBox="1"/>
          <p:nvPr/>
        </p:nvSpPr>
        <p:spPr>
          <a:xfrm>
            <a:off x="15139230" y="9817451"/>
            <a:ext cx="447681" cy="49499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f</m:t>
                      </m:r>
                    </m:e>
                    <m:sub>
                      <m:r>
                        <a:rPr xmlns:a="http://schemas.openxmlformats.org/drawingml/2006/main" sz="4200" i="1">
                          <a:solidFill>
                            <a:srgbClr val="5E5E5E"/>
                          </a:solidFill>
                          <a:latin typeface="Cambria Math" panose="02040503050406030204" pitchFamily="18" charset="0"/>
                        </a:rPr>
                        <m:t>Y</m:t>
                      </m:r>
                    </m:sub>
                  </m:sSub>
                </m:oMath>
              </m:oMathPara>
            </a14:m>
            <a:endParaRPr sz="4200">
              <a:solidFill>
                <a:srgbClr val="5E5E5E"/>
              </a:solidFill>
            </a:endParaRPr>
          </a:p>
        </p:txBody>
      </p:sp>
      <p:sp>
        <p:nvSpPr>
          <p:cNvPr id="688" name="Uy"/>
          <p:cNvSpPr txBox="1"/>
          <p:nvPr/>
        </p:nvSpPr>
        <p:spPr>
          <a:xfrm>
            <a:off x="15030054" y="7732103"/>
            <a:ext cx="834599"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Uy</a:t>
            </a:r>
          </a:p>
        </p:txBody>
      </p:sp>
      <p:sp>
        <p:nvSpPr>
          <p:cNvPr id="689" name="Line"/>
          <p:cNvSpPr/>
          <p:nvPr/>
        </p:nvSpPr>
        <p:spPr>
          <a:xfrm>
            <a:off x="15363070" y="8439730"/>
            <a:ext cx="1" cy="1183759"/>
          </a:xfrm>
          <a:prstGeom prst="line">
            <a:avLst/>
          </a:prstGeom>
          <a:ln w="38100">
            <a:solidFill>
              <a:srgbClr val="000000"/>
            </a:solidFill>
            <a:miter lim="400000"/>
            <a:tailEnd type="triangle"/>
          </a:ln>
        </p:spPr>
        <p:txBody>
          <a:bodyPr lIns="50800" tIns="50800" rIns="50800" bIns="50800" anchor="ctr"/>
          <a:lstStyle/>
          <a:p>
            <a:pPr/>
          </a:p>
        </p:txBody>
      </p:sp>
      <p:sp>
        <p:nvSpPr>
          <p:cNvPr id="690" name="Um"/>
          <p:cNvSpPr txBox="1"/>
          <p:nvPr/>
        </p:nvSpPr>
        <p:spPr>
          <a:xfrm>
            <a:off x="11536757" y="5912448"/>
            <a:ext cx="834598"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Um</a:t>
            </a:r>
          </a:p>
        </p:txBody>
      </p:sp>
      <p:sp>
        <p:nvSpPr>
          <p:cNvPr id="691" name="Equation"/>
          <p:cNvSpPr txBox="1"/>
          <p:nvPr/>
        </p:nvSpPr>
        <p:spPr>
          <a:xfrm>
            <a:off x="11684959" y="7789533"/>
            <a:ext cx="538194" cy="4949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f</m:t>
                      </m:r>
                    </m:e>
                    <m:sub>
                      <m:r>
                        <a:rPr xmlns:a="http://schemas.openxmlformats.org/drawingml/2006/main" sz="4200" i="1">
                          <a:solidFill>
                            <a:srgbClr val="5E5E5E"/>
                          </a:solidFill>
                          <a:latin typeface="Cambria Math" panose="02040503050406030204" pitchFamily="18" charset="0"/>
                        </a:rPr>
                        <m:t>M</m:t>
                      </m:r>
                    </m:sub>
                  </m:sSub>
                </m:oMath>
              </m:oMathPara>
            </a14:m>
            <a:endParaRPr sz="4200">
              <a:solidFill>
                <a:srgbClr val="5E5E5E"/>
              </a:solidFill>
            </a:endParaRPr>
          </a:p>
        </p:txBody>
      </p:sp>
      <p:sp>
        <p:nvSpPr>
          <p:cNvPr id="692" name="Line"/>
          <p:cNvSpPr/>
          <p:nvPr/>
        </p:nvSpPr>
        <p:spPr>
          <a:xfrm>
            <a:off x="11954055" y="6564038"/>
            <a:ext cx="1" cy="1183759"/>
          </a:xfrm>
          <a:prstGeom prst="line">
            <a:avLst/>
          </a:prstGeom>
          <a:ln w="38100">
            <a:solidFill>
              <a:srgbClr val="000000"/>
            </a:solidFill>
            <a:miter lim="400000"/>
            <a:tailEnd type="triangle"/>
          </a:ln>
        </p:spPr>
        <p:txBody>
          <a:bodyPr lIns="50800" tIns="50800" rIns="50800" bIns="50800" anchor="ctr"/>
          <a:lstStyle/>
          <a:p>
            <a:pPr/>
          </a:p>
        </p:txBody>
      </p:sp>
      <p:sp>
        <p:nvSpPr>
          <p:cNvPr id="693" name="Line"/>
          <p:cNvSpPr/>
          <p:nvPr/>
        </p:nvSpPr>
        <p:spPr>
          <a:xfrm>
            <a:off x="12476602" y="8248385"/>
            <a:ext cx="622012" cy="1"/>
          </a:xfrm>
          <a:prstGeom prst="line">
            <a:avLst/>
          </a:prstGeom>
          <a:ln w="38100">
            <a:solidFill>
              <a:srgbClr val="000000"/>
            </a:solidFill>
            <a:miter lim="400000"/>
            <a:tailEnd type="triangle"/>
          </a:ln>
        </p:spPr>
        <p:txBody>
          <a:bodyPr lIns="50800" tIns="50800" rIns="50800" bIns="50800" anchor="ctr"/>
          <a:lstStyle/>
          <a:p>
            <a:pPr/>
          </a:p>
        </p:txBody>
      </p:sp>
      <p:sp>
        <p:nvSpPr>
          <p:cNvPr id="694" name="Ux"/>
          <p:cNvSpPr txBox="1"/>
          <p:nvPr/>
        </p:nvSpPr>
        <p:spPr>
          <a:xfrm>
            <a:off x="5548870" y="9760022"/>
            <a:ext cx="834599"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Ux</a:t>
            </a:r>
          </a:p>
        </p:txBody>
      </p:sp>
      <p:sp>
        <p:nvSpPr>
          <p:cNvPr id="695" name="Equation"/>
          <p:cNvSpPr txBox="1"/>
          <p:nvPr/>
        </p:nvSpPr>
        <p:spPr>
          <a:xfrm>
            <a:off x="7351648" y="9855916"/>
            <a:ext cx="456013" cy="4949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f</m:t>
                      </m:r>
                    </m:e>
                    <m:sub>
                      <m:r>
                        <a:rPr xmlns:a="http://schemas.openxmlformats.org/drawingml/2006/main" sz="4200" i="1">
                          <a:solidFill>
                            <a:srgbClr val="5E5E5E"/>
                          </a:solidFill>
                          <a:latin typeface="Cambria Math" panose="02040503050406030204" pitchFamily="18" charset="0"/>
                        </a:rPr>
                        <m:t>X</m:t>
                      </m:r>
                    </m:sub>
                  </m:sSub>
                </m:oMath>
              </m:oMathPara>
            </a14:m>
            <a:endParaRPr sz="4200">
              <a:solidFill>
                <a:srgbClr val="5E5E5E"/>
              </a:solidFill>
            </a:endParaRPr>
          </a:p>
        </p:txBody>
      </p:sp>
      <p:sp>
        <p:nvSpPr>
          <p:cNvPr id="696" name="Line"/>
          <p:cNvSpPr/>
          <p:nvPr/>
        </p:nvSpPr>
        <p:spPr>
          <a:xfrm>
            <a:off x="6556553" y="10103413"/>
            <a:ext cx="622011" cy="1"/>
          </a:xfrm>
          <a:prstGeom prst="line">
            <a:avLst/>
          </a:prstGeom>
          <a:ln w="38100">
            <a:solidFill>
              <a:srgbClr val="000000"/>
            </a:solidFill>
            <a:miter lim="400000"/>
            <a:tailEnd type="triangle"/>
          </a:ln>
        </p:spPr>
        <p:txBody>
          <a:bodyPr lIns="50800" tIns="50800" rIns="50800" bIns="50800" anchor="ctr"/>
          <a:lstStyle/>
          <a:p>
            <a:pPr/>
          </a:p>
        </p:txBody>
      </p:sp>
      <p:sp>
        <p:nvSpPr>
          <p:cNvPr id="697" name="Line"/>
          <p:cNvSpPr/>
          <p:nvPr/>
        </p:nvSpPr>
        <p:spPr>
          <a:xfrm>
            <a:off x="7980745" y="10103413"/>
            <a:ext cx="622011" cy="1"/>
          </a:xfrm>
          <a:prstGeom prst="line">
            <a:avLst/>
          </a:prstGeom>
          <a:ln w="38100">
            <a:solidFill>
              <a:srgbClr val="000000"/>
            </a:solidFill>
            <a:miter lim="400000"/>
            <a:tailEnd type="triangle"/>
          </a:ln>
        </p:spPr>
        <p:txBody>
          <a:bodyPr lIns="50800" tIns="50800" rIns="50800" bIns="50800" anchor="ctr"/>
          <a:lstStyle/>
          <a:p>
            <a:pPr/>
          </a:p>
        </p:txBody>
      </p:sp>
      <p:sp>
        <p:nvSpPr>
          <p:cNvPr id="698" name="We usually leave the U variables out unless they are correlated -&gt; this means there is an unobserved variable!"/>
          <p:cNvSpPr txBox="1"/>
          <p:nvPr/>
        </p:nvSpPr>
        <p:spPr>
          <a:xfrm>
            <a:off x="3262836" y="11207983"/>
            <a:ext cx="17858328" cy="1180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We usually leave the U variables out </a:t>
            </a:r>
            <a:r>
              <a:rPr b="1"/>
              <a:t>unless they are correlated -&gt; this means there is an unobserved variable!</a:t>
            </a:r>
          </a:p>
        </p:txBody>
      </p:sp>
      <p:sp>
        <p:nvSpPr>
          <p:cNvPr id="699" name="Square"/>
          <p:cNvSpPr/>
          <p:nvPr/>
        </p:nvSpPr>
        <p:spPr>
          <a:xfrm>
            <a:off x="5113468" y="9468413"/>
            <a:ext cx="1270001" cy="1270001"/>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00" name="Square"/>
          <p:cNvSpPr/>
          <p:nvPr/>
        </p:nvSpPr>
        <p:spPr>
          <a:xfrm>
            <a:off x="11319055" y="5582375"/>
            <a:ext cx="1270001" cy="1270001"/>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01" name="Square"/>
          <p:cNvSpPr/>
          <p:nvPr/>
        </p:nvSpPr>
        <p:spPr>
          <a:xfrm>
            <a:off x="14728070" y="7402030"/>
            <a:ext cx="1270001" cy="1270001"/>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702" name="These are not correlated / dependent on each other - we call them exogenous…"/>
          <p:cNvSpPr txBox="1"/>
          <p:nvPr/>
        </p:nvSpPr>
        <p:spPr>
          <a:xfrm>
            <a:off x="3646727" y="6225433"/>
            <a:ext cx="7232599" cy="22223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solidFill>
                  <a:schemeClr val="accent5">
                    <a:hueOff val="-82419"/>
                    <a:satOff val="-9513"/>
                    <a:lumOff val="-16343"/>
                  </a:schemeClr>
                </a:solidFill>
              </a:defRPr>
            </a:pPr>
            <a:r>
              <a:t>These are not correlated / dependent on each other - we call them </a:t>
            </a:r>
            <a:r>
              <a:rPr b="1"/>
              <a:t>exogenous</a:t>
            </a:r>
            <a:endParaRPr b="1"/>
          </a:p>
          <a:p>
            <a:pPr marL="444500" indent="-444500" algn="l">
              <a:buSzPct val="123000"/>
              <a:buChar char="-"/>
              <a:defRPr sz="3500">
                <a:solidFill>
                  <a:schemeClr val="accent5">
                    <a:hueOff val="-82419"/>
                    <a:satOff val="-9513"/>
                    <a:lumOff val="-16343"/>
                  </a:schemeClr>
                </a:solidFill>
              </a:defRPr>
            </a:pPr>
            <a:r>
              <a:t>X is also exogenous (no </a:t>
            </a:r>
            <a:r>
              <a:rPr b="1"/>
              <a:t>parents</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00"/>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70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699"/>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7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02" grpId="5"/>
      <p:bldP build="whole" bldLvl="1" animBg="1" rev="0" advAuto="0" spid="699" grpId="4"/>
      <p:bldP build="whole" bldLvl="1" animBg="1" rev="0" advAuto="0" spid="698" grpId="1"/>
      <p:bldP build="whole" bldLvl="1" animBg="1" rev="0" advAuto="0" spid="701" grpId="3"/>
      <p:bldP build="whole" bldLvl="1" animBg="1" rev="0" advAuto="0" spid="700" grpId="2"/>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DAGs - Intro, unobserved variables"/>
          <p:cNvSpPr txBox="1"/>
          <p:nvPr>
            <p:ph type="title"/>
          </p:nvPr>
        </p:nvSpPr>
        <p:spPr>
          <a:xfrm>
            <a:off x="990073" y="759575"/>
            <a:ext cx="21971001" cy="1435101"/>
          </a:xfrm>
          <a:prstGeom prst="rect">
            <a:avLst/>
          </a:prstGeom>
        </p:spPr>
        <p:txBody>
          <a:bodyPr/>
          <a:lstStyle/>
          <a:p>
            <a:pPr/>
            <a:r>
              <a:t>DAGs - </a:t>
            </a:r>
            <a:r>
              <a:rPr b="0"/>
              <a:t>Intro, unobserved variables</a:t>
            </a:r>
          </a:p>
        </p:txBody>
      </p:sp>
      <p:pic>
        <p:nvPicPr>
          <p:cNvPr id="705"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
        <p:nvSpPr>
          <p:cNvPr id="706" name="Unobserved variables can be included like this:"/>
          <p:cNvSpPr txBox="1"/>
          <p:nvPr/>
        </p:nvSpPr>
        <p:spPr>
          <a:xfrm>
            <a:off x="2480217" y="3553730"/>
            <a:ext cx="17858328"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Unobserved variables can be included like this:</a:t>
            </a:r>
          </a:p>
          <a:p>
            <a:pPr algn="l">
              <a:defRPr sz="3500"/>
            </a:pPr>
          </a:p>
        </p:txBody>
      </p:sp>
      <p:sp>
        <p:nvSpPr>
          <p:cNvPr id="707" name="Line"/>
          <p:cNvSpPr/>
          <p:nvPr/>
        </p:nvSpPr>
        <p:spPr>
          <a:xfrm flipV="1">
            <a:off x="9453187" y="6173596"/>
            <a:ext cx="2565940" cy="1716857"/>
          </a:xfrm>
          <a:prstGeom prst="line">
            <a:avLst/>
          </a:prstGeom>
          <a:ln w="38100">
            <a:solidFill>
              <a:srgbClr val="000000"/>
            </a:solidFill>
            <a:miter lim="400000"/>
            <a:tailEnd type="triangle"/>
          </a:ln>
        </p:spPr>
        <p:txBody>
          <a:bodyPr lIns="50800" tIns="50800" rIns="50800" bIns="50800" anchor="ctr"/>
          <a:lstStyle/>
          <a:p>
            <a:pPr/>
          </a:p>
        </p:txBody>
      </p:sp>
      <p:sp>
        <p:nvSpPr>
          <p:cNvPr id="708" name="X"/>
          <p:cNvSpPr txBox="1"/>
          <p:nvPr/>
        </p:nvSpPr>
        <p:spPr>
          <a:xfrm>
            <a:off x="8930164" y="7597189"/>
            <a:ext cx="60802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X</a:t>
            </a:r>
          </a:p>
        </p:txBody>
      </p:sp>
      <p:sp>
        <p:nvSpPr>
          <p:cNvPr id="709" name="M"/>
          <p:cNvSpPr txBox="1"/>
          <p:nvPr/>
        </p:nvSpPr>
        <p:spPr>
          <a:xfrm>
            <a:off x="12155403" y="5780625"/>
            <a:ext cx="60802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M</a:t>
            </a:r>
          </a:p>
        </p:txBody>
      </p:sp>
      <p:sp>
        <p:nvSpPr>
          <p:cNvPr id="710" name="Y"/>
          <p:cNvSpPr txBox="1"/>
          <p:nvPr/>
        </p:nvSpPr>
        <p:spPr>
          <a:xfrm>
            <a:off x="15211370" y="7635653"/>
            <a:ext cx="834599"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Y</a:t>
            </a:r>
          </a:p>
        </p:txBody>
      </p:sp>
      <p:sp>
        <p:nvSpPr>
          <p:cNvPr id="711" name="Line"/>
          <p:cNvSpPr/>
          <p:nvPr/>
        </p:nvSpPr>
        <p:spPr>
          <a:xfrm>
            <a:off x="12911418" y="6203903"/>
            <a:ext cx="2163678" cy="1686549"/>
          </a:xfrm>
          <a:prstGeom prst="line">
            <a:avLst/>
          </a:prstGeom>
          <a:ln w="38100">
            <a:solidFill>
              <a:srgbClr val="000000"/>
            </a:solidFill>
            <a:miter lim="400000"/>
            <a:tailEnd type="triangle"/>
          </a:ln>
        </p:spPr>
        <p:txBody>
          <a:bodyPr lIns="50800" tIns="50800" rIns="50800" bIns="50800" anchor="ctr"/>
          <a:lstStyle/>
          <a:p>
            <a:pPr/>
          </a:p>
        </p:txBody>
      </p:sp>
      <p:sp>
        <p:nvSpPr>
          <p:cNvPr id="712" name="Line"/>
          <p:cNvSpPr/>
          <p:nvPr/>
        </p:nvSpPr>
        <p:spPr>
          <a:xfrm>
            <a:off x="9483716" y="7940580"/>
            <a:ext cx="5560852" cy="1"/>
          </a:xfrm>
          <a:prstGeom prst="line">
            <a:avLst/>
          </a:prstGeom>
          <a:ln w="38100">
            <a:solidFill>
              <a:srgbClr val="000000"/>
            </a:solidFill>
            <a:miter lim="400000"/>
            <a:tailEnd type="triangle"/>
          </a:ln>
        </p:spPr>
        <p:txBody>
          <a:bodyPr lIns="50800" tIns="50800" rIns="50800" bIns="50800" anchor="ctr"/>
          <a:lstStyle/>
          <a:p>
            <a:pPr/>
          </a:p>
        </p:txBody>
      </p:sp>
      <p:sp>
        <p:nvSpPr>
          <p:cNvPr id="713" name="U"/>
          <p:cNvSpPr txBox="1"/>
          <p:nvPr/>
        </p:nvSpPr>
        <p:spPr>
          <a:xfrm>
            <a:off x="15156324" y="5470492"/>
            <a:ext cx="608028"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U</a:t>
            </a:r>
          </a:p>
        </p:txBody>
      </p:sp>
      <p:sp>
        <p:nvSpPr>
          <p:cNvPr id="714" name="Line"/>
          <p:cNvSpPr/>
          <p:nvPr/>
        </p:nvSpPr>
        <p:spPr>
          <a:xfrm flipH="1">
            <a:off x="12899706" y="5818500"/>
            <a:ext cx="2129112" cy="220523"/>
          </a:xfrm>
          <a:prstGeom prst="line">
            <a:avLst/>
          </a:prstGeom>
          <a:ln w="38100" cap="rnd">
            <a:solidFill>
              <a:srgbClr val="000000"/>
            </a:solidFill>
            <a:custDash>
              <a:ds d="100000" sp="200000"/>
            </a:custDash>
            <a:miter lim="400000"/>
            <a:tailEnd type="triangle"/>
          </a:ln>
        </p:spPr>
        <p:txBody>
          <a:bodyPr lIns="50800" tIns="50800" rIns="50800" bIns="50800" anchor="ctr"/>
          <a:lstStyle/>
          <a:p>
            <a:pPr/>
          </a:p>
        </p:txBody>
      </p:sp>
      <p:sp>
        <p:nvSpPr>
          <p:cNvPr id="715" name="Line"/>
          <p:cNvSpPr/>
          <p:nvPr/>
        </p:nvSpPr>
        <p:spPr>
          <a:xfrm>
            <a:off x="15424677" y="6213845"/>
            <a:ext cx="1" cy="1459813"/>
          </a:xfrm>
          <a:prstGeom prst="line">
            <a:avLst/>
          </a:prstGeom>
          <a:ln w="38100" cap="rnd">
            <a:solidFill>
              <a:srgbClr val="000000"/>
            </a:solidFill>
            <a:custDash>
              <a:ds d="100000" sp="200000"/>
            </a:custDash>
            <a:miter lim="400000"/>
            <a:tailEnd type="triangle"/>
          </a:ln>
        </p:spPr>
        <p:txBody>
          <a:bodyPr lIns="50800" tIns="50800" rIns="50800" bIns="50800" anchor="ctr"/>
          <a:lstStyle/>
          <a:p>
            <a:pPr/>
          </a:p>
        </p:txBody>
      </p:sp>
      <p:sp>
        <p:nvSpPr>
          <p:cNvPr id="716" name="We can consider them in a similar way to how we treat observed variables…"/>
          <p:cNvSpPr txBox="1"/>
          <p:nvPr/>
        </p:nvSpPr>
        <p:spPr>
          <a:xfrm>
            <a:off x="2480217" y="9490681"/>
            <a:ext cx="17858328" cy="1651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444500" indent="-444500" algn="l">
              <a:buSzPct val="123000"/>
              <a:buChar char="-"/>
              <a:defRPr sz="3500"/>
            </a:lvl1pPr>
            <a:lvl2pPr marL="1054100" indent="-444500" algn="l">
              <a:buSzPct val="123000"/>
              <a:buChar char="-"/>
              <a:defRPr sz="3500"/>
            </a:lvl2pPr>
          </a:lstStyle>
          <a:p>
            <a:pPr/>
            <a:r>
              <a:t>We can consider them in a similar way to how we treat observed variables </a:t>
            </a:r>
          </a:p>
          <a:p>
            <a:pPr lvl="1"/>
            <a:r>
              <a:t>except we don’t have data for them, so can’t condition on them!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Resources"/>
          <p:cNvSpPr txBox="1"/>
          <p:nvPr>
            <p:ph type="title"/>
          </p:nvPr>
        </p:nvSpPr>
        <p:spPr>
          <a:xfrm>
            <a:off x="990073" y="759575"/>
            <a:ext cx="21971001" cy="1435101"/>
          </a:xfrm>
          <a:prstGeom prst="rect">
            <a:avLst/>
          </a:prstGeom>
        </p:spPr>
        <p:txBody>
          <a:bodyPr/>
          <a:lstStyle/>
          <a:p>
            <a:pPr/>
            <a:r>
              <a:t>Resources</a:t>
            </a:r>
          </a:p>
        </p:txBody>
      </p:sp>
      <p:pic>
        <p:nvPicPr>
          <p:cNvPr id="203" name="Screenshot 2022-08-15 at 14.36.39.png" descr="Screenshot 2022-08-15 at 14.36.39.png"/>
          <p:cNvPicPr>
            <a:picLocks noChangeAspect="1"/>
          </p:cNvPicPr>
          <p:nvPr/>
        </p:nvPicPr>
        <p:blipFill>
          <a:blip r:embed="rId2">
            <a:extLst/>
          </a:blip>
          <a:stretch>
            <a:fillRect/>
          </a:stretch>
        </p:blipFill>
        <p:spPr>
          <a:xfrm>
            <a:off x="961914" y="4646874"/>
            <a:ext cx="10007601" cy="1235696"/>
          </a:xfrm>
          <a:prstGeom prst="rect">
            <a:avLst/>
          </a:prstGeom>
          <a:ln w="12700">
            <a:miter lim="400000"/>
          </a:ln>
        </p:spPr>
      </p:pic>
      <p:pic>
        <p:nvPicPr>
          <p:cNvPr id="204" name="Screenshot 2022-08-15 at 14.37.28.png" descr="Screenshot 2022-08-15 at 14.37.28.png"/>
          <p:cNvPicPr>
            <a:picLocks noChangeAspect="1"/>
          </p:cNvPicPr>
          <p:nvPr/>
        </p:nvPicPr>
        <p:blipFill>
          <a:blip r:embed="rId3">
            <a:extLst/>
          </a:blip>
          <a:stretch>
            <a:fillRect/>
          </a:stretch>
        </p:blipFill>
        <p:spPr>
          <a:xfrm>
            <a:off x="937761" y="6981010"/>
            <a:ext cx="10477576" cy="1409774"/>
          </a:xfrm>
          <a:prstGeom prst="rect">
            <a:avLst/>
          </a:prstGeom>
          <a:ln w="12700">
            <a:miter lim="400000"/>
          </a:ln>
        </p:spPr>
      </p:pic>
      <p:pic>
        <p:nvPicPr>
          <p:cNvPr id="205" name="Screenshot 2022-08-15 at 14.37.55.png" descr="Screenshot 2022-08-15 at 14.37.55.png"/>
          <p:cNvPicPr>
            <a:picLocks noChangeAspect="1"/>
          </p:cNvPicPr>
          <p:nvPr/>
        </p:nvPicPr>
        <p:blipFill>
          <a:blip r:embed="rId4">
            <a:extLst/>
          </a:blip>
          <a:stretch>
            <a:fillRect/>
          </a:stretch>
        </p:blipFill>
        <p:spPr>
          <a:xfrm>
            <a:off x="1003963" y="9901717"/>
            <a:ext cx="10345096" cy="1457241"/>
          </a:xfrm>
          <a:prstGeom prst="rect">
            <a:avLst/>
          </a:prstGeom>
          <a:ln w="12700">
            <a:miter lim="400000"/>
          </a:ln>
        </p:spPr>
      </p:pic>
      <p:sp>
        <p:nvSpPr>
          <p:cNvPr id="206" name="http://dagitty.net/"/>
          <p:cNvSpPr txBox="1"/>
          <p:nvPr/>
        </p:nvSpPr>
        <p:spPr>
          <a:xfrm>
            <a:off x="14670808" y="2958840"/>
            <a:ext cx="1968018"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spcBef>
                <a:spcPts val="1800"/>
              </a:spcBef>
              <a:defRPr b="1" spc="-18" sz="1800" u="sng">
                <a:solidFill>
                  <a:srgbClr val="000000"/>
                </a:solidFill>
                <a:hlinkClick r:id="rId5" invalidUrl="" action="" tgtFrame="" tooltip="" history="1" highlightClick="0" endSnd="0"/>
              </a:defRPr>
            </a:lvl1pPr>
          </a:lstStyle>
          <a:p>
            <a:pPr>
              <a:defRPr u="none"/>
            </a:pPr>
            <a:r>
              <a:rPr u="sng">
                <a:hlinkClick r:id="rId5" invalidUrl="" action="" tgtFrame="" tooltip="" history="1" highlightClick="0" endSnd="0"/>
              </a:rPr>
              <a:t>http://dagitty.net/</a:t>
            </a:r>
          </a:p>
        </p:txBody>
      </p:sp>
      <p:sp>
        <p:nvSpPr>
          <p:cNvPr id="207" name="https://journals.sagepub.com/doi/10.1177/2515245917745629"/>
          <p:cNvSpPr txBox="1"/>
          <p:nvPr/>
        </p:nvSpPr>
        <p:spPr>
          <a:xfrm>
            <a:off x="14660477" y="4735305"/>
            <a:ext cx="6653861"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spcBef>
                <a:spcPts val="1800"/>
              </a:spcBef>
              <a:defRPr b="1" spc="-18" sz="1800" u="sng">
                <a:solidFill>
                  <a:srgbClr val="000000"/>
                </a:solidFill>
                <a:hlinkClick r:id="rId6" invalidUrl="" action="" tgtFrame="" tooltip="" history="1" highlightClick="0" endSnd="0"/>
              </a:defRPr>
            </a:lvl1pPr>
          </a:lstStyle>
          <a:p>
            <a:pPr>
              <a:defRPr u="none"/>
            </a:pPr>
            <a:r>
              <a:rPr u="sng">
                <a:hlinkClick r:id="rId6" invalidUrl="" action="" tgtFrame="" tooltip="" history="1" highlightClick="0" endSnd="0"/>
              </a:rPr>
              <a:t>https://journals.sagepub.com/doi/10.1177/2515245917745629</a:t>
            </a:r>
          </a:p>
        </p:txBody>
      </p:sp>
      <p:sp>
        <p:nvSpPr>
          <p:cNvPr id="208" name="https://journals.sagepub.com/doi/10.1177/1745691620921521"/>
          <p:cNvSpPr txBox="1"/>
          <p:nvPr/>
        </p:nvSpPr>
        <p:spPr>
          <a:xfrm>
            <a:off x="14629844" y="6975988"/>
            <a:ext cx="6715126"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spcBef>
                <a:spcPts val="1800"/>
              </a:spcBef>
              <a:defRPr b="1" spc="-18" sz="1800">
                <a:solidFill>
                  <a:srgbClr val="000000"/>
                </a:solidFill>
              </a:defRPr>
            </a:pPr>
            <a:r>
              <a:rPr u="sng">
                <a:hlinkClick r:id="rId7" invalidUrl="" action="" tgtFrame="" tooltip="" history="1" highlightClick="0" endSnd="0"/>
              </a:rPr>
              <a:t>https://journals.sagepub.com/doi/10.1177/1745691620921521</a:t>
            </a:r>
            <a:r>
              <a:t> </a:t>
            </a:r>
          </a:p>
        </p:txBody>
      </p:sp>
      <p:sp>
        <p:nvSpPr>
          <p:cNvPr id="209" name="https://www.ncbi.nlm.nih.gov/pmc/articles/PMC3064910/"/>
          <p:cNvSpPr txBox="1"/>
          <p:nvPr/>
        </p:nvSpPr>
        <p:spPr>
          <a:xfrm>
            <a:off x="14592915" y="10040853"/>
            <a:ext cx="6404230"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spcBef>
                <a:spcPts val="1800"/>
              </a:spcBef>
              <a:defRPr b="1" spc="-18" sz="1800">
                <a:solidFill>
                  <a:srgbClr val="000000"/>
                </a:solidFill>
              </a:defRPr>
            </a:pPr>
            <a:r>
              <a:rPr u="sng">
                <a:hlinkClick r:id="rId8" invalidUrl="" action="" tgtFrame="" tooltip="" history="1" highlightClick="0" endSnd="0"/>
              </a:rPr>
              <a:t>https://www.ncbi.nlm.nih.gov/pmc/articles/PMC3064910/</a:t>
            </a:r>
            <a:r>
              <a:t>   </a:t>
            </a:r>
          </a:p>
        </p:txBody>
      </p:sp>
      <p:sp>
        <p:nvSpPr>
          <p:cNvPr id="210" name="DAGitty"/>
          <p:cNvSpPr txBox="1"/>
          <p:nvPr/>
        </p:nvSpPr>
        <p:spPr>
          <a:xfrm>
            <a:off x="1138256" y="2918890"/>
            <a:ext cx="1532447"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ts val="7200"/>
              </a:lnSpc>
              <a:spcBef>
                <a:spcPts val="600"/>
              </a:spcBef>
              <a:defRPr b="1" sz="3000">
                <a:solidFill>
                  <a:srgbClr val="212529"/>
                </a:solidFill>
                <a:latin typeface="Helvetica"/>
                <a:ea typeface="Helvetica"/>
                <a:cs typeface="Helvetica"/>
                <a:sym typeface="Helvetica"/>
              </a:defRPr>
            </a:lvl1pPr>
          </a:lstStyle>
          <a:p>
            <a:pPr/>
            <a:r>
              <a:t>DAGitty</a:t>
            </a:r>
          </a:p>
        </p:txBody>
      </p:sp>
      <p:pic>
        <p:nvPicPr>
          <p:cNvPr id="211" name="Screenshot 2022-05-28 at 21.43.02.png" descr="Screenshot 2022-05-28 at 21.43.02.png"/>
          <p:cNvPicPr>
            <a:picLocks noChangeAspect="1"/>
          </p:cNvPicPr>
          <p:nvPr/>
        </p:nvPicPr>
        <p:blipFill>
          <a:blip r:embed="rId9">
            <a:alphaModFix amt="32985"/>
            <a:extLst/>
          </a:blip>
          <a:stretch>
            <a:fillRect/>
          </a:stretch>
        </p:blipFill>
        <p:spPr>
          <a:xfrm>
            <a:off x="14548251" y="9216670"/>
            <a:ext cx="14475283" cy="11068058"/>
          </a:xfrm>
          <a:prstGeom prst="rect">
            <a:avLst/>
          </a:prstGeom>
          <a:ln w="12700">
            <a:miter lim="400000"/>
          </a:ln>
        </p:spPr>
      </p:pic>
    </p:spTree>
  </p:cSld>
  <p:clrMapOvr>
    <a:masterClrMapping/>
  </p:clrMapOvr>
  <p:transition xmlns:p14="http://schemas.microsoft.com/office/powerpoint/2010/main" spd="med" advClick="1"/>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DAGs - Intro, some terminology"/>
          <p:cNvSpPr txBox="1"/>
          <p:nvPr>
            <p:ph type="title"/>
          </p:nvPr>
        </p:nvSpPr>
        <p:spPr>
          <a:xfrm>
            <a:off x="990073" y="759575"/>
            <a:ext cx="21971001" cy="1435101"/>
          </a:xfrm>
          <a:prstGeom prst="rect">
            <a:avLst/>
          </a:prstGeom>
        </p:spPr>
        <p:txBody>
          <a:bodyPr/>
          <a:lstStyle/>
          <a:p>
            <a:pPr/>
            <a:r>
              <a:t>DAGs - </a:t>
            </a:r>
            <a:r>
              <a:rPr b="0"/>
              <a:t>Intro, some terminology</a:t>
            </a:r>
          </a:p>
        </p:txBody>
      </p:sp>
      <p:sp>
        <p:nvSpPr>
          <p:cNvPr id="719" name="A is a parent of B…"/>
          <p:cNvSpPr txBox="1"/>
          <p:nvPr/>
        </p:nvSpPr>
        <p:spPr>
          <a:xfrm>
            <a:off x="9188336" y="6945636"/>
            <a:ext cx="17858328" cy="26926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A is a parent of B</a:t>
            </a:r>
          </a:p>
          <a:p>
            <a:pPr marL="444500" indent="-444500" algn="l">
              <a:buSzPct val="123000"/>
              <a:buChar char="-"/>
              <a:defRPr sz="3500"/>
            </a:pPr>
            <a:r>
              <a:t>B is a child of A</a:t>
            </a:r>
          </a:p>
          <a:p>
            <a:pPr marL="444500" indent="-444500" algn="l">
              <a:buSzPct val="123000"/>
              <a:buChar char="-"/>
              <a:defRPr sz="3500"/>
            </a:pPr>
            <a:r>
              <a:t>C is a child of B</a:t>
            </a:r>
          </a:p>
          <a:p>
            <a:pPr marL="444500" indent="-444500" algn="l">
              <a:buSzPct val="123000"/>
              <a:buChar char="-"/>
              <a:defRPr sz="3500"/>
            </a:pPr>
            <a:r>
              <a:t>C is a descendent of A</a:t>
            </a:r>
          </a:p>
          <a:p>
            <a:pPr marL="444500" indent="-444500" algn="l">
              <a:buSzPct val="123000"/>
              <a:buChar char="-"/>
              <a:defRPr sz="3500"/>
            </a:pPr>
            <a:r>
              <a:t>A is an ancestor of C</a:t>
            </a:r>
          </a:p>
        </p:txBody>
      </p:sp>
      <p:sp>
        <p:nvSpPr>
          <p:cNvPr id="720" name="A -&gt; B -&gt; C"/>
          <p:cNvSpPr txBox="1"/>
          <p:nvPr/>
        </p:nvSpPr>
        <p:spPr>
          <a:xfrm>
            <a:off x="9188336" y="5293125"/>
            <a:ext cx="17858328" cy="7835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4500"/>
            </a:lvl1pPr>
          </a:lstStyle>
          <a:p>
            <a:pPr/>
            <a:r>
              <a:t>A -&gt; B -&gt; C</a:t>
            </a:r>
          </a:p>
        </p:txBody>
      </p:sp>
      <p:pic>
        <p:nvPicPr>
          <p:cNvPr id="721"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3" name="Exercise"/>
          <p:cNvSpPr txBox="1"/>
          <p:nvPr>
            <p:ph type="title"/>
          </p:nvPr>
        </p:nvSpPr>
        <p:spPr>
          <a:xfrm>
            <a:off x="1206498" y="757661"/>
            <a:ext cx="21971004" cy="4648201"/>
          </a:xfrm>
          <a:prstGeom prst="rect">
            <a:avLst/>
          </a:prstGeom>
        </p:spPr>
        <p:txBody>
          <a:bodyPr/>
          <a:lstStyle/>
          <a:p>
            <a:pPr/>
            <a:r>
              <a:t>Exercise</a:t>
            </a:r>
          </a:p>
        </p:txBody>
      </p:sp>
      <p:sp>
        <p:nvSpPr>
          <p:cNvPr id="724" name="What would the DAG of your phenomenon look like?…"/>
          <p:cNvSpPr txBox="1"/>
          <p:nvPr/>
        </p:nvSpPr>
        <p:spPr>
          <a:xfrm>
            <a:off x="1206498" y="6746266"/>
            <a:ext cx="21971004" cy="4648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defTabSz="457200">
              <a:defRPr sz="5000">
                <a:solidFill>
                  <a:srgbClr val="FFFFFF"/>
                </a:solidFill>
                <a:latin typeface="Arial"/>
                <a:ea typeface="Arial"/>
                <a:cs typeface="Arial"/>
                <a:sym typeface="Arial"/>
              </a:defRPr>
            </a:pPr>
            <a:r>
              <a:t>What would the DAG of your phenomenon look like?</a:t>
            </a:r>
          </a:p>
          <a:p>
            <a:pPr defTabSz="457200">
              <a:defRPr sz="5000">
                <a:solidFill>
                  <a:srgbClr val="FFFFFF"/>
                </a:solidFill>
                <a:latin typeface="Arial"/>
                <a:ea typeface="Arial"/>
                <a:cs typeface="Arial"/>
                <a:sym typeface="Arial"/>
              </a:defRPr>
            </a:pPr>
          </a:p>
          <a:p>
            <a:pPr defTabSz="457200">
              <a:defRPr sz="5000">
                <a:solidFill>
                  <a:srgbClr val="FFFFFF"/>
                </a:solidFill>
                <a:latin typeface="Arial"/>
                <a:ea typeface="Arial"/>
                <a:cs typeface="Arial"/>
                <a:sym typeface="Arial"/>
              </a:defRPr>
            </a:pPr>
            <a:r>
              <a:t>We can try to refine this throughout the course.</a:t>
            </a:r>
          </a:p>
          <a:p>
            <a:pPr defTabSz="457200">
              <a:defRPr sz="5000">
                <a:solidFill>
                  <a:srgbClr val="FFFFFF"/>
                </a:solidFill>
                <a:latin typeface="Arial"/>
                <a:ea typeface="Arial"/>
                <a:cs typeface="Arial"/>
                <a:sym typeface="Arial"/>
              </a:defRPr>
            </a:pPr>
            <a:endParaRPr>
              <a:solidFill>
                <a:srgbClr val="000000"/>
              </a:solidFill>
              <a:latin typeface="Times Roman"/>
              <a:ea typeface="Times Roman"/>
              <a:cs typeface="Times Roman"/>
              <a:sym typeface="Times Roman"/>
            </a:endParaRPr>
          </a:p>
          <a:p>
            <a:pPr marL="1111250" indent="-1111250" algn="l">
              <a:lnSpc>
                <a:spcPct val="80000"/>
              </a:lnSpc>
              <a:buSzPct val="100000"/>
              <a:buAutoNum type="arabicPeriod" startAt="1"/>
              <a:defRPr spc="-100" sz="5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DAGs - Intro, Challenges"/>
          <p:cNvSpPr txBox="1"/>
          <p:nvPr>
            <p:ph type="title"/>
          </p:nvPr>
        </p:nvSpPr>
        <p:spPr>
          <a:xfrm>
            <a:off x="990073" y="759575"/>
            <a:ext cx="21971001" cy="1435101"/>
          </a:xfrm>
          <a:prstGeom prst="rect">
            <a:avLst/>
          </a:prstGeom>
        </p:spPr>
        <p:txBody>
          <a:bodyPr/>
          <a:lstStyle/>
          <a:p>
            <a:pPr/>
            <a:r>
              <a:t>DAGs - </a:t>
            </a:r>
            <a:r>
              <a:rPr b="0"/>
              <a:t>Intro, Challenges</a:t>
            </a:r>
          </a:p>
        </p:txBody>
      </p:sp>
      <p:sp>
        <p:nvSpPr>
          <p:cNvPr id="727" name="Is anyone studying real-time processes?…"/>
          <p:cNvSpPr txBox="1"/>
          <p:nvPr/>
        </p:nvSpPr>
        <p:spPr>
          <a:xfrm>
            <a:off x="4781805" y="5145484"/>
            <a:ext cx="17858328" cy="43545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4000"/>
            </a:pPr>
            <a:r>
              <a:t>Is anyone studying real-time processes?</a:t>
            </a:r>
          </a:p>
          <a:p>
            <a:pPr algn="l">
              <a:defRPr sz="4000"/>
            </a:pPr>
          </a:p>
          <a:p>
            <a:pPr marL="444500" indent="-444500" algn="l">
              <a:buSzPct val="123000"/>
              <a:buChar char="-"/>
              <a:defRPr sz="4000"/>
            </a:pPr>
            <a:r>
              <a:t>What challenges did you encounter?</a:t>
            </a:r>
          </a:p>
          <a:p>
            <a:pPr algn="l">
              <a:defRPr sz="4000"/>
            </a:pPr>
          </a:p>
          <a:p>
            <a:pPr marL="444500" indent="-444500" algn="l">
              <a:buSzPct val="123000"/>
              <a:buChar char="-"/>
              <a:defRPr sz="4000"/>
            </a:pPr>
            <a:r>
              <a:t>Did the process highlight any challenges</a:t>
            </a:r>
          </a:p>
          <a:p>
            <a:pPr lvl="1" marL="1054100" indent="-444500" algn="l">
              <a:buSzPct val="123000"/>
              <a:buChar char="-"/>
              <a:defRPr sz="4000"/>
            </a:pPr>
            <a:r>
              <a:t>How you’d collect the data</a:t>
            </a:r>
          </a:p>
          <a:p>
            <a:pPr lvl="1" marL="1054100" indent="-444500" algn="l">
              <a:buSzPct val="123000"/>
              <a:buChar char="-"/>
              <a:defRPr sz="4000"/>
            </a:pPr>
            <a:r>
              <a:t>Whether certain variables can be collected?</a:t>
            </a:r>
          </a:p>
        </p:txBody>
      </p:sp>
      <p:pic>
        <p:nvPicPr>
          <p:cNvPr id="728"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A"/>
          <p:cNvSpPr txBox="1"/>
          <p:nvPr/>
        </p:nvSpPr>
        <p:spPr>
          <a:xfrm>
            <a:off x="6227644" y="7483893"/>
            <a:ext cx="39534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A</a:t>
            </a:r>
          </a:p>
        </p:txBody>
      </p:sp>
      <p:sp>
        <p:nvSpPr>
          <p:cNvPr id="731" name="B"/>
          <p:cNvSpPr txBox="1"/>
          <p:nvPr/>
        </p:nvSpPr>
        <p:spPr>
          <a:xfrm>
            <a:off x="11066904" y="4563156"/>
            <a:ext cx="39534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B</a:t>
            </a:r>
          </a:p>
        </p:txBody>
      </p:sp>
      <p:sp>
        <p:nvSpPr>
          <p:cNvPr id="732" name="Line"/>
          <p:cNvSpPr/>
          <p:nvPr/>
        </p:nvSpPr>
        <p:spPr>
          <a:xfrm>
            <a:off x="6703490" y="7788820"/>
            <a:ext cx="4284402" cy="1"/>
          </a:xfrm>
          <a:prstGeom prst="line">
            <a:avLst/>
          </a:prstGeom>
          <a:ln w="38100">
            <a:solidFill>
              <a:srgbClr val="000000"/>
            </a:solidFill>
            <a:miter lim="400000"/>
            <a:tailEnd type="triangle"/>
          </a:ln>
        </p:spPr>
        <p:txBody>
          <a:bodyPr lIns="50800" tIns="50800" rIns="50800" bIns="50800" anchor="ctr"/>
          <a:lstStyle/>
          <a:p>
            <a:pPr/>
          </a:p>
        </p:txBody>
      </p:sp>
      <p:sp>
        <p:nvSpPr>
          <p:cNvPr id="733" name="U"/>
          <p:cNvSpPr txBox="1"/>
          <p:nvPr/>
        </p:nvSpPr>
        <p:spPr>
          <a:xfrm>
            <a:off x="4415659" y="5743133"/>
            <a:ext cx="608028"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U</a:t>
            </a:r>
          </a:p>
        </p:txBody>
      </p:sp>
      <p:sp>
        <p:nvSpPr>
          <p:cNvPr id="734" name="Line"/>
          <p:cNvSpPr/>
          <p:nvPr/>
        </p:nvSpPr>
        <p:spPr>
          <a:xfrm flipV="1">
            <a:off x="4924969" y="5048920"/>
            <a:ext cx="1282412" cy="901095"/>
          </a:xfrm>
          <a:prstGeom prst="line">
            <a:avLst/>
          </a:prstGeom>
          <a:ln w="38100" cap="rnd">
            <a:solidFill>
              <a:srgbClr val="000000"/>
            </a:solidFill>
            <a:custDash>
              <a:ds d="100000" sp="200000"/>
            </a:custDash>
            <a:miter lim="400000"/>
            <a:tailEnd type="triangle"/>
          </a:ln>
        </p:spPr>
        <p:txBody>
          <a:bodyPr lIns="50800" tIns="50800" rIns="50800" bIns="50800" anchor="ctr"/>
          <a:lstStyle/>
          <a:p>
            <a:pPr/>
          </a:p>
        </p:txBody>
      </p:sp>
      <p:sp>
        <p:nvSpPr>
          <p:cNvPr id="735" name="Line"/>
          <p:cNvSpPr/>
          <p:nvPr/>
        </p:nvSpPr>
        <p:spPr>
          <a:xfrm>
            <a:off x="5027628" y="6291163"/>
            <a:ext cx="1179753" cy="1179753"/>
          </a:xfrm>
          <a:prstGeom prst="line">
            <a:avLst/>
          </a:prstGeom>
          <a:ln w="38100" cap="rnd">
            <a:solidFill>
              <a:srgbClr val="000000"/>
            </a:solidFill>
            <a:custDash>
              <a:ds d="100000" sp="200000"/>
            </a:custDash>
            <a:miter lim="400000"/>
            <a:tailEnd type="triangle"/>
          </a:ln>
        </p:spPr>
        <p:txBody>
          <a:bodyPr lIns="50800" tIns="50800" rIns="50800" bIns="50800" anchor="ctr"/>
          <a:lstStyle/>
          <a:p>
            <a:pPr/>
          </a:p>
        </p:txBody>
      </p:sp>
      <p:sp>
        <p:nvSpPr>
          <p:cNvPr id="736" name="T0"/>
          <p:cNvSpPr txBox="1"/>
          <p:nvPr/>
        </p:nvSpPr>
        <p:spPr>
          <a:xfrm>
            <a:off x="6121304" y="3570634"/>
            <a:ext cx="60802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T0</a:t>
            </a:r>
          </a:p>
        </p:txBody>
      </p:sp>
      <p:sp>
        <p:nvSpPr>
          <p:cNvPr id="737" name="T1"/>
          <p:cNvSpPr txBox="1"/>
          <p:nvPr/>
        </p:nvSpPr>
        <p:spPr>
          <a:xfrm>
            <a:off x="10960564" y="3558778"/>
            <a:ext cx="60802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T1</a:t>
            </a:r>
          </a:p>
        </p:txBody>
      </p:sp>
      <p:sp>
        <p:nvSpPr>
          <p:cNvPr id="738" name="T2"/>
          <p:cNvSpPr txBox="1"/>
          <p:nvPr/>
        </p:nvSpPr>
        <p:spPr>
          <a:xfrm>
            <a:off x="15799824" y="3558778"/>
            <a:ext cx="608028"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T2</a:t>
            </a:r>
          </a:p>
        </p:txBody>
      </p:sp>
      <p:sp>
        <p:nvSpPr>
          <p:cNvPr id="739" name="A"/>
          <p:cNvSpPr txBox="1"/>
          <p:nvPr/>
        </p:nvSpPr>
        <p:spPr>
          <a:xfrm>
            <a:off x="11060496" y="7483893"/>
            <a:ext cx="395348"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A</a:t>
            </a:r>
          </a:p>
        </p:txBody>
      </p:sp>
      <p:sp>
        <p:nvSpPr>
          <p:cNvPr id="740" name="Line"/>
          <p:cNvSpPr/>
          <p:nvPr/>
        </p:nvSpPr>
        <p:spPr>
          <a:xfrm flipV="1">
            <a:off x="6706203" y="5060664"/>
            <a:ext cx="4287904" cy="2274712"/>
          </a:xfrm>
          <a:prstGeom prst="line">
            <a:avLst/>
          </a:prstGeom>
          <a:ln w="38100">
            <a:solidFill>
              <a:srgbClr val="000000"/>
            </a:solidFill>
            <a:miter lim="400000"/>
            <a:tailEnd type="triangle"/>
          </a:ln>
        </p:spPr>
        <p:txBody>
          <a:bodyPr lIns="50800" tIns="50800" rIns="50800" bIns="50800" anchor="ctr"/>
          <a:lstStyle/>
          <a:p>
            <a:pPr/>
          </a:p>
        </p:txBody>
      </p:sp>
      <p:sp>
        <p:nvSpPr>
          <p:cNvPr id="741" name="Line"/>
          <p:cNvSpPr/>
          <p:nvPr/>
        </p:nvSpPr>
        <p:spPr>
          <a:xfrm>
            <a:off x="6697276" y="4845155"/>
            <a:ext cx="4379125" cy="1"/>
          </a:xfrm>
          <a:prstGeom prst="line">
            <a:avLst/>
          </a:prstGeom>
          <a:ln w="38100">
            <a:solidFill>
              <a:srgbClr val="000000"/>
            </a:solidFill>
            <a:miter lim="400000"/>
            <a:tailEnd type="triangle"/>
          </a:ln>
        </p:spPr>
        <p:txBody>
          <a:bodyPr lIns="50800" tIns="50800" rIns="50800" bIns="50800" anchor="ctr"/>
          <a:lstStyle/>
          <a:p>
            <a:pPr/>
          </a:p>
        </p:txBody>
      </p:sp>
      <p:sp>
        <p:nvSpPr>
          <p:cNvPr id="742" name="B"/>
          <p:cNvSpPr txBox="1"/>
          <p:nvPr/>
        </p:nvSpPr>
        <p:spPr>
          <a:xfrm>
            <a:off x="6227644" y="4563156"/>
            <a:ext cx="39534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B</a:t>
            </a:r>
          </a:p>
        </p:txBody>
      </p:sp>
      <p:sp>
        <p:nvSpPr>
          <p:cNvPr id="743" name="B"/>
          <p:cNvSpPr txBox="1"/>
          <p:nvPr/>
        </p:nvSpPr>
        <p:spPr>
          <a:xfrm>
            <a:off x="15906165" y="4563156"/>
            <a:ext cx="39534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B</a:t>
            </a:r>
          </a:p>
        </p:txBody>
      </p:sp>
      <p:sp>
        <p:nvSpPr>
          <p:cNvPr id="744" name="Line"/>
          <p:cNvSpPr/>
          <p:nvPr/>
        </p:nvSpPr>
        <p:spPr>
          <a:xfrm>
            <a:off x="11536536" y="4868083"/>
            <a:ext cx="4379125" cy="1"/>
          </a:xfrm>
          <a:prstGeom prst="line">
            <a:avLst/>
          </a:prstGeom>
          <a:ln w="38100">
            <a:solidFill>
              <a:srgbClr val="000000"/>
            </a:solidFill>
            <a:miter lim="400000"/>
            <a:tailEnd type="triangle"/>
          </a:ln>
        </p:spPr>
        <p:txBody>
          <a:bodyPr lIns="50800" tIns="50800" rIns="50800" bIns="50800" anchor="ctr"/>
          <a:lstStyle/>
          <a:p>
            <a:pPr/>
          </a:p>
        </p:txBody>
      </p:sp>
      <p:sp>
        <p:nvSpPr>
          <p:cNvPr id="745" name="Line"/>
          <p:cNvSpPr/>
          <p:nvPr/>
        </p:nvSpPr>
        <p:spPr>
          <a:xfrm flipV="1">
            <a:off x="11543976" y="5233143"/>
            <a:ext cx="4275302" cy="2331311"/>
          </a:xfrm>
          <a:prstGeom prst="line">
            <a:avLst/>
          </a:prstGeom>
          <a:ln w="38100">
            <a:solidFill>
              <a:srgbClr val="000000"/>
            </a:solidFill>
            <a:miter lim="400000"/>
            <a:tailEnd type="triangle"/>
          </a:ln>
        </p:spPr>
        <p:txBody>
          <a:bodyPr lIns="50800" tIns="50800" rIns="50800" bIns="50800" anchor="ctr"/>
          <a:lstStyle/>
          <a:p>
            <a:pPr/>
          </a:p>
        </p:txBody>
      </p:sp>
      <p:sp>
        <p:nvSpPr>
          <p:cNvPr id="746" name="Line"/>
          <p:cNvSpPr/>
          <p:nvPr/>
        </p:nvSpPr>
        <p:spPr>
          <a:xfrm>
            <a:off x="11534856" y="7788820"/>
            <a:ext cx="4284402" cy="1"/>
          </a:xfrm>
          <a:prstGeom prst="line">
            <a:avLst/>
          </a:prstGeom>
          <a:ln w="38100">
            <a:solidFill>
              <a:srgbClr val="000000"/>
            </a:solidFill>
            <a:miter lim="400000"/>
            <a:tailEnd type="triangle"/>
          </a:ln>
        </p:spPr>
        <p:txBody>
          <a:bodyPr lIns="50800" tIns="50800" rIns="50800" bIns="50800" anchor="ctr"/>
          <a:lstStyle/>
          <a:p>
            <a:pPr/>
          </a:p>
        </p:txBody>
      </p:sp>
      <p:sp>
        <p:nvSpPr>
          <p:cNvPr id="747" name="A"/>
          <p:cNvSpPr txBox="1"/>
          <p:nvPr/>
        </p:nvSpPr>
        <p:spPr>
          <a:xfrm>
            <a:off x="15898269" y="7483893"/>
            <a:ext cx="395348"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A</a:t>
            </a:r>
          </a:p>
        </p:txBody>
      </p:sp>
      <p:sp>
        <p:nvSpPr>
          <p:cNvPr id="748" name="Line"/>
          <p:cNvSpPr/>
          <p:nvPr/>
        </p:nvSpPr>
        <p:spPr>
          <a:xfrm>
            <a:off x="6762344" y="5036613"/>
            <a:ext cx="4291482" cy="2579330"/>
          </a:xfrm>
          <a:prstGeom prst="line">
            <a:avLst/>
          </a:prstGeom>
          <a:ln w="38100">
            <a:solidFill>
              <a:srgbClr val="000000"/>
            </a:solidFill>
            <a:miter lim="400000"/>
            <a:tailEnd type="triangle"/>
          </a:ln>
        </p:spPr>
        <p:txBody>
          <a:bodyPr lIns="50800" tIns="50800" rIns="50800" bIns="50800" anchor="ctr"/>
          <a:lstStyle/>
          <a:p>
            <a:pPr/>
          </a:p>
        </p:txBody>
      </p:sp>
      <p:sp>
        <p:nvSpPr>
          <p:cNvPr id="749" name="Line"/>
          <p:cNvSpPr/>
          <p:nvPr/>
        </p:nvSpPr>
        <p:spPr>
          <a:xfrm>
            <a:off x="11515701" y="5065247"/>
            <a:ext cx="4291481" cy="2579330"/>
          </a:xfrm>
          <a:prstGeom prst="line">
            <a:avLst/>
          </a:prstGeom>
          <a:ln w="38100">
            <a:solidFill>
              <a:srgbClr val="000000"/>
            </a:solidFill>
            <a:miter lim="400000"/>
            <a:tailEnd type="triangle"/>
          </a:ln>
        </p:spPr>
        <p:txBody>
          <a:bodyPr lIns="50800" tIns="50800" rIns="50800" bIns="50800" anchor="ctr"/>
          <a:lstStyle/>
          <a:p>
            <a:pPr/>
          </a:p>
        </p:txBody>
      </p:sp>
      <p:sp>
        <p:nvSpPr>
          <p:cNvPr id="750" name="Line"/>
          <p:cNvSpPr/>
          <p:nvPr/>
        </p:nvSpPr>
        <p:spPr>
          <a:xfrm>
            <a:off x="16341531" y="4896536"/>
            <a:ext cx="1777976"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p>
        </p:txBody>
      </p:sp>
      <p:sp>
        <p:nvSpPr>
          <p:cNvPr id="751" name="Line"/>
          <p:cNvSpPr/>
          <p:nvPr/>
        </p:nvSpPr>
        <p:spPr>
          <a:xfrm>
            <a:off x="16399569" y="7788820"/>
            <a:ext cx="1777976"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p>
        </p:txBody>
      </p:sp>
      <p:sp>
        <p:nvSpPr>
          <p:cNvPr id="752" name="Line"/>
          <p:cNvSpPr/>
          <p:nvPr/>
        </p:nvSpPr>
        <p:spPr>
          <a:xfrm>
            <a:off x="16399569" y="6318113"/>
            <a:ext cx="1777976" cy="1"/>
          </a:xfrm>
          <a:prstGeom prst="line">
            <a:avLst/>
          </a:prstGeom>
          <a:ln w="38100" cap="rnd">
            <a:solidFill>
              <a:srgbClr val="000000"/>
            </a:solidFill>
            <a:custDash>
              <a:ds d="100000" sp="200000"/>
            </a:custDash>
            <a:miter lim="400000"/>
            <a:tailEnd type="triangle"/>
          </a:ln>
        </p:spPr>
        <p:txBody>
          <a:bodyPr lIns="50800" tIns="50800" rIns="50800" bIns="50800" anchor="ctr"/>
          <a:lstStyle/>
          <a:p>
            <a:pPr/>
          </a:p>
        </p:txBody>
      </p:sp>
      <p:sp>
        <p:nvSpPr>
          <p:cNvPr id="753" name="T…"/>
          <p:cNvSpPr txBox="1"/>
          <p:nvPr/>
        </p:nvSpPr>
        <p:spPr>
          <a:xfrm>
            <a:off x="18742990" y="5901507"/>
            <a:ext cx="122535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a:t>
            </a:r>
          </a:p>
        </p:txBody>
      </p:sp>
      <p:sp>
        <p:nvSpPr>
          <p:cNvPr id="754" name="Line"/>
          <p:cNvSpPr/>
          <p:nvPr/>
        </p:nvSpPr>
        <p:spPr>
          <a:xfrm>
            <a:off x="6693767" y="8013852"/>
            <a:ext cx="4188009" cy="993089"/>
          </a:xfrm>
          <a:prstGeom prst="line">
            <a:avLst/>
          </a:prstGeom>
          <a:ln w="38100">
            <a:solidFill>
              <a:srgbClr val="000000"/>
            </a:solidFill>
            <a:miter lim="400000"/>
            <a:tailEnd type="triangle"/>
          </a:ln>
        </p:spPr>
        <p:txBody>
          <a:bodyPr lIns="50800" tIns="50800" rIns="50800" bIns="50800" anchor="ctr"/>
          <a:lstStyle/>
          <a:p>
            <a:pPr/>
          </a:p>
        </p:txBody>
      </p:sp>
      <p:sp>
        <p:nvSpPr>
          <p:cNvPr id="755" name="M"/>
          <p:cNvSpPr txBox="1"/>
          <p:nvPr/>
        </p:nvSpPr>
        <p:spPr>
          <a:xfrm>
            <a:off x="11060496" y="8723142"/>
            <a:ext cx="395348"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M</a:t>
            </a:r>
          </a:p>
        </p:txBody>
      </p:sp>
      <p:sp>
        <p:nvSpPr>
          <p:cNvPr id="756" name="Line"/>
          <p:cNvSpPr/>
          <p:nvPr/>
        </p:nvSpPr>
        <p:spPr>
          <a:xfrm flipV="1">
            <a:off x="11638959" y="8007177"/>
            <a:ext cx="4235436" cy="937517"/>
          </a:xfrm>
          <a:prstGeom prst="line">
            <a:avLst/>
          </a:prstGeom>
          <a:ln w="38100">
            <a:solidFill>
              <a:srgbClr val="000000"/>
            </a:solidFill>
            <a:miter lim="400000"/>
            <a:tailEnd type="triangle"/>
          </a:ln>
        </p:spPr>
        <p:txBody>
          <a:bodyPr lIns="50800" tIns="50800" rIns="50800" bIns="50800" anchor="ctr"/>
          <a:lstStyle/>
          <a:p>
            <a:pPr/>
          </a:p>
        </p:txBody>
      </p:sp>
      <p:sp>
        <p:nvSpPr>
          <p:cNvPr id="757" name="DAGs - Intro, Challenges"/>
          <p:cNvSpPr txBox="1"/>
          <p:nvPr>
            <p:ph type="title"/>
          </p:nvPr>
        </p:nvSpPr>
        <p:spPr>
          <a:xfrm>
            <a:off x="990073" y="759575"/>
            <a:ext cx="21971001" cy="1435101"/>
          </a:xfrm>
          <a:prstGeom prst="rect">
            <a:avLst/>
          </a:prstGeom>
        </p:spPr>
        <p:txBody>
          <a:bodyPr/>
          <a:lstStyle/>
          <a:p>
            <a:pPr/>
            <a:r>
              <a:t>DAGs - </a:t>
            </a:r>
            <a:r>
              <a:rPr b="0"/>
              <a:t>Intro, Challenges</a:t>
            </a:r>
          </a:p>
        </p:txBody>
      </p:sp>
      <p:sp>
        <p:nvSpPr>
          <p:cNvPr id="758" name="In dynamic, real-time scenarios, ‘causality’ can quickly becomes intractable"/>
          <p:cNvSpPr txBox="1"/>
          <p:nvPr/>
        </p:nvSpPr>
        <p:spPr>
          <a:xfrm>
            <a:off x="3783594" y="2694100"/>
            <a:ext cx="15543785" cy="609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444500" indent="-444500" algn="l">
              <a:buSzPct val="123000"/>
              <a:buChar char="-"/>
              <a:defRPr sz="3500"/>
            </a:lvl1pPr>
          </a:lstStyle>
          <a:p>
            <a:pPr/>
            <a:r>
              <a:t>In dynamic, real-time scenarios, ‘causality’ can quickly becomes intractable</a:t>
            </a:r>
          </a:p>
        </p:txBody>
      </p:sp>
      <p:sp>
        <p:nvSpPr>
          <p:cNvPr id="759" name="How often do we sample the data?…"/>
          <p:cNvSpPr txBox="1"/>
          <p:nvPr/>
        </p:nvSpPr>
        <p:spPr>
          <a:xfrm>
            <a:off x="1778632" y="8921159"/>
            <a:ext cx="17494008" cy="4254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How often do we sample the data?</a:t>
            </a:r>
          </a:p>
          <a:p>
            <a:pPr marL="444500" indent="-444500" algn="l">
              <a:buSzPct val="123000"/>
              <a:buChar char="-"/>
              <a:defRPr sz="3500"/>
            </a:pPr>
            <a:r>
              <a:t>Have we missed links/variables?</a:t>
            </a:r>
          </a:p>
          <a:p>
            <a:pPr marL="444500" indent="-444500" algn="l">
              <a:buSzPct val="123000"/>
              <a:buChar char="-"/>
              <a:defRPr sz="3500"/>
            </a:pPr>
            <a:r>
              <a:t>If causality is bidirectional, what does it mean to estimate a causal effect?</a:t>
            </a:r>
          </a:p>
          <a:p>
            <a:pPr algn="l">
              <a:defRPr sz="3500"/>
            </a:pPr>
          </a:p>
          <a:p>
            <a:pPr marL="444500" indent="-444500" algn="l">
              <a:buSzPct val="123000"/>
              <a:buChar char="-"/>
              <a:defRPr sz="3500"/>
            </a:pPr>
            <a:r>
              <a:t>Nonetheless, drawing the graph can be a very helpful exercise!</a:t>
            </a:r>
          </a:p>
          <a:p>
            <a:pPr marL="444500" indent="-444500" algn="l">
              <a:buSzPct val="123000"/>
              <a:buChar char="-"/>
              <a:defRPr sz="3500"/>
            </a:pPr>
            <a:r>
              <a:t>If we are interested in real-time processes but our data/models don’t reflect the necessary dynamics of the phenomenon, we are doomed…</a:t>
            </a:r>
          </a:p>
          <a:p>
            <a:pPr marL="444500" indent="-444500" algn="l">
              <a:buSzPct val="123000"/>
              <a:buChar char="-"/>
              <a:defRPr sz="3500"/>
            </a:pPr>
            <a:r>
              <a:t>Time helps with causality, but often not enough!</a:t>
            </a:r>
          </a:p>
        </p:txBody>
      </p:sp>
      <p:pic>
        <p:nvPicPr>
          <p:cNvPr id="760" name="Screenshot 2022-05-28 at 21.43.02.png" descr="Screenshot 2022-05-28 at 21.43.02.png"/>
          <p:cNvPicPr>
            <a:picLocks noChangeAspect="1"/>
          </p:cNvPicPr>
          <p:nvPr/>
        </p:nvPicPr>
        <p:blipFill>
          <a:blip r:embed="rId2">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5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7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75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759">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759">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759">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75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59" grpId="1"/>
    </p:bldLst>
  </p:timing>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DAGs - Rules!"/>
          <p:cNvSpPr txBox="1"/>
          <p:nvPr>
            <p:ph type="title"/>
          </p:nvPr>
        </p:nvSpPr>
        <p:spPr>
          <a:xfrm>
            <a:off x="990073" y="759575"/>
            <a:ext cx="21971001" cy="1435101"/>
          </a:xfrm>
          <a:prstGeom prst="rect">
            <a:avLst/>
          </a:prstGeom>
        </p:spPr>
        <p:txBody>
          <a:bodyPr/>
          <a:lstStyle/>
          <a:p>
            <a:pPr/>
            <a:r>
              <a:t>DAGs - </a:t>
            </a:r>
            <a:r>
              <a:rPr b="0"/>
              <a:t>Rules!</a:t>
            </a:r>
          </a:p>
        </p:txBody>
      </p:sp>
      <p:pic>
        <p:nvPicPr>
          <p:cNvPr id="763" name="Screenshot 2022-10-07 at 10.30.39.png" descr="Screenshot 2022-10-07 at 10.30.39.png"/>
          <p:cNvPicPr>
            <a:picLocks noChangeAspect="1"/>
          </p:cNvPicPr>
          <p:nvPr/>
        </p:nvPicPr>
        <p:blipFill>
          <a:blip r:embed="rId2">
            <a:extLst/>
          </a:blip>
          <a:stretch>
            <a:fillRect/>
          </a:stretch>
        </p:blipFill>
        <p:spPr>
          <a:xfrm>
            <a:off x="8181677" y="4108450"/>
            <a:ext cx="5295901" cy="5499100"/>
          </a:xfrm>
          <a:prstGeom prst="rect">
            <a:avLst/>
          </a:prstGeom>
          <a:ln w="12700">
            <a:miter lim="400000"/>
          </a:ln>
        </p:spPr>
      </p:pic>
      <p:sp>
        <p:nvSpPr>
          <p:cNvPr id="764" name="Then let’s start learning how to use them."/>
          <p:cNvSpPr txBox="1"/>
          <p:nvPr/>
        </p:nvSpPr>
        <p:spPr>
          <a:xfrm>
            <a:off x="7937500" y="11224375"/>
            <a:ext cx="21971000"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22" sz="6100">
                <a:solidFill>
                  <a:schemeClr val="accent1">
                    <a:hueOff val="114395"/>
                    <a:lumOff val="-24975"/>
                  </a:schemeClr>
                </a:solidFill>
              </a:defRPr>
            </a:lvl1pPr>
          </a:lstStyle>
          <a:p>
            <a:pPr/>
            <a:r>
              <a:t>Then let’s start learning how to use them.</a:t>
            </a:r>
          </a:p>
        </p:txBody>
      </p:sp>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6"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sp>
        <p:nvSpPr>
          <p:cNvPr id="767" name="Outside of experiments, we only have access to statistical dependencies - these may or may not be causal!…"/>
          <p:cNvSpPr txBox="1"/>
          <p:nvPr/>
        </p:nvSpPr>
        <p:spPr>
          <a:xfrm>
            <a:off x="11586674" y="2647231"/>
            <a:ext cx="10404921" cy="95887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Outside of experiments, we only have access to statistical dependencies - these may or may not be causal!</a:t>
            </a:r>
          </a:p>
          <a:p>
            <a:pPr marL="444500" indent="-444500" algn="l">
              <a:buSzPct val="123000"/>
              <a:buChar char="•"/>
              <a:defRPr sz="3500"/>
            </a:pPr>
          </a:p>
          <a:p>
            <a:pPr marL="444500" indent="-444500" algn="l">
              <a:buSzPct val="123000"/>
              <a:buChar char="•"/>
              <a:defRPr sz="3500"/>
            </a:pPr>
            <a:r>
              <a:t>Need to understand </a:t>
            </a:r>
            <a:r>
              <a:rPr b="1"/>
              <a:t>independence </a:t>
            </a:r>
            <a:r>
              <a:t>and </a:t>
            </a:r>
            <a:r>
              <a:rPr b="1"/>
              <a:t>conditional independence</a:t>
            </a:r>
            <a:endParaRPr b="1"/>
          </a:p>
          <a:p>
            <a:pPr marL="444500" indent="-444500" algn="l">
              <a:buSzPct val="123000"/>
              <a:buChar char="•"/>
              <a:defRPr sz="3500"/>
            </a:pPr>
            <a:endParaRPr b="1"/>
          </a:p>
          <a:p>
            <a:pPr marL="444500" indent="-444500" algn="l">
              <a:buSzPct val="123000"/>
              <a:buChar char="•"/>
              <a:defRPr sz="3500"/>
            </a:pPr>
            <a:r>
              <a:t>If things are linear, we can use </a:t>
            </a:r>
            <a:r>
              <a:rPr b="1"/>
              <a:t>correlation</a:t>
            </a:r>
            <a:r>
              <a:t> to measure statistics dependence between variables</a:t>
            </a:r>
          </a:p>
          <a:p>
            <a:pPr algn="l">
              <a:defRPr sz="3500"/>
            </a:pPr>
          </a:p>
          <a:p>
            <a:pPr marL="444500" indent="-444500" algn="l">
              <a:buSzPct val="123000"/>
              <a:buChar char="•"/>
              <a:defRPr sz="3500"/>
            </a:pPr>
            <a:r>
              <a:t>But other measures of dependence exist (such as   </a:t>
            </a:r>
            <a:r>
              <a:rPr b="1"/>
              <a:t>mutual information</a:t>
            </a:r>
            <a:r>
              <a:t>). In practice, these alternatives are difficult to use accurately/reliable.</a:t>
            </a:r>
          </a:p>
          <a:p>
            <a:pPr marL="444500" indent="-444500" algn="l">
              <a:buSzPct val="123000"/>
              <a:buChar char="•"/>
              <a:defRPr sz="3500"/>
            </a:pPr>
          </a:p>
          <a:p>
            <a:pPr marL="444500" indent="-444500" algn="l">
              <a:buSzPct val="123000"/>
              <a:buChar char="•"/>
              <a:defRPr sz="3500"/>
            </a:pPr>
            <a:r>
              <a:t>This is why conditional expectations are more general than describing things in terms of correlation coefficients</a:t>
            </a:r>
          </a:p>
        </p:txBody>
      </p:sp>
      <p:sp>
        <p:nvSpPr>
          <p:cNvPr id="768" name="Sleep with…"/>
          <p:cNvSpPr txBox="1"/>
          <p:nvPr/>
        </p:nvSpPr>
        <p:spPr>
          <a:xfrm>
            <a:off x="1558934" y="6465895"/>
            <a:ext cx="2433135"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Sleep with </a:t>
            </a:r>
          </a:p>
          <a:p>
            <a:pPr algn="l">
              <a:defRPr sz="3500"/>
            </a:pPr>
            <a:r>
              <a:t>shoes on</a:t>
            </a:r>
          </a:p>
        </p:txBody>
      </p:sp>
      <p:sp>
        <p:nvSpPr>
          <p:cNvPr id="769" name="Morning Headache"/>
          <p:cNvSpPr txBox="1"/>
          <p:nvPr/>
        </p:nvSpPr>
        <p:spPr>
          <a:xfrm>
            <a:off x="7474579" y="6465895"/>
            <a:ext cx="2433135"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Morning Headache</a:t>
            </a:r>
          </a:p>
        </p:txBody>
      </p:sp>
      <p:sp>
        <p:nvSpPr>
          <p:cNvPr id="770" name="Line"/>
          <p:cNvSpPr/>
          <p:nvPr/>
        </p:nvSpPr>
        <p:spPr>
          <a:xfrm flipH="1">
            <a:off x="4504264" y="7031172"/>
            <a:ext cx="2458119" cy="1"/>
          </a:xfrm>
          <a:prstGeom prst="line">
            <a:avLst/>
          </a:prstGeom>
          <a:ln w="38100" cap="rnd">
            <a:solidFill>
              <a:srgbClr val="000000"/>
            </a:solidFill>
            <a:custDash>
              <a:ds d="100000" sp="200000"/>
            </a:custDash>
            <a:miter lim="400000"/>
          </a:ln>
        </p:spPr>
        <p:txBody>
          <a:bodyPr lIns="50800" tIns="50800" rIns="50800" bIns="50800" anchor="ctr"/>
          <a:lstStyle/>
          <a:p>
            <a:pPr/>
          </a:p>
        </p:txBody>
      </p:sp>
      <p:sp>
        <p:nvSpPr>
          <p:cNvPr id="771" name="Alcohol Consumption"/>
          <p:cNvSpPr txBox="1"/>
          <p:nvPr/>
        </p:nvSpPr>
        <p:spPr>
          <a:xfrm>
            <a:off x="4685088" y="4013066"/>
            <a:ext cx="311820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Alcohol Consumption</a:t>
            </a:r>
          </a:p>
        </p:txBody>
      </p:sp>
      <p:sp>
        <p:nvSpPr>
          <p:cNvPr id="772" name="Line"/>
          <p:cNvSpPr/>
          <p:nvPr/>
        </p:nvSpPr>
        <p:spPr>
          <a:xfrm flipH="1">
            <a:off x="3447345" y="5187316"/>
            <a:ext cx="1421631" cy="1421631"/>
          </a:xfrm>
          <a:prstGeom prst="line">
            <a:avLst/>
          </a:prstGeom>
          <a:ln w="38100">
            <a:solidFill>
              <a:srgbClr val="000000"/>
            </a:solidFill>
            <a:miter lim="400000"/>
            <a:tailEnd type="triangle"/>
          </a:ln>
        </p:spPr>
        <p:txBody>
          <a:bodyPr lIns="50800" tIns="50800" rIns="50800" bIns="50800" anchor="ctr"/>
          <a:lstStyle/>
          <a:p>
            <a:pPr/>
          </a:p>
        </p:txBody>
      </p:sp>
      <p:sp>
        <p:nvSpPr>
          <p:cNvPr id="773" name="Line"/>
          <p:cNvSpPr/>
          <p:nvPr/>
        </p:nvSpPr>
        <p:spPr>
          <a:xfrm>
            <a:off x="6873543" y="5185452"/>
            <a:ext cx="1100054" cy="1423495"/>
          </a:xfrm>
          <a:prstGeom prst="line">
            <a:avLst/>
          </a:prstGeom>
          <a:ln w="38100">
            <a:solidFill>
              <a:srgbClr val="000000"/>
            </a:solidFill>
            <a:miter lim="400000"/>
            <a:tailEnd type="triangle"/>
          </a:ln>
        </p:spPr>
        <p:txBody>
          <a:bodyPr lIns="50800" tIns="50800" rIns="50800" bIns="50800" anchor="ctr"/>
          <a:lstStyle/>
          <a:p>
            <a:pPr/>
          </a:p>
        </p:txBody>
      </p:sp>
      <p:sp>
        <p:nvSpPr>
          <p:cNvPr id="774" name="0"/>
          <p:cNvSpPr txBox="1"/>
          <p:nvPr/>
        </p:nvSpPr>
        <p:spPr>
          <a:xfrm>
            <a:off x="5743171" y="7085615"/>
            <a:ext cx="61436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0</a:t>
            </a:r>
          </a:p>
        </p:txBody>
      </p:sp>
      <p:sp>
        <p:nvSpPr>
          <p:cNvPr id="775" name="Y"/>
          <p:cNvSpPr txBox="1"/>
          <p:nvPr/>
        </p:nvSpPr>
        <p:spPr>
          <a:xfrm>
            <a:off x="8220047" y="5960900"/>
            <a:ext cx="614366" cy="6098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Y</a:t>
            </a:r>
          </a:p>
        </p:txBody>
      </p:sp>
      <p:sp>
        <p:nvSpPr>
          <p:cNvPr id="776" name="X"/>
          <p:cNvSpPr txBox="1"/>
          <p:nvPr/>
        </p:nvSpPr>
        <p:spPr>
          <a:xfrm>
            <a:off x="5426140" y="3372987"/>
            <a:ext cx="61436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X</a:t>
            </a:r>
          </a:p>
        </p:txBody>
      </p:sp>
      <p:sp>
        <p:nvSpPr>
          <p:cNvPr id="777" name="T"/>
          <p:cNvSpPr txBox="1"/>
          <p:nvPr/>
        </p:nvSpPr>
        <p:spPr>
          <a:xfrm>
            <a:off x="2468318" y="5960900"/>
            <a:ext cx="614367" cy="60985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a:t>
            </a:r>
          </a:p>
        </p:txBody>
      </p:sp>
      <p:sp>
        <p:nvSpPr>
          <p:cNvPr id="778" name="Equation"/>
          <p:cNvSpPr txBox="1"/>
          <p:nvPr/>
        </p:nvSpPr>
        <p:spPr>
          <a:xfrm>
            <a:off x="1768602" y="9795068"/>
            <a:ext cx="3892142" cy="54794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Y</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0</m:t>
                      </m:r>
                    </m:sub>
                  </m:sSub>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T</m:t>
                      </m:r>
                    </m:sub>
                  </m:sSub>
                  <m:r>
                    <a:rPr xmlns:a="http://schemas.openxmlformats.org/drawingml/2006/main" sz="4600" i="1">
                      <a:solidFill>
                        <a:srgbClr val="5E5E5E"/>
                      </a:solidFill>
                      <a:latin typeface="Cambria Math" panose="02040503050406030204" pitchFamily="18" charset="0"/>
                    </a:rPr>
                    <m:t>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ϵ</m:t>
                  </m:r>
                </m:oMath>
              </m:oMathPara>
            </a14:m>
            <a:endParaRPr sz="4600">
              <a:solidFill>
                <a:srgbClr val="5E5E5E"/>
              </a:solidFill>
            </a:endParaRPr>
          </a:p>
        </p:txBody>
      </p:sp>
      <p:sp>
        <p:nvSpPr>
          <p:cNvPr id="779" name="Equation"/>
          <p:cNvSpPr txBox="1"/>
          <p:nvPr/>
        </p:nvSpPr>
        <p:spPr>
          <a:xfrm>
            <a:off x="2186775" y="8827689"/>
            <a:ext cx="7093097" cy="51351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4600" i="1">
                      <a:solidFill>
                        <a:srgbClr val="5E5E5E"/>
                      </a:solidFill>
                      <a:latin typeface="Cambria Math" panose="02040503050406030204" pitchFamily="18" charset="0"/>
                    </a:rPr>
                    <m:t>E</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Y</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1</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m:t>
                  </m:r>
                  <m:r>
                    <m:rPr>
                      <m:sty m:val="p"/>
                      <m:scr m:val="double-struck"/>
                    </m:rPr>
                    <a:rPr xmlns:a="http://schemas.openxmlformats.org/drawingml/2006/main" sz="4600" i="1">
                      <a:solidFill>
                        <a:srgbClr val="5E5E5E"/>
                      </a:solidFill>
                      <a:latin typeface="Cambria Math" panose="02040503050406030204" pitchFamily="18" charset="0"/>
                    </a:rPr>
                    <m:t>E</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Y</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oMath>
              </m:oMathPara>
            </a14:m>
            <a:endParaRPr sz="4600">
              <a:solidFill>
                <a:srgbClr val="5E5E5E"/>
              </a:solidFill>
            </a:endParaRPr>
          </a:p>
        </p:txBody>
      </p:sp>
      <p:sp>
        <p:nvSpPr>
          <p:cNvPr id="780" name="Equation"/>
          <p:cNvSpPr txBox="1"/>
          <p:nvPr/>
        </p:nvSpPr>
        <p:spPr>
          <a:xfrm>
            <a:off x="7831181" y="9795068"/>
            <a:ext cx="1866865" cy="54213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T</m:t>
                      </m:r>
                    </m:sub>
                  </m:sSub>
                  <m:r>
                    <a:rPr xmlns:a="http://schemas.openxmlformats.org/drawingml/2006/main" sz="4600" i="1">
                      <a:solidFill>
                        <a:srgbClr val="5E5E5E"/>
                      </a:solidFill>
                      <a:latin typeface="Cambria Math" panose="02040503050406030204" pitchFamily="18" charset="0"/>
                    </a:rPr>
                    <m:t>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oMath>
              </m:oMathPara>
            </a14:m>
            <a:endParaRPr sz="4600">
              <a:solidFill>
                <a:srgbClr val="5E5E5E"/>
              </a:solidFill>
            </a:endParaRPr>
          </a:p>
        </p:txBody>
      </p:sp>
      <p:sp>
        <p:nvSpPr>
          <p:cNvPr id="781" name="and"/>
          <p:cNvSpPr txBox="1"/>
          <p:nvPr/>
        </p:nvSpPr>
        <p:spPr>
          <a:xfrm>
            <a:off x="6324174" y="9707430"/>
            <a:ext cx="1486834"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and</a:t>
            </a:r>
          </a:p>
        </p:txBody>
      </p:sp>
      <p:sp>
        <p:nvSpPr>
          <p:cNvPr id="782" name="Equation"/>
          <p:cNvSpPr txBox="1"/>
          <p:nvPr/>
        </p:nvSpPr>
        <p:spPr>
          <a:xfrm>
            <a:off x="457241" y="9792164"/>
            <a:ext cx="5485313" cy="54794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Y</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0</m:t>
                      </m:r>
                    </m:sub>
                  </m:sSub>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T</m:t>
                      </m:r>
                    </m:sub>
                  </m:sSub>
                  <m:r>
                    <a:rPr xmlns:a="http://schemas.openxmlformats.org/drawingml/2006/main" sz="4600" i="1">
                      <a:solidFill>
                        <a:srgbClr val="5E5E5E"/>
                      </a:solidFill>
                      <a:latin typeface="Cambria Math" panose="02040503050406030204" pitchFamily="18" charset="0"/>
                    </a:rPr>
                    <m:t>T</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X</m:t>
                      </m:r>
                    </m:sub>
                  </m:sSub>
                  <m:r>
                    <a:rPr xmlns:a="http://schemas.openxmlformats.org/drawingml/2006/main" sz="4600" i="1">
                      <a:solidFill>
                        <a:srgbClr val="5E5E5E"/>
                      </a:solidFill>
                      <a:latin typeface="Cambria Math" panose="02040503050406030204" pitchFamily="18" charset="0"/>
                    </a:rPr>
                    <m:t>X</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ϵ</m:t>
                  </m:r>
                </m:oMath>
              </m:oMathPara>
            </a14:m>
            <a:endParaRPr sz="4600">
              <a:solidFill>
                <a:srgbClr val="5E5E5E"/>
              </a:solidFill>
            </a:endParaRPr>
          </a:p>
        </p:txBody>
      </p:sp>
      <p:sp>
        <p:nvSpPr>
          <p:cNvPr id="783" name="Equation"/>
          <p:cNvSpPr txBox="1"/>
          <p:nvPr/>
        </p:nvSpPr>
        <p:spPr>
          <a:xfrm>
            <a:off x="1969567" y="8900279"/>
            <a:ext cx="8161574" cy="51351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4600" i="1">
                      <a:solidFill>
                        <a:srgbClr val="5E5E5E"/>
                      </a:solidFill>
                      <a:latin typeface="Cambria Math" panose="02040503050406030204" pitchFamily="18" charset="0"/>
                    </a:rPr>
                    <m:t>E</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Y</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1,</m:t>
                  </m:r>
                  <m:r>
                    <a:rPr xmlns:a="http://schemas.openxmlformats.org/drawingml/2006/main" sz="4600" i="1">
                      <a:solidFill>
                        <a:srgbClr val="5E5E5E"/>
                      </a:solidFill>
                      <a:latin typeface="Cambria Math" panose="02040503050406030204" pitchFamily="18" charset="0"/>
                    </a:rPr>
                    <m:t>X</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m:t>
                  </m:r>
                  <m:r>
                    <m:rPr>
                      <m:sty m:val="p"/>
                      <m:scr m:val="double-struck"/>
                    </m:rPr>
                    <a:rPr xmlns:a="http://schemas.openxmlformats.org/drawingml/2006/main" sz="4600" i="1">
                      <a:solidFill>
                        <a:srgbClr val="5E5E5E"/>
                      </a:solidFill>
                      <a:latin typeface="Cambria Math" panose="02040503050406030204" pitchFamily="18" charset="0"/>
                    </a:rPr>
                    <m:t>E</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Y</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r>
                    <a:rPr xmlns:a="http://schemas.openxmlformats.org/drawingml/2006/main" sz="4600" i="1">
                      <a:solidFill>
                        <a:srgbClr val="5E5E5E"/>
                      </a:solidFill>
                      <a:latin typeface="Cambria Math" panose="02040503050406030204" pitchFamily="18" charset="0"/>
                    </a:rPr>
                    <m:t>X</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oMath>
              </m:oMathPara>
            </a14:m>
            <a:endParaRPr sz="4600">
              <a:solidFill>
                <a:srgbClr val="5E5E5E"/>
              </a:solidFill>
            </a:endParaRPr>
          </a:p>
        </p:txBody>
      </p:sp>
      <p:sp>
        <p:nvSpPr>
          <p:cNvPr id="784" name="Equation"/>
          <p:cNvSpPr txBox="1"/>
          <p:nvPr/>
        </p:nvSpPr>
        <p:spPr>
          <a:xfrm>
            <a:off x="7831181" y="9795068"/>
            <a:ext cx="1866865" cy="54213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T</m:t>
                      </m:r>
                    </m:sub>
                  </m:sSub>
                  <m:r>
                    <a:rPr xmlns:a="http://schemas.openxmlformats.org/drawingml/2006/main" sz="4600" i="1">
                      <a:solidFill>
                        <a:srgbClr val="5E5E5E"/>
                      </a:solidFill>
                      <a:latin typeface="Cambria Math" panose="02040503050406030204" pitchFamily="18" charset="0"/>
                    </a:rPr>
                    <m:t>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oMath>
              </m:oMathPara>
            </a14:m>
            <a:endParaRPr sz="4600">
              <a:solidFill>
                <a:srgbClr val="5E5E5E"/>
              </a:solidFill>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6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6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2" fill="hold">
                                  <p:stCondLst>
                                    <p:cond delay="0"/>
                                  </p:stCondLst>
                                  <p:iterate type="el" backwards="0">
                                    <p:tmAbs val="0"/>
                                  </p:iterate>
                                  <p:childTnLst>
                                    <p:set>
                                      <p:cBhvr>
                                        <p:cTn id="11" fill="hold"/>
                                        <p:tgtEl>
                                          <p:spTgt spid="775">
                                            <p:bg/>
                                          </p:spTgt>
                                        </p:tgtEl>
                                        <p:attrNameLst>
                                          <p:attrName>style.visibility</p:attrName>
                                        </p:attrNameLst>
                                      </p:cBhvr>
                                      <p:to>
                                        <p:strVal val="visible"/>
                                      </p:to>
                                    </p:set>
                                  </p:childTnLst>
                                </p:cTn>
                              </p:par>
                              <p:par>
                                <p:cTn id="12" presetClass="entr" nodeType="withEffect" presetSubtype="0" presetID="1" grpId="2" fill="hold">
                                  <p:stCondLst>
                                    <p:cond delay="0"/>
                                  </p:stCondLst>
                                  <p:iterate type="el" backwards="0">
                                    <p:tmAbs val="0"/>
                                  </p:iterate>
                                  <p:childTnLst>
                                    <p:set>
                                      <p:cBhvr>
                                        <p:cTn id="13" fill="hold"/>
                                        <p:tgtEl>
                                          <p:spTgt spid="775">
                                            <p:txEl>
                                              <p:pRg st="0" end="0"/>
                                            </p:txEl>
                                          </p:spTgt>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3" fill="hold">
                                  <p:stCondLst>
                                    <p:cond delay="0"/>
                                  </p:stCondLst>
                                  <p:iterate type="el" backwards="0">
                                    <p:tmAbs val="0"/>
                                  </p:iterate>
                                  <p:childTnLst>
                                    <p:set>
                                      <p:cBhvr>
                                        <p:cTn id="16" fill="hold"/>
                                        <p:tgtEl>
                                          <p:spTgt spid="777">
                                            <p:bg/>
                                          </p:spTgt>
                                        </p:tgtEl>
                                        <p:attrNameLst>
                                          <p:attrName>style.visibility</p:attrName>
                                        </p:attrNameLst>
                                      </p:cBhvr>
                                      <p:to>
                                        <p:strVal val="visible"/>
                                      </p:to>
                                    </p:set>
                                  </p:childTnLst>
                                </p:cTn>
                              </p:par>
                              <p:par>
                                <p:cTn id="17" presetClass="entr" nodeType="withEffect" presetSubtype="0" presetID="1" grpId="3" fill="hold">
                                  <p:stCondLst>
                                    <p:cond delay="0"/>
                                  </p:stCondLst>
                                  <p:iterate type="el" backwards="0">
                                    <p:tmAbs val="0"/>
                                  </p:iterate>
                                  <p:childTnLst>
                                    <p:set>
                                      <p:cBhvr>
                                        <p:cTn id="18" fill="hold"/>
                                        <p:tgtEl>
                                          <p:spTgt spid="777">
                                            <p:txEl>
                                              <p:pRg st="0" end="0"/>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4" fill="hold">
                                  <p:stCondLst>
                                    <p:cond delay="0"/>
                                  </p:stCondLst>
                                  <p:iterate type="el" backwards="0">
                                    <p:tmAbs val="0"/>
                                  </p:iterate>
                                  <p:childTnLst>
                                    <p:set>
                                      <p:cBhvr>
                                        <p:cTn id="21" fill="hold"/>
                                        <p:tgtEl>
                                          <p:spTgt spid="770"/>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5" fill="hold">
                                  <p:stCondLst>
                                    <p:cond delay="0"/>
                                  </p:stCondLst>
                                  <p:iterate type="el" backwards="0">
                                    <p:tmAbs val="0"/>
                                  </p:iterate>
                                  <p:childTnLst>
                                    <p:set>
                                      <p:cBhvr>
                                        <p:cTn id="24" fill="hold"/>
                                        <p:tgtEl>
                                          <p:spTgt spid="768">
                                            <p:bg/>
                                          </p:spTgt>
                                        </p:tgtEl>
                                        <p:attrNameLst>
                                          <p:attrName>style.visibility</p:attrName>
                                        </p:attrNameLst>
                                      </p:cBhvr>
                                      <p:to>
                                        <p:strVal val="visible"/>
                                      </p:to>
                                    </p:set>
                                  </p:childTnLst>
                                </p:cTn>
                              </p:par>
                              <p:par>
                                <p:cTn id="25" presetClass="entr" nodeType="withEffect" presetSubtype="0" presetID="1" grpId="5" fill="hold">
                                  <p:stCondLst>
                                    <p:cond delay="0"/>
                                  </p:stCondLst>
                                  <p:iterate type="el" backwards="0">
                                    <p:tmAbs val="0"/>
                                  </p:iterate>
                                  <p:childTnLst>
                                    <p:set>
                                      <p:cBhvr>
                                        <p:cTn id="26" fill="hold"/>
                                        <p:tgtEl>
                                          <p:spTgt spid="768">
                                            <p:txEl>
                                              <p:pRg st="0" end="0"/>
                                            </p:txEl>
                                          </p:spTgt>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5" fill="hold">
                                  <p:stCondLst>
                                    <p:cond delay="0"/>
                                  </p:stCondLst>
                                  <p:iterate type="el" backwards="0">
                                    <p:tmAbs val="0"/>
                                  </p:iterate>
                                  <p:childTnLst>
                                    <p:set>
                                      <p:cBhvr>
                                        <p:cTn id="29" fill="hold"/>
                                        <p:tgtEl>
                                          <p:spTgt spid="768">
                                            <p:txEl>
                                              <p:pRg st="1" end="1"/>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6" fill="hold">
                                  <p:stCondLst>
                                    <p:cond delay="0"/>
                                  </p:stCondLst>
                                  <p:iterate type="el" backwards="0">
                                    <p:tmAbs val="0"/>
                                  </p:iterate>
                                  <p:childTnLst>
                                    <p:set>
                                      <p:cBhvr>
                                        <p:cTn id="32" fill="hold"/>
                                        <p:tgtEl>
                                          <p:spTgt spid="780"/>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7" fill="hold">
                                  <p:stCondLst>
                                    <p:cond delay="0"/>
                                  </p:stCondLst>
                                  <p:iterate type="el" backwards="0">
                                    <p:tmAbs val="0"/>
                                  </p:iterate>
                                  <p:childTnLst>
                                    <p:set>
                                      <p:cBhvr>
                                        <p:cTn id="35" fill="hold"/>
                                        <p:tgtEl>
                                          <p:spTgt spid="781">
                                            <p:bg/>
                                          </p:spTgt>
                                        </p:tgtEl>
                                        <p:attrNameLst>
                                          <p:attrName>style.visibility</p:attrName>
                                        </p:attrNameLst>
                                      </p:cBhvr>
                                      <p:to>
                                        <p:strVal val="visible"/>
                                      </p:to>
                                    </p:set>
                                  </p:childTnLst>
                                </p:cTn>
                              </p:par>
                              <p:par>
                                <p:cTn id="36" presetClass="entr" nodeType="withEffect" presetSubtype="0" presetID="1" grpId="7" fill="hold">
                                  <p:stCondLst>
                                    <p:cond delay="0"/>
                                  </p:stCondLst>
                                  <p:iterate type="el" backwards="0">
                                    <p:tmAbs val="0"/>
                                  </p:iterate>
                                  <p:childTnLst>
                                    <p:set>
                                      <p:cBhvr>
                                        <p:cTn id="37" fill="hold"/>
                                        <p:tgtEl>
                                          <p:spTgt spid="781">
                                            <p:txEl>
                                              <p:pRg st="0" end="0"/>
                                            </p:txEl>
                                          </p:spTgt>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8" fill="hold">
                                  <p:stCondLst>
                                    <p:cond delay="0"/>
                                  </p:stCondLst>
                                  <p:iterate type="el" backwards="0">
                                    <p:tmAbs val="0"/>
                                  </p:iterate>
                                  <p:childTnLst>
                                    <p:set>
                                      <p:cBhvr>
                                        <p:cTn id="40" fill="hold"/>
                                        <p:tgtEl>
                                          <p:spTgt spid="779"/>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9" fill="hold">
                                  <p:stCondLst>
                                    <p:cond delay="0"/>
                                  </p:stCondLst>
                                  <p:iterate type="el" backwards="0">
                                    <p:tmAbs val="0"/>
                                  </p:iterate>
                                  <p:childTnLst>
                                    <p:set>
                                      <p:cBhvr>
                                        <p:cTn id="43" fill="hold"/>
                                        <p:tgtEl>
                                          <p:spTgt spid="778"/>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0" fill="hold">
                                  <p:stCondLst>
                                    <p:cond delay="0"/>
                                  </p:stCondLst>
                                  <p:iterate type="el" backwards="0">
                                    <p:tmAbs val="0"/>
                                  </p:iterate>
                                  <p:childTnLst>
                                    <p:set>
                                      <p:cBhvr>
                                        <p:cTn id="46" fill="hold"/>
                                        <p:tgtEl>
                                          <p:spTgt spid="769">
                                            <p:bg/>
                                          </p:spTgt>
                                        </p:tgtEl>
                                        <p:attrNameLst>
                                          <p:attrName>style.visibility</p:attrName>
                                        </p:attrNameLst>
                                      </p:cBhvr>
                                      <p:to>
                                        <p:strVal val="visible"/>
                                      </p:to>
                                    </p:set>
                                  </p:childTnLst>
                                </p:cTn>
                              </p:par>
                              <p:par>
                                <p:cTn id="47" presetClass="entr" nodeType="withEffect" presetSubtype="0" presetID="1" grpId="10" fill="hold">
                                  <p:stCondLst>
                                    <p:cond delay="0"/>
                                  </p:stCondLst>
                                  <p:iterate type="el" backwards="0">
                                    <p:tmAbs val="0"/>
                                  </p:iterate>
                                  <p:childTnLst>
                                    <p:set>
                                      <p:cBhvr>
                                        <p:cTn id="48" fill="hold"/>
                                        <p:tgtEl>
                                          <p:spTgt spid="769">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1" fill="hold">
                                  <p:stCondLst>
                                    <p:cond delay="0"/>
                                  </p:stCondLst>
                                  <p:iterate type="el" backwards="0">
                                    <p:tmAbs val="0"/>
                                  </p:iterate>
                                  <p:childTnLst>
                                    <p:set>
                                      <p:cBhvr>
                                        <p:cTn id="52" fill="hold"/>
                                        <p:tgtEl>
                                          <p:spTgt spid="773"/>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2" fill="hold">
                                  <p:stCondLst>
                                    <p:cond delay="0"/>
                                  </p:stCondLst>
                                  <p:iterate type="el" backwards="0">
                                    <p:tmAbs val="0"/>
                                  </p:iterate>
                                  <p:childTnLst>
                                    <p:set>
                                      <p:cBhvr>
                                        <p:cTn id="55" fill="hold"/>
                                        <p:tgtEl>
                                          <p:spTgt spid="772"/>
                                        </p:tgtEl>
                                        <p:attrNameLst>
                                          <p:attrName>style.visibility</p:attrName>
                                        </p:attrNameLst>
                                      </p:cBhvr>
                                      <p:to>
                                        <p:strVal val="visible"/>
                                      </p:to>
                                    </p:set>
                                  </p:childTnLst>
                                </p:cTn>
                              </p:par>
                            </p:childTnLst>
                          </p:cTn>
                        </p:par>
                        <p:par>
                          <p:cTn id="56" fill="hold">
                            <p:stCondLst>
                              <p:cond delay="0"/>
                            </p:stCondLst>
                            <p:childTnLst>
                              <p:par>
                                <p:cTn id="57" presetClass="exit" nodeType="afterEffect" presetSubtype="0" presetID="1" grpId="13" fill="hold">
                                  <p:stCondLst>
                                    <p:cond delay="0"/>
                                  </p:stCondLst>
                                  <p:iterate type="el" backwards="0">
                                    <p:tmAbs val="0"/>
                                  </p:iterate>
                                  <p:childTnLst>
                                    <p:set>
                                      <p:cBhvr>
                                        <p:cTn id="58" fill="hold">
                                          <p:stCondLst>
                                            <p:cond delay="0"/>
                                          </p:stCondLst>
                                        </p:cTn>
                                        <p:tgtEl>
                                          <p:spTgt spid="779"/>
                                        </p:tgtEl>
                                        <p:attrNameLst>
                                          <p:attrName>style.visibility</p:attrName>
                                        </p:attrNameLst>
                                      </p:cBhvr>
                                      <p:to>
                                        <p:strVal val="hidden"/>
                                      </p:to>
                                    </p:set>
                                  </p:childTnLst>
                                </p:cTn>
                              </p:par>
                            </p:childTnLst>
                          </p:cTn>
                        </p:par>
                        <p:par>
                          <p:cTn id="59" fill="hold">
                            <p:stCondLst>
                              <p:cond delay="0"/>
                            </p:stCondLst>
                            <p:childTnLst>
                              <p:par>
                                <p:cTn id="60" presetClass="exit" nodeType="afterEffect" presetSubtype="0" presetID="1" grpId="14" fill="hold">
                                  <p:stCondLst>
                                    <p:cond delay="0"/>
                                  </p:stCondLst>
                                  <p:iterate type="el" backwards="0">
                                    <p:tmAbs val="0"/>
                                  </p:iterate>
                                  <p:childTnLst>
                                    <p:set>
                                      <p:cBhvr>
                                        <p:cTn id="61" fill="hold">
                                          <p:stCondLst>
                                            <p:cond delay="0"/>
                                          </p:stCondLst>
                                        </p:cTn>
                                        <p:tgtEl>
                                          <p:spTgt spid="780"/>
                                        </p:tgtEl>
                                        <p:attrNameLst>
                                          <p:attrName>style.visibility</p:attrName>
                                        </p:attrNameLst>
                                      </p:cBhvr>
                                      <p:to>
                                        <p:strVal val="hidden"/>
                                      </p:to>
                                    </p:set>
                                  </p:childTnLst>
                                </p:cTn>
                              </p:par>
                            </p:childTnLst>
                          </p:cTn>
                        </p:par>
                        <p:par>
                          <p:cTn id="62" fill="hold">
                            <p:stCondLst>
                              <p:cond delay="0"/>
                            </p:stCondLst>
                            <p:childTnLst>
                              <p:par>
                                <p:cTn id="63" presetClass="exit" nodeType="afterEffect" presetSubtype="0" presetID="1" grpId="15" fill="hold">
                                  <p:stCondLst>
                                    <p:cond delay="0"/>
                                  </p:stCondLst>
                                  <p:iterate type="el" backwards="0">
                                    <p:tmAbs val="0"/>
                                  </p:iterate>
                                  <p:childTnLst>
                                    <p:set>
                                      <p:cBhvr>
                                        <p:cTn id="64" fill="hold">
                                          <p:stCondLst>
                                            <p:cond delay="0"/>
                                          </p:stCondLst>
                                        </p:cTn>
                                        <p:tgtEl>
                                          <p:spTgt spid="778"/>
                                        </p:tgtEl>
                                        <p:attrNameLst>
                                          <p:attrName>style.visibility</p:attrName>
                                        </p:attrNameLst>
                                      </p:cBhvr>
                                      <p:to>
                                        <p:strVal val="hidden"/>
                                      </p:to>
                                    </p:set>
                                  </p:childTnLst>
                                </p:cTn>
                              </p:par>
                            </p:childTnLst>
                          </p:cTn>
                        </p:par>
                        <p:par>
                          <p:cTn id="65" fill="hold">
                            <p:stCondLst>
                              <p:cond delay="0"/>
                            </p:stCondLst>
                            <p:childTnLst>
                              <p:par>
                                <p:cTn id="66" presetClass="entr" nodeType="afterEffect" presetSubtype="0" presetID="1" grpId="16" fill="hold">
                                  <p:stCondLst>
                                    <p:cond delay="0"/>
                                  </p:stCondLst>
                                  <p:iterate type="el" backwards="0">
                                    <p:tmAbs val="0"/>
                                  </p:iterate>
                                  <p:childTnLst>
                                    <p:set>
                                      <p:cBhvr>
                                        <p:cTn id="67" fill="hold"/>
                                        <p:tgtEl>
                                          <p:spTgt spid="776">
                                            <p:bg/>
                                          </p:spTgt>
                                        </p:tgtEl>
                                        <p:attrNameLst>
                                          <p:attrName>style.visibility</p:attrName>
                                        </p:attrNameLst>
                                      </p:cBhvr>
                                      <p:to>
                                        <p:strVal val="visible"/>
                                      </p:to>
                                    </p:set>
                                  </p:childTnLst>
                                </p:cTn>
                              </p:par>
                              <p:par>
                                <p:cTn id="68" presetClass="entr" nodeType="withEffect" presetSubtype="0" presetID="1" grpId="16" fill="hold">
                                  <p:stCondLst>
                                    <p:cond delay="0"/>
                                  </p:stCondLst>
                                  <p:iterate type="el" backwards="0">
                                    <p:tmAbs val="0"/>
                                  </p:iterate>
                                  <p:childTnLst>
                                    <p:set>
                                      <p:cBhvr>
                                        <p:cTn id="69" fill="hold"/>
                                        <p:tgtEl>
                                          <p:spTgt spid="776">
                                            <p:txEl>
                                              <p:pRg st="0" end="0"/>
                                            </p:txEl>
                                          </p:spTgt>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17" fill="hold">
                                  <p:stCondLst>
                                    <p:cond delay="0"/>
                                  </p:stCondLst>
                                  <p:iterate type="el" backwards="0">
                                    <p:tmAbs val="0"/>
                                  </p:iterate>
                                  <p:childTnLst>
                                    <p:set>
                                      <p:cBhvr>
                                        <p:cTn id="72" fill="hold"/>
                                        <p:tgtEl>
                                          <p:spTgt spid="783"/>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18" fill="hold">
                                  <p:stCondLst>
                                    <p:cond delay="0"/>
                                  </p:stCondLst>
                                  <p:iterate type="el" backwards="0">
                                    <p:tmAbs val="0"/>
                                  </p:iterate>
                                  <p:childTnLst>
                                    <p:set>
                                      <p:cBhvr>
                                        <p:cTn id="75" fill="hold"/>
                                        <p:tgtEl>
                                          <p:spTgt spid="782"/>
                                        </p:tgtEl>
                                        <p:attrNameLst>
                                          <p:attrName>style.visibility</p:attrName>
                                        </p:attrNameLst>
                                      </p:cBhvr>
                                      <p:to>
                                        <p:strVal val="visible"/>
                                      </p:to>
                                    </p:set>
                                  </p:childTnLst>
                                </p:cTn>
                              </p:par>
                            </p:childTnLst>
                          </p:cTn>
                        </p:par>
                        <p:par>
                          <p:cTn id="76" fill="hold">
                            <p:stCondLst>
                              <p:cond delay="0"/>
                            </p:stCondLst>
                            <p:childTnLst>
                              <p:par>
                                <p:cTn id="77" presetClass="entr" nodeType="afterEffect" presetSubtype="0" presetID="1" grpId="19" fill="hold">
                                  <p:stCondLst>
                                    <p:cond delay="0"/>
                                  </p:stCondLst>
                                  <p:iterate type="el" backwards="0">
                                    <p:tmAbs val="0"/>
                                  </p:iterate>
                                  <p:childTnLst>
                                    <p:set>
                                      <p:cBhvr>
                                        <p:cTn id="78" fill="hold"/>
                                        <p:tgtEl>
                                          <p:spTgt spid="784"/>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0" fill="hold">
                                  <p:stCondLst>
                                    <p:cond delay="0"/>
                                  </p:stCondLst>
                                  <p:iterate type="el" backwards="0">
                                    <p:tmAbs val="0"/>
                                  </p:iterate>
                                  <p:childTnLst>
                                    <p:set>
                                      <p:cBhvr>
                                        <p:cTn id="81" fill="hold"/>
                                        <p:tgtEl>
                                          <p:spTgt spid="774">
                                            <p:bg/>
                                          </p:spTgt>
                                        </p:tgtEl>
                                        <p:attrNameLst>
                                          <p:attrName>style.visibility</p:attrName>
                                        </p:attrNameLst>
                                      </p:cBhvr>
                                      <p:to>
                                        <p:strVal val="visible"/>
                                      </p:to>
                                    </p:set>
                                  </p:childTnLst>
                                </p:cTn>
                              </p:par>
                              <p:par>
                                <p:cTn id="82" presetClass="entr" nodeType="withEffect" presetSubtype="0" presetID="1" grpId="20" fill="hold">
                                  <p:stCondLst>
                                    <p:cond delay="0"/>
                                  </p:stCondLst>
                                  <p:iterate type="el" backwards="0">
                                    <p:tmAbs val="0"/>
                                  </p:iterate>
                                  <p:childTnLst>
                                    <p:set>
                                      <p:cBhvr>
                                        <p:cTn id="83" fill="hold"/>
                                        <p:tgtEl>
                                          <p:spTgt spid="774">
                                            <p:txEl>
                                              <p:pRg st="0" end="0"/>
                                            </p:txEl>
                                          </p:spTgt>
                                        </p:tgtEl>
                                        <p:attrNameLst>
                                          <p:attrName>style.visibility</p:attrName>
                                        </p:attrNameLst>
                                      </p:cBhvr>
                                      <p:to>
                                        <p:strVal val="visible"/>
                                      </p:to>
                                    </p:set>
                                  </p:childTnLst>
                                </p:cTn>
                              </p:par>
                            </p:childTnLst>
                          </p:cTn>
                        </p:par>
                        <p:par>
                          <p:cTn id="84" fill="hold">
                            <p:stCondLst>
                              <p:cond delay="0"/>
                            </p:stCondLst>
                            <p:childTnLst>
                              <p:par>
                                <p:cTn id="85" presetClass="entr" nodeType="afterEffect" presetSubtype="0" presetID="1" grpId="21" fill="hold">
                                  <p:stCondLst>
                                    <p:cond delay="0"/>
                                  </p:stCondLst>
                                  <p:iterate type="el" backwards="0">
                                    <p:tmAbs val="0"/>
                                  </p:iterate>
                                  <p:childTnLst>
                                    <p:set>
                                      <p:cBhvr>
                                        <p:cTn id="86" fill="hold"/>
                                        <p:tgtEl>
                                          <p:spTgt spid="771">
                                            <p:bg/>
                                          </p:spTgt>
                                        </p:tgtEl>
                                        <p:attrNameLst>
                                          <p:attrName>style.visibility</p:attrName>
                                        </p:attrNameLst>
                                      </p:cBhvr>
                                      <p:to>
                                        <p:strVal val="visible"/>
                                      </p:to>
                                    </p:set>
                                  </p:childTnLst>
                                </p:cTn>
                              </p:par>
                              <p:par>
                                <p:cTn id="87" presetClass="entr" nodeType="withEffect" presetSubtype="0" presetID="1" grpId="21" fill="hold">
                                  <p:stCondLst>
                                    <p:cond delay="0"/>
                                  </p:stCondLst>
                                  <p:iterate type="el" backwards="0">
                                    <p:tmAbs val="0"/>
                                  </p:iterate>
                                  <p:childTnLst>
                                    <p:set>
                                      <p:cBhvr>
                                        <p:cTn id="88" fill="hold"/>
                                        <p:tgtEl>
                                          <p:spTgt spid="771">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Class="entr" nodeType="clickEffect" presetSubtype="0" presetID="1" grpId="1" fill="hold">
                                  <p:stCondLst>
                                    <p:cond delay="0"/>
                                  </p:stCondLst>
                                  <p:iterate type="el" backwards="0">
                                    <p:tmAbs val="0"/>
                                  </p:iterate>
                                  <p:childTnLst>
                                    <p:set>
                                      <p:cBhvr>
                                        <p:cTn id="92" fill="hold"/>
                                        <p:tgtEl>
                                          <p:spTgt spid="767">
                                            <p:txEl>
                                              <p:pRg st="1" end="1"/>
                                            </p:txEl>
                                          </p:spTgt>
                                        </p:tgtEl>
                                        <p:attrNameLst>
                                          <p:attrName>style.visibility</p:attrName>
                                        </p:attrNameLst>
                                      </p:cBhvr>
                                      <p:to>
                                        <p:strVal val="visible"/>
                                      </p:to>
                                    </p:set>
                                  </p:childTnLst>
                                </p:cTn>
                              </p:par>
                            </p:childTnLst>
                          </p:cTn>
                        </p:par>
                        <p:par>
                          <p:cTn id="93" fill="hold">
                            <p:stCondLst>
                              <p:cond delay="0"/>
                            </p:stCondLst>
                            <p:childTnLst>
                              <p:par>
                                <p:cTn id="94" presetClass="entr" nodeType="afterEffect" presetSubtype="0" presetID="1" grpId="1" fill="hold">
                                  <p:stCondLst>
                                    <p:cond delay="0"/>
                                  </p:stCondLst>
                                  <p:iterate type="el" backwards="0">
                                    <p:tmAbs val="0"/>
                                  </p:iterate>
                                  <p:childTnLst>
                                    <p:set>
                                      <p:cBhvr>
                                        <p:cTn id="95" fill="hold"/>
                                        <p:tgtEl>
                                          <p:spTgt spid="767">
                                            <p:txEl>
                                              <p:pRg st="2" end="2"/>
                                            </p:txEl>
                                          </p:spTgt>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Class="entr" nodeType="clickEffect" presetSubtype="0" presetID="1" grpId="1" fill="hold">
                                  <p:stCondLst>
                                    <p:cond delay="0"/>
                                  </p:stCondLst>
                                  <p:iterate type="el" backwards="0">
                                    <p:tmAbs val="0"/>
                                  </p:iterate>
                                  <p:childTnLst>
                                    <p:set>
                                      <p:cBhvr>
                                        <p:cTn id="99" fill="hold"/>
                                        <p:tgtEl>
                                          <p:spTgt spid="767">
                                            <p:txEl>
                                              <p:pRg st="3" end="3"/>
                                            </p:txEl>
                                          </p:spTgt>
                                        </p:tgtEl>
                                        <p:attrNameLst>
                                          <p:attrName>style.visibility</p:attrName>
                                        </p:attrNameLst>
                                      </p:cBhvr>
                                      <p:to>
                                        <p:strVal val="visible"/>
                                      </p:to>
                                    </p:set>
                                  </p:childTnLst>
                                </p:cTn>
                              </p:par>
                            </p:childTnLst>
                          </p:cTn>
                        </p:par>
                        <p:par>
                          <p:cTn id="100" fill="hold">
                            <p:stCondLst>
                              <p:cond delay="0"/>
                            </p:stCondLst>
                            <p:childTnLst>
                              <p:par>
                                <p:cTn id="101" presetClass="entr" nodeType="afterEffect" presetSubtype="0" presetID="1" grpId="1" fill="hold">
                                  <p:stCondLst>
                                    <p:cond delay="0"/>
                                  </p:stCondLst>
                                  <p:iterate type="el" backwards="0">
                                    <p:tmAbs val="0"/>
                                  </p:iterate>
                                  <p:childTnLst>
                                    <p:set>
                                      <p:cBhvr>
                                        <p:cTn id="102" fill="hold"/>
                                        <p:tgtEl>
                                          <p:spTgt spid="767">
                                            <p:txEl>
                                              <p:pRg st="4" end="4"/>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Class="entr" nodeType="clickEffect" presetSubtype="0" presetID="1" grpId="1" fill="hold">
                                  <p:stCondLst>
                                    <p:cond delay="0"/>
                                  </p:stCondLst>
                                  <p:iterate type="el" backwards="0">
                                    <p:tmAbs val="0"/>
                                  </p:iterate>
                                  <p:childTnLst>
                                    <p:set>
                                      <p:cBhvr>
                                        <p:cTn id="106" fill="hold"/>
                                        <p:tgtEl>
                                          <p:spTgt spid="767">
                                            <p:txEl>
                                              <p:pRg st="5" end="5"/>
                                            </p:txEl>
                                          </p:spTgt>
                                        </p:tgtEl>
                                        <p:attrNameLst>
                                          <p:attrName>style.visibility</p:attrName>
                                        </p:attrNameLst>
                                      </p:cBhvr>
                                      <p:to>
                                        <p:strVal val="visible"/>
                                      </p:to>
                                    </p:set>
                                  </p:childTnLst>
                                </p:cTn>
                              </p:par>
                            </p:childTnLst>
                          </p:cTn>
                        </p:par>
                        <p:par>
                          <p:cTn id="107" fill="hold">
                            <p:stCondLst>
                              <p:cond delay="0"/>
                            </p:stCondLst>
                            <p:childTnLst>
                              <p:par>
                                <p:cTn id="108" presetClass="entr" nodeType="afterEffect" presetSubtype="0" presetID="1" grpId="1" fill="hold">
                                  <p:stCondLst>
                                    <p:cond delay="0"/>
                                  </p:stCondLst>
                                  <p:iterate type="el" backwards="0">
                                    <p:tmAbs val="0"/>
                                  </p:iterate>
                                  <p:childTnLst>
                                    <p:set>
                                      <p:cBhvr>
                                        <p:cTn id="109" fill="hold"/>
                                        <p:tgtEl>
                                          <p:spTgt spid="767">
                                            <p:txEl>
                                              <p:pRg st="6" end="6"/>
                                            </p:txEl>
                                          </p:spTgt>
                                        </p:tgtEl>
                                        <p:attrNameLst>
                                          <p:attrName>style.visibility</p:attrName>
                                        </p:attrNameLst>
                                      </p:cBhvr>
                                      <p:to>
                                        <p:strVal val="visible"/>
                                      </p:to>
                                    </p:set>
                                  </p:childTnLst>
                                </p:cTn>
                              </p:par>
                            </p:childTnLst>
                          </p:cTn>
                        </p:par>
                        <p:par>
                          <p:cTn id="110" fill="hold">
                            <p:stCondLst>
                              <p:cond delay="0"/>
                            </p:stCondLst>
                            <p:childTnLst>
                              <p:par>
                                <p:cTn id="111" presetClass="entr" nodeType="afterEffect" presetSubtype="0" presetID="1" grpId="1" fill="hold">
                                  <p:stCondLst>
                                    <p:cond delay="0"/>
                                  </p:stCondLst>
                                  <p:iterate type="el" backwards="0">
                                    <p:tmAbs val="0"/>
                                  </p:iterate>
                                  <p:childTnLst>
                                    <p:set>
                                      <p:cBhvr>
                                        <p:cTn id="112" fill="hold"/>
                                        <p:tgtEl>
                                          <p:spTgt spid="767">
                                            <p:txEl>
                                              <p:pRg st="7" end="7"/>
                                            </p:txEl>
                                          </p:spTgt>
                                        </p:tgtEl>
                                        <p:attrNameLst>
                                          <p:attrName>style.visibility</p:attrName>
                                        </p:attrNameLst>
                                      </p:cBhvr>
                                      <p:to>
                                        <p:strVal val="visible"/>
                                      </p:to>
                                    </p:set>
                                  </p:childTnLst>
                                </p:cTn>
                              </p:par>
                            </p:childTnLst>
                          </p:cTn>
                        </p:par>
                        <p:par>
                          <p:cTn id="113" fill="hold">
                            <p:stCondLst>
                              <p:cond delay="0"/>
                            </p:stCondLst>
                            <p:childTnLst>
                              <p:par>
                                <p:cTn id="114" presetClass="entr" nodeType="afterEffect" presetSubtype="0" presetID="1" grpId="1" fill="hold">
                                  <p:stCondLst>
                                    <p:cond delay="0"/>
                                  </p:stCondLst>
                                  <p:iterate type="el" backwards="0">
                                    <p:tmAbs val="0"/>
                                  </p:iterate>
                                  <p:childTnLst>
                                    <p:set>
                                      <p:cBhvr>
                                        <p:cTn id="115" fill="hold"/>
                                        <p:tgtEl>
                                          <p:spTgt spid="767">
                                            <p:txEl>
                                              <p:pRg st="8" end="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767" grpId="1"/>
      <p:bldP build="whole" bldLvl="1" animBg="1" rev="0" advAuto="0" spid="773" grpId="11"/>
      <p:bldP build="whole" bldLvl="1" animBg="1" rev="0" advAuto="0" spid="778" grpId="9"/>
      <p:bldP build="whole" bldLvl="1" animBg="1" rev="0" advAuto="0" spid="772" grpId="12"/>
      <p:bldP build="whole" bldLvl="1" animBg="1" rev="0" advAuto="0" spid="778" grpId="15"/>
      <p:bldP build="p" bldLvl="1" animBg="1" rev="0" advAuto="0" spid="768" grpId="5"/>
      <p:bldP build="p" bldLvl="1" animBg="1" rev="0" advAuto="0" spid="769" grpId="10"/>
      <p:bldP build="p" bldLvl="1" animBg="1" rev="0" advAuto="0" spid="771" grpId="21"/>
      <p:bldP build="whole" bldLvl="1" animBg="1" rev="0" advAuto="0" spid="780" grpId="6"/>
      <p:bldP build="whole" bldLvl="1" animBg="1" rev="0" advAuto="0" spid="782" grpId="18"/>
      <p:bldP build="p" bldLvl="1" animBg="1" rev="0" advAuto="0" spid="781" grpId="7"/>
      <p:bldP build="whole" bldLvl="1" animBg="1" rev="0" advAuto="0" spid="784" grpId="19"/>
      <p:bldP build="whole" bldLvl="1" animBg="1" rev="0" advAuto="0" spid="780" grpId="14"/>
      <p:bldP build="p" bldLvl="1" animBg="1" rev="0" advAuto="0" spid="777" grpId="3"/>
      <p:bldP build="whole" bldLvl="1" animBg="1" rev="0" advAuto="0" spid="779" grpId="8"/>
      <p:bldP build="whole" bldLvl="1" animBg="1" rev="0" advAuto="0" spid="770" grpId="4"/>
      <p:bldP build="p" bldLvl="1" animBg="1" rev="0" advAuto="0" spid="775" grpId="2"/>
      <p:bldP build="whole" bldLvl="1" animBg="1" rev="0" advAuto="0" spid="783" grpId="17"/>
      <p:bldP build="whole" bldLvl="1" animBg="1" rev="0" advAuto="0" spid="779" grpId="13"/>
      <p:bldP build="p" bldLvl="1" animBg="1" rev="0" advAuto="0" spid="774" grpId="20"/>
      <p:bldP build="p" bldLvl="1" animBg="1" rev="0" advAuto="0" spid="776" grpId="16"/>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6"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pic>
        <p:nvPicPr>
          <p:cNvPr id="787" name="Image" descr="Image"/>
          <p:cNvPicPr>
            <a:picLocks noChangeAspect="1"/>
          </p:cNvPicPr>
          <p:nvPr/>
        </p:nvPicPr>
        <p:blipFill>
          <a:blip r:embed="rId2">
            <a:extLst/>
          </a:blip>
          <a:stretch>
            <a:fillRect/>
          </a:stretch>
        </p:blipFill>
        <p:spPr>
          <a:xfrm>
            <a:off x="1791463" y="7281691"/>
            <a:ext cx="9758147" cy="4471006"/>
          </a:xfrm>
          <a:prstGeom prst="rect">
            <a:avLst/>
          </a:prstGeom>
          <a:ln w="12700">
            <a:miter lim="400000"/>
          </a:ln>
        </p:spPr>
      </p:pic>
      <p:pic>
        <p:nvPicPr>
          <p:cNvPr id="788" name="Image" descr="Image"/>
          <p:cNvPicPr>
            <a:picLocks noChangeAspect="1"/>
          </p:cNvPicPr>
          <p:nvPr/>
        </p:nvPicPr>
        <p:blipFill>
          <a:blip r:embed="rId3">
            <a:extLst/>
          </a:blip>
          <a:stretch>
            <a:fillRect/>
          </a:stretch>
        </p:blipFill>
        <p:spPr>
          <a:xfrm>
            <a:off x="13418235" y="3030210"/>
            <a:ext cx="7643545" cy="9030206"/>
          </a:xfrm>
          <a:prstGeom prst="rect">
            <a:avLst/>
          </a:prstGeom>
          <a:ln w="12700">
            <a:miter lim="400000"/>
          </a:ln>
        </p:spPr>
      </p:pic>
      <p:sp>
        <p:nvSpPr>
          <p:cNvPr id="789" name="As before… we only have access to statistical dependencies - these may or may not be causal…"/>
          <p:cNvSpPr txBox="1"/>
          <p:nvPr/>
        </p:nvSpPr>
        <p:spPr>
          <a:xfrm>
            <a:off x="1258824" y="3322080"/>
            <a:ext cx="10226596" cy="32891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As before… we only have access to statistical dependencies - these may or may not be causal</a:t>
            </a:r>
          </a:p>
          <a:p>
            <a:pPr marL="444500" indent="-444500" algn="l">
              <a:buSzPct val="123000"/>
              <a:buChar char="•"/>
              <a:defRPr sz="3500"/>
            </a:pPr>
          </a:p>
          <a:p>
            <a:pPr marL="444500" indent="-444500" algn="l">
              <a:buSzPct val="123000"/>
              <a:buChar char="•"/>
              <a:defRPr sz="3500"/>
            </a:pPr>
            <a:r>
              <a:t>We need to </a:t>
            </a:r>
            <a:r>
              <a:rPr b="1"/>
              <a:t>extract/separate the statistical dependencies</a:t>
            </a:r>
            <a:r>
              <a:t> which are </a:t>
            </a:r>
            <a:r>
              <a:rPr b="1"/>
              <a:t>causal</a:t>
            </a:r>
            <a:r>
              <a:t> from the dependencies which are </a:t>
            </a:r>
            <a:r>
              <a:rPr b="1"/>
              <a:t>non-causal</a:t>
            </a:r>
          </a:p>
        </p:txBody>
      </p:sp>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pic>
        <p:nvPicPr>
          <p:cNvPr id="792" name="Image" descr="Image"/>
          <p:cNvPicPr>
            <a:picLocks noChangeAspect="1"/>
          </p:cNvPicPr>
          <p:nvPr/>
        </p:nvPicPr>
        <p:blipFill>
          <a:blip r:embed="rId2">
            <a:extLst/>
          </a:blip>
          <a:stretch>
            <a:fillRect/>
          </a:stretch>
        </p:blipFill>
        <p:spPr>
          <a:xfrm>
            <a:off x="13418235" y="3030210"/>
            <a:ext cx="7643545" cy="9030206"/>
          </a:xfrm>
          <a:prstGeom prst="rect">
            <a:avLst/>
          </a:prstGeom>
          <a:ln w="12700">
            <a:miter lim="400000"/>
          </a:ln>
        </p:spPr>
      </p:pic>
      <p:sp>
        <p:nvSpPr>
          <p:cNvPr id="793" name="We have to therefore know what to condition on (also known as adjustment or controlling)…"/>
          <p:cNvSpPr txBox="1"/>
          <p:nvPr/>
        </p:nvSpPr>
        <p:spPr>
          <a:xfrm>
            <a:off x="1258824" y="4598206"/>
            <a:ext cx="10226596" cy="3784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44500" indent="-444500" algn="l">
              <a:buSzPct val="123000"/>
              <a:buChar char="•"/>
              <a:defRPr sz="3500"/>
            </a:pPr>
            <a:r>
              <a:t>We have to therefore know what to </a:t>
            </a:r>
            <a:r>
              <a:rPr b="1"/>
              <a:t>condition </a:t>
            </a:r>
            <a:r>
              <a:t>on (also known as </a:t>
            </a:r>
            <a:r>
              <a:rPr b="1"/>
              <a:t>adjustment </a:t>
            </a:r>
            <a:r>
              <a:t>or </a:t>
            </a:r>
            <a:r>
              <a:rPr b="1"/>
              <a:t>controlling</a:t>
            </a:r>
            <a:r>
              <a:t>) </a:t>
            </a:r>
          </a:p>
          <a:p>
            <a:pPr algn="l">
              <a:defRPr sz="3500"/>
            </a:pPr>
          </a:p>
          <a:p>
            <a:pPr marL="444500" indent="-444500" algn="l">
              <a:buSzPct val="123000"/>
              <a:buChar char="•"/>
              <a:defRPr sz="3500"/>
            </a:pPr>
            <a:r>
              <a:t>We can clearly state what we are adjusting for with our conditional expectation… </a:t>
            </a:r>
          </a:p>
          <a:p>
            <a:pPr algn="l">
              <a:defRPr sz="3500"/>
            </a:pPr>
          </a:p>
          <a:p>
            <a:pPr algn="l">
              <a:defRPr sz="3500"/>
            </a:pPr>
            <a:r>
              <a:t>e.g.</a:t>
            </a:r>
          </a:p>
        </p:txBody>
      </p:sp>
      <p:sp>
        <p:nvSpPr>
          <p:cNvPr id="794" name="Equation"/>
          <p:cNvSpPr txBox="1"/>
          <p:nvPr/>
        </p:nvSpPr>
        <p:spPr>
          <a:xfrm>
            <a:off x="2519798" y="7747173"/>
            <a:ext cx="2323367" cy="71445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6400" i="1">
                      <a:solidFill>
                        <a:srgbClr val="5E5E5E"/>
                      </a:solidFill>
                      <a:latin typeface="Cambria Math" panose="02040503050406030204" pitchFamily="18" charset="0"/>
                    </a:rPr>
                    <m:t>E</m:t>
                  </m:r>
                  <m:r>
                    <a:rPr xmlns:a="http://schemas.openxmlformats.org/drawingml/2006/main" sz="6400" i="1">
                      <a:solidFill>
                        <a:srgbClr val="5E5E5E"/>
                      </a:solidFill>
                      <a:latin typeface="Cambria Math" panose="02040503050406030204" pitchFamily="18" charset="0"/>
                    </a:rPr>
                    <m:t>[</m:t>
                  </m:r>
                  <m:r>
                    <a:rPr xmlns:a="http://schemas.openxmlformats.org/drawingml/2006/main" sz="6400" i="1">
                      <a:solidFill>
                        <a:srgbClr val="5E5E5E"/>
                      </a:solidFill>
                      <a:latin typeface="Cambria Math" panose="02040503050406030204" pitchFamily="18" charset="0"/>
                    </a:rPr>
                    <m:t>Y</m:t>
                  </m:r>
                  <m:r>
                    <a:rPr xmlns:a="http://schemas.openxmlformats.org/drawingml/2006/main" sz="6400" i="1">
                      <a:solidFill>
                        <a:srgbClr val="5E5E5E"/>
                      </a:solidFill>
                      <a:latin typeface="Cambria Math" panose="02040503050406030204" pitchFamily="18" charset="0"/>
                    </a:rPr>
                    <m:t>|</m:t>
                  </m:r>
                  <m:r>
                    <a:rPr xmlns:a="http://schemas.openxmlformats.org/drawingml/2006/main" sz="6400" i="1">
                      <a:solidFill>
                        <a:srgbClr val="5E5E5E"/>
                      </a:solidFill>
                      <a:latin typeface="Cambria Math" panose="02040503050406030204" pitchFamily="18" charset="0"/>
                    </a:rPr>
                    <m:t>T</m:t>
                  </m:r>
                  <m:r>
                    <a:rPr xmlns:a="http://schemas.openxmlformats.org/drawingml/2006/main" sz="6400" i="1">
                      <a:solidFill>
                        <a:srgbClr val="5E5E5E"/>
                      </a:solidFill>
                      <a:latin typeface="Cambria Math" panose="02040503050406030204" pitchFamily="18" charset="0"/>
                    </a:rPr>
                    <m:t>]</m:t>
                  </m:r>
                </m:oMath>
              </m:oMathPara>
            </a14:m>
            <a:endParaRPr sz="6400">
              <a:solidFill>
                <a:srgbClr val="5E5E5E"/>
              </a:solidFill>
            </a:endParaRPr>
          </a:p>
        </p:txBody>
      </p:sp>
      <p:sp>
        <p:nvSpPr>
          <p:cNvPr id="795" name="This is known as a backdoor path"/>
          <p:cNvSpPr txBox="1"/>
          <p:nvPr/>
        </p:nvSpPr>
        <p:spPr>
          <a:xfrm>
            <a:off x="13330587" y="2295039"/>
            <a:ext cx="10226597"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chemeClr val="accent5">
                    <a:hueOff val="-82419"/>
                    <a:satOff val="-9513"/>
                    <a:lumOff val="-16343"/>
                  </a:schemeClr>
                </a:solidFill>
              </a:defRPr>
            </a:pPr>
            <a:r>
              <a:t>This is known as a </a:t>
            </a:r>
            <a:r>
              <a:rPr b="1"/>
              <a:t>backdoor path</a:t>
            </a:r>
          </a:p>
        </p:txBody>
      </p:sp>
      <p:sp>
        <p:nvSpPr>
          <p:cNvPr id="796" name="Our job will be to block them!"/>
          <p:cNvSpPr txBox="1"/>
          <p:nvPr/>
        </p:nvSpPr>
        <p:spPr>
          <a:xfrm>
            <a:off x="13787487" y="12148303"/>
            <a:ext cx="10226597"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solidFill>
                  <a:schemeClr val="accent5">
                    <a:hueOff val="-82419"/>
                    <a:satOff val="-9513"/>
                    <a:lumOff val="-16343"/>
                  </a:schemeClr>
                </a:solidFill>
              </a:defRPr>
            </a:pPr>
            <a:r>
              <a:t>Our job will be to </a:t>
            </a:r>
            <a:r>
              <a:rPr b="1"/>
              <a:t>block</a:t>
            </a:r>
            <a:r>
              <a:t> them!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7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5" grpId="1"/>
      <p:bldP build="whole" bldLvl="1" animBg="1" rev="0" advAuto="0" spid="796" grpId="2"/>
    </p:bld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8" name="For continuous variables + the link with regression"/>
          <p:cNvSpPr txBox="1"/>
          <p:nvPr>
            <p:ph type="title"/>
          </p:nvPr>
        </p:nvSpPr>
        <p:spPr>
          <a:xfrm>
            <a:off x="990073" y="759575"/>
            <a:ext cx="21971001" cy="1435101"/>
          </a:xfrm>
          <a:prstGeom prst="rect">
            <a:avLst/>
          </a:prstGeom>
        </p:spPr>
        <p:txBody>
          <a:bodyPr/>
          <a:lstStyle>
            <a:lvl1pPr defTabSz="2145738">
              <a:defRPr spc="-149" sz="7480"/>
            </a:lvl1pPr>
          </a:lstStyle>
          <a:p>
            <a:pPr/>
            <a:r>
              <a:t>For continuous variables + the link with regression</a:t>
            </a:r>
          </a:p>
        </p:txBody>
      </p:sp>
      <p:pic>
        <p:nvPicPr>
          <p:cNvPr id="799" name="Image" descr="Image"/>
          <p:cNvPicPr>
            <a:picLocks noChangeAspect="1"/>
          </p:cNvPicPr>
          <p:nvPr/>
        </p:nvPicPr>
        <p:blipFill>
          <a:blip r:embed="rId2">
            <a:extLst/>
          </a:blip>
          <a:stretch>
            <a:fillRect/>
          </a:stretch>
        </p:blipFill>
        <p:spPr>
          <a:xfrm>
            <a:off x="4954358" y="2597150"/>
            <a:ext cx="14475284" cy="10706570"/>
          </a:xfrm>
          <a:prstGeom prst="rect">
            <a:avLst/>
          </a:prstGeom>
          <a:ln w="12700">
            <a:miter lim="400000"/>
          </a:ln>
        </p:spPr>
      </p:pic>
      <p:sp>
        <p:nvSpPr>
          <p:cNvPr id="800" name="Tells us we are regressing Y on X"/>
          <p:cNvSpPr txBox="1"/>
          <p:nvPr/>
        </p:nvSpPr>
        <p:spPr>
          <a:xfrm>
            <a:off x="12688823" y="2629706"/>
            <a:ext cx="10226597"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Tells us we are regressing Y on X</a:t>
            </a:r>
          </a:p>
        </p:txBody>
      </p:sp>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2"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pic>
        <p:nvPicPr>
          <p:cNvPr id="803" name="Screenshot 2022-09-15 at 13.38.38.png" descr="Screenshot 2022-09-15 at 13.38.38.png"/>
          <p:cNvPicPr>
            <a:picLocks noChangeAspect="1"/>
          </p:cNvPicPr>
          <p:nvPr/>
        </p:nvPicPr>
        <p:blipFill>
          <a:blip r:embed="rId2">
            <a:extLst/>
          </a:blip>
          <a:stretch>
            <a:fillRect/>
          </a:stretch>
        </p:blipFill>
        <p:spPr>
          <a:xfrm>
            <a:off x="7114893" y="4964005"/>
            <a:ext cx="10154215" cy="8092248"/>
          </a:xfrm>
          <a:prstGeom prst="rect">
            <a:avLst/>
          </a:prstGeom>
          <a:ln w="12700">
            <a:miter lim="400000"/>
          </a:ln>
        </p:spPr>
      </p:pic>
      <p:sp>
        <p:nvSpPr>
          <p:cNvPr id="804" name="To know which variables we need to condition/control/adjust for we need to learn some rules…"/>
          <p:cNvSpPr txBox="1"/>
          <p:nvPr/>
        </p:nvSpPr>
        <p:spPr>
          <a:xfrm>
            <a:off x="2960623" y="3747306"/>
            <a:ext cx="20438985"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500"/>
            </a:lvl1pPr>
          </a:lstStyle>
          <a:p>
            <a:pPr/>
            <a:r>
              <a:t>To know which variables we need to condition/control/adjust for we need to learn some rules…</a:t>
            </a:r>
          </a:p>
        </p:txBody>
      </p:sp>
      <p:pic>
        <p:nvPicPr>
          <p:cNvPr id="805"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Screenshot 2022-08-15 at 14.40.02.png" descr="Screenshot 2022-08-15 at 14.40.02.png"/>
          <p:cNvPicPr>
            <a:picLocks noChangeAspect="1"/>
          </p:cNvPicPr>
          <p:nvPr/>
        </p:nvPicPr>
        <p:blipFill>
          <a:blip r:embed="rId2">
            <a:extLst/>
          </a:blip>
          <a:stretch>
            <a:fillRect/>
          </a:stretch>
        </p:blipFill>
        <p:spPr>
          <a:xfrm>
            <a:off x="1114546" y="5715267"/>
            <a:ext cx="12192001" cy="952501"/>
          </a:xfrm>
          <a:prstGeom prst="rect">
            <a:avLst/>
          </a:prstGeom>
          <a:ln w="12700">
            <a:miter lim="400000"/>
          </a:ln>
        </p:spPr>
      </p:pic>
      <p:pic>
        <p:nvPicPr>
          <p:cNvPr id="214" name="Screenshot 2022-08-15 at 14.40.28.png" descr="Screenshot 2022-08-15 at 14.40.28.png"/>
          <p:cNvPicPr>
            <a:picLocks noChangeAspect="1"/>
          </p:cNvPicPr>
          <p:nvPr/>
        </p:nvPicPr>
        <p:blipFill>
          <a:blip r:embed="rId3">
            <a:extLst/>
          </a:blip>
          <a:stretch>
            <a:fillRect/>
          </a:stretch>
        </p:blipFill>
        <p:spPr>
          <a:xfrm>
            <a:off x="1039684" y="2851860"/>
            <a:ext cx="9707776" cy="1639252"/>
          </a:xfrm>
          <a:prstGeom prst="rect">
            <a:avLst/>
          </a:prstGeom>
          <a:ln w="12700">
            <a:miter lim="400000"/>
          </a:ln>
        </p:spPr>
      </p:pic>
      <p:pic>
        <p:nvPicPr>
          <p:cNvPr id="215" name="Screenshot 2022-08-15 at 14.42.59.png" descr="Screenshot 2022-08-15 at 14.42.59.png"/>
          <p:cNvPicPr>
            <a:picLocks noChangeAspect="1"/>
          </p:cNvPicPr>
          <p:nvPr/>
        </p:nvPicPr>
        <p:blipFill>
          <a:blip r:embed="rId4">
            <a:extLst/>
          </a:blip>
          <a:stretch>
            <a:fillRect/>
          </a:stretch>
        </p:blipFill>
        <p:spPr>
          <a:xfrm>
            <a:off x="1098218" y="10347978"/>
            <a:ext cx="2451188" cy="1966439"/>
          </a:xfrm>
          <a:prstGeom prst="rect">
            <a:avLst/>
          </a:prstGeom>
          <a:ln w="12700">
            <a:miter lim="400000"/>
          </a:ln>
        </p:spPr>
      </p:pic>
      <p:sp>
        <p:nvSpPr>
          <p:cNvPr id="216" name="https://psycnet.apa.org/doiLanding?doi=10.1037%2Fmet0000429"/>
          <p:cNvSpPr txBox="1"/>
          <p:nvPr/>
        </p:nvSpPr>
        <p:spPr>
          <a:xfrm>
            <a:off x="14534539" y="3066773"/>
            <a:ext cx="7050025"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5500">
              <a:spcBef>
                <a:spcPts val="1800"/>
              </a:spcBef>
              <a:defRPr b="1" spc="-18" sz="1800" u="sng">
                <a:solidFill>
                  <a:srgbClr val="000000"/>
                </a:solidFill>
                <a:hlinkClick r:id="rId5" invalidUrl="" action="" tgtFrame="" tooltip="" history="1" highlightClick="0" endSnd="0"/>
              </a:defRPr>
            </a:lvl1pPr>
          </a:lstStyle>
          <a:p>
            <a:pPr>
              <a:defRPr u="none"/>
            </a:pPr>
            <a:r>
              <a:rPr u="sng">
                <a:hlinkClick r:id="rId5" invalidUrl="" action="" tgtFrame="" tooltip="" history="1" highlightClick="0" endSnd="0"/>
              </a:rPr>
              <a:t>https://psycnet.apa.org/doiLanding?doi=10.1037%2Fmet0000429</a:t>
            </a:r>
          </a:p>
        </p:txBody>
      </p:sp>
      <p:sp>
        <p:nvSpPr>
          <p:cNvPr id="217" name="https://arxiv.org/abs/2206.05175"/>
          <p:cNvSpPr txBox="1"/>
          <p:nvPr/>
        </p:nvSpPr>
        <p:spPr>
          <a:xfrm>
            <a:off x="14530888" y="5798761"/>
            <a:ext cx="3594507"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spcBef>
                <a:spcPts val="1800"/>
              </a:spcBef>
              <a:defRPr b="1" spc="-18" sz="1800">
                <a:solidFill>
                  <a:srgbClr val="000000"/>
                </a:solidFill>
              </a:defRPr>
            </a:pPr>
            <a:r>
              <a:rPr u="sng">
                <a:hlinkClick r:id="rId6" invalidUrl="" action="" tgtFrame="" tooltip="" history="1" highlightClick="0" endSnd="0"/>
              </a:rPr>
              <a:t>https://arxiv.org/abs/2206.05175</a:t>
            </a:r>
            <a:r>
              <a:t> </a:t>
            </a:r>
          </a:p>
        </p:txBody>
      </p:sp>
      <p:pic>
        <p:nvPicPr>
          <p:cNvPr id="218" name="Screenshot 2022-08-15 at 14.47.34.png" descr="Screenshot 2022-08-15 at 14.47.34.png"/>
          <p:cNvPicPr>
            <a:picLocks noChangeAspect="1"/>
          </p:cNvPicPr>
          <p:nvPr/>
        </p:nvPicPr>
        <p:blipFill>
          <a:blip r:embed="rId7">
            <a:extLst/>
          </a:blip>
          <a:stretch>
            <a:fillRect/>
          </a:stretch>
        </p:blipFill>
        <p:spPr>
          <a:xfrm>
            <a:off x="798108" y="7891922"/>
            <a:ext cx="6299201" cy="1231901"/>
          </a:xfrm>
          <a:prstGeom prst="rect">
            <a:avLst/>
          </a:prstGeom>
          <a:ln w="12700">
            <a:miter lim="400000"/>
          </a:ln>
        </p:spPr>
      </p:pic>
      <p:sp>
        <p:nvSpPr>
          <p:cNvPr id="219" name="https://www.youtube.com/c/BradyNealCausalInference"/>
          <p:cNvSpPr txBox="1"/>
          <p:nvPr/>
        </p:nvSpPr>
        <p:spPr>
          <a:xfrm>
            <a:off x="14516417" y="8314338"/>
            <a:ext cx="6089448"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spcBef>
                <a:spcPts val="1800"/>
              </a:spcBef>
              <a:defRPr b="1" spc="-18" sz="1800">
                <a:solidFill>
                  <a:srgbClr val="000000"/>
                </a:solidFill>
              </a:defRPr>
            </a:pPr>
            <a:r>
              <a:rPr u="sng">
                <a:hlinkClick r:id="rId8" invalidUrl="" action="" tgtFrame="" tooltip="" history="1" highlightClick="0" endSnd="0"/>
              </a:rPr>
              <a:t>https://www.youtube.com/c/BradyNealCausalInference</a:t>
            </a:r>
            <a:r>
              <a:t> </a:t>
            </a:r>
          </a:p>
        </p:txBody>
      </p:sp>
      <p:sp>
        <p:nvSpPr>
          <p:cNvPr id="220" name="http://bayes.cs.ucla.edu/PRIMER/"/>
          <p:cNvSpPr txBox="1"/>
          <p:nvPr/>
        </p:nvSpPr>
        <p:spPr>
          <a:xfrm>
            <a:off x="14428933" y="10829915"/>
            <a:ext cx="3798418" cy="3870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spcBef>
                <a:spcPts val="1800"/>
              </a:spcBef>
              <a:defRPr b="1" spc="-18" sz="1800">
                <a:solidFill>
                  <a:srgbClr val="000000"/>
                </a:solidFill>
              </a:defRPr>
            </a:pPr>
            <a:r>
              <a:rPr u="sng">
                <a:hlinkClick r:id="rId9" invalidUrl="" action="" tgtFrame="" tooltip="" history="1" highlightClick="0" endSnd="0"/>
              </a:rPr>
              <a:t>http://bayes.cs.ucla.edu/PRIMER/</a:t>
            </a:r>
            <a:r>
              <a:t> </a:t>
            </a:r>
          </a:p>
        </p:txBody>
      </p:sp>
      <p:sp>
        <p:nvSpPr>
          <p:cNvPr id="221" name="Resources"/>
          <p:cNvSpPr txBox="1"/>
          <p:nvPr>
            <p:ph type="title"/>
          </p:nvPr>
        </p:nvSpPr>
        <p:spPr>
          <a:xfrm>
            <a:off x="990073" y="759575"/>
            <a:ext cx="21971001" cy="1435101"/>
          </a:xfrm>
          <a:prstGeom prst="rect">
            <a:avLst/>
          </a:prstGeom>
        </p:spPr>
        <p:txBody>
          <a:bodyPr/>
          <a:lstStyle/>
          <a:p>
            <a:pPr/>
            <a:r>
              <a:t>Resources</a:t>
            </a:r>
          </a:p>
        </p:txBody>
      </p:sp>
      <p:pic>
        <p:nvPicPr>
          <p:cNvPr id="222" name="Screenshot 2022-05-28 at 21.43.02.png" descr="Screenshot 2022-05-28 at 21.43.02.png"/>
          <p:cNvPicPr>
            <a:picLocks noChangeAspect="1"/>
          </p:cNvPicPr>
          <p:nvPr/>
        </p:nvPicPr>
        <p:blipFill>
          <a:blip r:embed="rId10">
            <a:alphaModFix amt="32985"/>
            <a:extLst/>
          </a:blip>
          <a:stretch>
            <a:fillRect/>
          </a:stretch>
        </p:blipFill>
        <p:spPr>
          <a:xfrm>
            <a:off x="14548251" y="9216670"/>
            <a:ext cx="14475283" cy="11068058"/>
          </a:xfrm>
          <a:prstGeom prst="rect">
            <a:avLst/>
          </a:prstGeom>
          <a:ln w="12700">
            <a:miter lim="400000"/>
          </a:ln>
        </p:spPr>
      </p:pic>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7"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sp>
        <p:nvSpPr>
          <p:cNvPr id="808" name="Statistical information ‘flows’ from A to C through B indicated by - - - - - -"/>
          <p:cNvSpPr txBox="1"/>
          <p:nvPr/>
        </p:nvSpPr>
        <p:spPr>
          <a:xfrm>
            <a:off x="5289595" y="6173575"/>
            <a:ext cx="14662341" cy="609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Statistical information ‘flows’ from A to C through B indicated by - - - - - -</a:t>
            </a:r>
          </a:p>
        </p:txBody>
      </p:sp>
      <p:sp>
        <p:nvSpPr>
          <p:cNvPr id="809" name="Thus, if we collect data for A and C they will be correlated / statistically dependent"/>
          <p:cNvSpPr txBox="1"/>
          <p:nvPr/>
        </p:nvSpPr>
        <p:spPr>
          <a:xfrm>
            <a:off x="3968495" y="7576226"/>
            <a:ext cx="16447009"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Thus, if we collect data for </a:t>
            </a:r>
            <a:r>
              <a:rPr b="1"/>
              <a:t>A </a:t>
            </a:r>
            <a:r>
              <a:t>and </a:t>
            </a:r>
            <a:r>
              <a:rPr b="1"/>
              <a:t>C</a:t>
            </a:r>
            <a:r>
              <a:t> they will be correlated / statistically dependent</a:t>
            </a:r>
          </a:p>
        </p:txBody>
      </p:sp>
      <p:pic>
        <p:nvPicPr>
          <p:cNvPr id="810" name="Screenshot 2022-09-15 at 14.13.06.png" descr="Screenshot 2022-09-15 at 14.13.06.png"/>
          <p:cNvPicPr>
            <a:picLocks noChangeAspect="1"/>
          </p:cNvPicPr>
          <p:nvPr/>
        </p:nvPicPr>
        <p:blipFill>
          <a:blip r:embed="rId2">
            <a:extLst/>
          </a:blip>
          <a:stretch>
            <a:fillRect/>
          </a:stretch>
        </p:blipFill>
        <p:spPr>
          <a:xfrm>
            <a:off x="6508223" y="3285279"/>
            <a:ext cx="10934701" cy="2095501"/>
          </a:xfrm>
          <a:prstGeom prst="rect">
            <a:avLst/>
          </a:prstGeom>
          <a:ln w="12700">
            <a:miter lim="400000"/>
          </a:ln>
        </p:spPr>
      </p:pic>
      <p:sp>
        <p:nvSpPr>
          <p:cNvPr id="811" name="This dependence arises as a result of the causal dependency chain"/>
          <p:cNvSpPr txBox="1"/>
          <p:nvPr/>
        </p:nvSpPr>
        <p:spPr>
          <a:xfrm>
            <a:off x="5840997" y="9003828"/>
            <a:ext cx="13559537"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500"/>
            </a:lvl1pPr>
          </a:lstStyle>
          <a:p>
            <a:pPr/>
            <a:r>
              <a:t>This dependence arises as a result of the causal dependency chain </a:t>
            </a:r>
          </a:p>
        </p:txBody>
      </p:sp>
      <p:sp>
        <p:nvSpPr>
          <p:cNvPr id="812" name="Equation"/>
          <p:cNvSpPr txBox="1"/>
          <p:nvPr/>
        </p:nvSpPr>
        <p:spPr>
          <a:xfrm>
            <a:off x="7657217" y="11834082"/>
            <a:ext cx="4031771" cy="54794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C</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0</m:t>
                      </m:r>
                    </m:sub>
                  </m:sSub>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A</m:t>
                      </m:r>
                    </m:sub>
                  </m:sSub>
                  <m:r>
                    <a:rPr xmlns:a="http://schemas.openxmlformats.org/drawingml/2006/main" sz="4600" i="1">
                      <a:solidFill>
                        <a:srgbClr val="5E5E5E"/>
                      </a:solidFill>
                      <a:latin typeface="Cambria Math" panose="02040503050406030204" pitchFamily="18" charset="0"/>
                    </a:rPr>
                    <m:t>A</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ϵ</m:t>
                  </m:r>
                </m:oMath>
              </m:oMathPara>
            </a14:m>
            <a:endParaRPr sz="4600">
              <a:solidFill>
                <a:srgbClr val="5E5E5E"/>
              </a:solidFill>
            </a:endParaRPr>
          </a:p>
        </p:txBody>
      </p:sp>
      <p:sp>
        <p:nvSpPr>
          <p:cNvPr id="813" name="Equation"/>
          <p:cNvSpPr txBox="1"/>
          <p:nvPr/>
        </p:nvSpPr>
        <p:spPr>
          <a:xfrm>
            <a:off x="8332048" y="10406479"/>
            <a:ext cx="7287052" cy="51351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scr m:val="double-struck"/>
                    </m:rPr>
                    <a:rPr xmlns:a="http://schemas.openxmlformats.org/drawingml/2006/main" sz="4600" i="1">
                      <a:solidFill>
                        <a:srgbClr val="5E5E5E"/>
                      </a:solidFill>
                      <a:latin typeface="Cambria Math" panose="02040503050406030204" pitchFamily="18" charset="0"/>
                    </a:rPr>
                    <m:t>E</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C</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A</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1</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m:t>
                  </m:r>
                  <m:r>
                    <m:rPr>
                      <m:sty m:val="p"/>
                      <m:scr m:val="double-struck"/>
                    </m:rPr>
                    <a:rPr xmlns:a="http://schemas.openxmlformats.org/drawingml/2006/main" sz="4600" i="1">
                      <a:solidFill>
                        <a:srgbClr val="5E5E5E"/>
                      </a:solidFill>
                      <a:latin typeface="Cambria Math" panose="02040503050406030204" pitchFamily="18" charset="0"/>
                    </a:rPr>
                    <m:t>E</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C</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A</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oMath>
              </m:oMathPara>
            </a14:m>
            <a:endParaRPr sz="4600">
              <a:solidFill>
                <a:srgbClr val="5E5E5E"/>
              </a:solidFill>
            </a:endParaRPr>
          </a:p>
        </p:txBody>
      </p:sp>
      <p:sp>
        <p:nvSpPr>
          <p:cNvPr id="814" name="Equation"/>
          <p:cNvSpPr txBox="1"/>
          <p:nvPr/>
        </p:nvSpPr>
        <p:spPr>
          <a:xfrm>
            <a:off x="14210416" y="11834082"/>
            <a:ext cx="1554692" cy="54213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A</m:t>
                      </m:r>
                    </m:sub>
                  </m:sSub>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oMath>
              </m:oMathPara>
            </a14:m>
            <a:endParaRPr sz="4600">
              <a:solidFill>
                <a:srgbClr val="5E5E5E"/>
              </a:solidFill>
            </a:endParaR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813"/>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81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6" fill="hold">
                                  <p:stCondLst>
                                    <p:cond delay="0"/>
                                  </p:stCondLst>
                                  <p:iterate type="el" backwards="0">
                                    <p:tmAbs val="0"/>
                                  </p:iterate>
                                  <p:childTnLst>
                                    <p:set>
                                      <p:cBhvr>
                                        <p:cTn id="24" fill="hold"/>
                                        <p:tgtEl>
                                          <p:spTgt spid="8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3" grpId="4"/>
      <p:bldP build="whole" bldLvl="1" animBg="1" rev="0" advAuto="0" spid="808" grpId="1"/>
      <p:bldP build="whole" bldLvl="1" animBg="1" rev="0" advAuto="0" spid="812" grpId="5"/>
      <p:bldP build="whole" bldLvl="1" animBg="1" rev="0" advAuto="0" spid="814" grpId="6"/>
      <p:bldP build="whole" bldLvl="1" animBg="1" rev="0" advAuto="0" spid="809" grpId="2"/>
      <p:bldP build="whole" bldLvl="1" animBg="1" rev="0" advAuto="0" spid="811" grpId="3"/>
    </p:bldLst>
  </p:timing>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6"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sp>
        <p:nvSpPr>
          <p:cNvPr id="817" name="But what if we condition on B?"/>
          <p:cNvSpPr txBox="1"/>
          <p:nvPr/>
        </p:nvSpPr>
        <p:spPr>
          <a:xfrm>
            <a:off x="8643030" y="6148623"/>
            <a:ext cx="6222620"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But what if we condition on </a:t>
            </a:r>
            <a:r>
              <a:rPr b="1"/>
              <a:t>B</a:t>
            </a:r>
            <a:r>
              <a:t>?</a:t>
            </a:r>
          </a:p>
        </p:txBody>
      </p:sp>
      <p:pic>
        <p:nvPicPr>
          <p:cNvPr id="818" name="Screenshot 2022-09-15 at 14.13.06.png" descr="Screenshot 2022-09-15 at 14.13.06.png"/>
          <p:cNvPicPr>
            <a:picLocks noChangeAspect="1"/>
          </p:cNvPicPr>
          <p:nvPr/>
        </p:nvPicPr>
        <p:blipFill>
          <a:blip r:embed="rId2">
            <a:extLst/>
          </a:blip>
          <a:stretch>
            <a:fillRect/>
          </a:stretch>
        </p:blipFill>
        <p:spPr>
          <a:xfrm>
            <a:off x="6508223" y="3285279"/>
            <a:ext cx="10934701" cy="2095501"/>
          </a:xfrm>
          <a:prstGeom prst="rect">
            <a:avLst/>
          </a:prstGeom>
          <a:ln w="12700">
            <a:miter lim="400000"/>
          </a:ln>
        </p:spPr>
      </p:pic>
      <p:sp>
        <p:nvSpPr>
          <p:cNvPr id="819" name="Equation"/>
          <p:cNvSpPr txBox="1"/>
          <p:nvPr/>
        </p:nvSpPr>
        <p:spPr>
          <a:xfrm>
            <a:off x="7764981" y="8100327"/>
            <a:ext cx="5636731" cy="5496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C</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0</m:t>
                      </m:r>
                    </m:sub>
                  </m:sSub>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B</m:t>
                      </m:r>
                    </m:sub>
                  </m:sSub>
                  <m:r>
                    <a:rPr xmlns:a="http://schemas.openxmlformats.org/drawingml/2006/main" sz="4600" i="1">
                      <a:solidFill>
                        <a:srgbClr val="5E5E5E"/>
                      </a:solidFill>
                      <a:latin typeface="Cambria Math" panose="02040503050406030204" pitchFamily="18" charset="0"/>
                    </a:rPr>
                    <m:t>B</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C</m:t>
                      </m:r>
                    </m:sub>
                  </m:sSub>
                  <m:r>
                    <a:rPr xmlns:a="http://schemas.openxmlformats.org/drawingml/2006/main" sz="4600" i="1">
                      <a:solidFill>
                        <a:srgbClr val="5E5E5E"/>
                      </a:solidFill>
                      <a:latin typeface="Cambria Math" panose="02040503050406030204" pitchFamily="18" charset="0"/>
                    </a:rPr>
                    <m:t>A</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ϵ</m:t>
                  </m:r>
                </m:oMath>
              </m:oMathPara>
            </a14:m>
            <a:endParaRPr sz="4600">
              <a:solidFill>
                <a:srgbClr val="5E5E5E"/>
              </a:solidFill>
            </a:endParaRPr>
          </a:p>
        </p:txBody>
      </p:sp>
      <p:sp>
        <p:nvSpPr>
          <p:cNvPr id="820" name="Equation"/>
          <p:cNvSpPr txBox="1"/>
          <p:nvPr/>
        </p:nvSpPr>
        <p:spPr>
          <a:xfrm>
            <a:off x="14572180" y="8104060"/>
            <a:ext cx="1554692" cy="54213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A</m:t>
                      </m:r>
                    </m:sub>
                  </m:sSub>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oMath>
              </m:oMathPara>
            </a14:m>
            <a:endParaRPr sz="4600">
              <a:solidFill>
                <a:srgbClr val="5E5E5E"/>
              </a:solidFill>
            </a:endParaRPr>
          </a:p>
        </p:txBody>
      </p:sp>
      <p:sp>
        <p:nvSpPr>
          <p:cNvPr id="821" name="Equation"/>
          <p:cNvSpPr txBox="1"/>
          <p:nvPr/>
        </p:nvSpPr>
        <p:spPr>
          <a:xfrm>
            <a:off x="16908980" y="8104060"/>
            <a:ext cx="1554692" cy="54213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5E5E5E"/>
                          </a:solidFill>
                          <a:latin typeface="Cambria Math" panose="02040503050406030204" pitchFamily="18" charset="0"/>
                        </a:rPr>
                        <m:t>β</m:t>
                      </m:r>
                    </m:e>
                    <m:sub>
                      <m:r>
                        <a:rPr xmlns:a="http://schemas.openxmlformats.org/drawingml/2006/main" sz="4600" i="1">
                          <a:solidFill>
                            <a:srgbClr val="5E5E5E"/>
                          </a:solidFill>
                          <a:latin typeface="Cambria Math" panose="02040503050406030204" pitchFamily="18" charset="0"/>
                        </a:rPr>
                        <m:t>B</m:t>
                      </m:r>
                    </m:sub>
                  </m:sSub>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0</m:t>
                  </m:r>
                </m:oMath>
              </m:oMathPara>
            </a14:m>
            <a:endParaRPr sz="4600">
              <a:solidFill>
                <a:srgbClr val="5E5E5E"/>
              </a:solidFill>
            </a:endParaRPr>
          </a:p>
        </p:txBody>
      </p:sp>
      <p:sp>
        <p:nvSpPr>
          <p:cNvPr id="822" name="This is because: if we know B, knowing A tells us nothing more on top.…"/>
          <p:cNvSpPr txBox="1"/>
          <p:nvPr/>
        </p:nvSpPr>
        <p:spPr>
          <a:xfrm>
            <a:off x="5454935" y="9169734"/>
            <a:ext cx="15012020" cy="16762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This is because: if we know B, knowing A tells us nothing more on top.</a:t>
            </a:r>
          </a:p>
          <a:p>
            <a:pPr algn="l">
              <a:defRPr sz="3500"/>
            </a:pPr>
          </a:p>
          <a:p>
            <a:pPr algn="l">
              <a:defRPr sz="3500"/>
            </a:pPr>
            <a:r>
              <a:t>This is the same as </a:t>
            </a:r>
            <a:r>
              <a:rPr b="1"/>
              <a:t>controlling for a mediator</a:t>
            </a:r>
          </a:p>
        </p:txBody>
      </p:sp>
      <p:pic>
        <p:nvPicPr>
          <p:cNvPr id="823" name="Image" descr="Image"/>
          <p:cNvPicPr>
            <a:picLocks noChangeAspect="1"/>
          </p:cNvPicPr>
          <p:nvPr/>
        </p:nvPicPr>
        <p:blipFill>
          <a:blip r:embed="rId3">
            <a:extLst/>
          </a:blip>
          <a:stretch>
            <a:fillRect/>
          </a:stretch>
        </p:blipFill>
        <p:spPr>
          <a:xfrm>
            <a:off x="5239614" y="11369478"/>
            <a:ext cx="15765465" cy="94884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1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1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2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82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8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7" grpId="1"/>
      <p:bldP build="whole" bldLvl="1" animBg="1" rev="0" advAuto="0" spid="821" grpId="4"/>
      <p:bldP build="whole" bldLvl="1" animBg="1" rev="0" advAuto="0" spid="819" grpId="2"/>
      <p:bldP build="whole" bldLvl="1" animBg="1" rev="0" advAuto="0" spid="822" grpId="5"/>
      <p:bldP build="whole" bldLvl="1" animBg="1" rev="0" advAuto="0" spid="820" grpId="3"/>
    </p:bldLst>
  </p:timing>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5"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pic>
        <p:nvPicPr>
          <p:cNvPr id="826" name="Screenshot 2022-09-15 at 14.15.35.png" descr="Screenshot 2022-09-15 at 14.15.35.png"/>
          <p:cNvPicPr>
            <a:picLocks noChangeAspect="1"/>
          </p:cNvPicPr>
          <p:nvPr/>
        </p:nvPicPr>
        <p:blipFill>
          <a:blip r:embed="rId2">
            <a:extLst/>
          </a:blip>
          <a:stretch>
            <a:fillRect/>
          </a:stretch>
        </p:blipFill>
        <p:spPr>
          <a:xfrm>
            <a:off x="1644650" y="5657329"/>
            <a:ext cx="5511800" cy="5384801"/>
          </a:xfrm>
          <a:prstGeom prst="rect">
            <a:avLst/>
          </a:prstGeom>
          <a:ln w="12700">
            <a:miter lim="400000"/>
          </a:ln>
        </p:spPr>
      </p:pic>
      <p:pic>
        <p:nvPicPr>
          <p:cNvPr id="827" name="Image" descr="Image"/>
          <p:cNvPicPr>
            <a:picLocks noChangeAspect="1"/>
          </p:cNvPicPr>
          <p:nvPr/>
        </p:nvPicPr>
        <p:blipFill>
          <a:blip r:embed="rId3">
            <a:extLst/>
          </a:blip>
          <a:stretch>
            <a:fillRect/>
          </a:stretch>
        </p:blipFill>
        <p:spPr>
          <a:xfrm>
            <a:off x="8041329" y="5083738"/>
            <a:ext cx="8742182" cy="5963211"/>
          </a:xfrm>
          <a:prstGeom prst="rect">
            <a:avLst/>
          </a:prstGeom>
          <a:ln w="12700">
            <a:miter lim="400000"/>
          </a:ln>
        </p:spPr>
      </p:pic>
      <p:pic>
        <p:nvPicPr>
          <p:cNvPr id="828" name="Screenshot 2022-09-15 at 14.20.15.png" descr="Screenshot 2022-09-15 at 14.20.15.png"/>
          <p:cNvPicPr>
            <a:picLocks noChangeAspect="1"/>
          </p:cNvPicPr>
          <p:nvPr/>
        </p:nvPicPr>
        <p:blipFill>
          <a:blip r:embed="rId4">
            <a:extLst/>
          </a:blip>
          <a:stretch>
            <a:fillRect/>
          </a:stretch>
        </p:blipFill>
        <p:spPr>
          <a:xfrm>
            <a:off x="17668389" y="6696775"/>
            <a:ext cx="5941161" cy="3481445"/>
          </a:xfrm>
          <a:prstGeom prst="rect">
            <a:avLst/>
          </a:prstGeom>
          <a:ln w="12700">
            <a:miter lim="400000"/>
          </a:ln>
        </p:spPr>
      </p:pic>
      <p:sp>
        <p:nvSpPr>
          <p:cNvPr id="829" name="Remember we said we need consistency between these three?"/>
          <p:cNvSpPr txBox="1"/>
          <p:nvPr/>
        </p:nvSpPr>
        <p:spPr>
          <a:xfrm>
            <a:off x="5676212" y="2945272"/>
            <a:ext cx="13472415"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500"/>
            </a:lvl1pPr>
          </a:lstStyle>
          <a:p>
            <a:pPr/>
            <a:r>
              <a:t>Remember we said we need consistency between these three?</a:t>
            </a:r>
          </a:p>
        </p:txBody>
      </p:sp>
      <p:sp>
        <p:nvSpPr>
          <p:cNvPr id="830" name="Real-world causal process"/>
          <p:cNvSpPr txBox="1"/>
          <p:nvPr/>
        </p:nvSpPr>
        <p:spPr>
          <a:xfrm>
            <a:off x="1042486" y="4330675"/>
            <a:ext cx="7874146"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Real-world causal process</a:t>
            </a:r>
          </a:p>
        </p:txBody>
      </p:sp>
      <p:sp>
        <p:nvSpPr>
          <p:cNvPr id="831" name="Our analysis"/>
          <p:cNvSpPr txBox="1"/>
          <p:nvPr/>
        </p:nvSpPr>
        <p:spPr>
          <a:xfrm>
            <a:off x="17668389" y="4330675"/>
            <a:ext cx="3496218"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Our analysis</a:t>
            </a:r>
          </a:p>
        </p:txBody>
      </p:sp>
      <p:sp>
        <p:nvSpPr>
          <p:cNvPr id="832" name="Our Model/Theory"/>
          <p:cNvSpPr txBox="1"/>
          <p:nvPr/>
        </p:nvSpPr>
        <p:spPr>
          <a:xfrm>
            <a:off x="9981389" y="4330675"/>
            <a:ext cx="4862063"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Our Model/Theory</a:t>
            </a:r>
          </a:p>
        </p:txBody>
      </p:sp>
      <p:sp>
        <p:nvSpPr>
          <p:cNvPr id="833" name="This is why our analysis HAS to correspond with our model, and why our model needs to correspond as closely as possible with the Data Generating Process"/>
          <p:cNvSpPr txBox="1"/>
          <p:nvPr/>
        </p:nvSpPr>
        <p:spPr>
          <a:xfrm>
            <a:off x="6039135" y="11797545"/>
            <a:ext cx="13365683" cy="172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sz="3500"/>
            </a:lvl1pPr>
          </a:lstStyle>
          <a:p>
            <a:pPr/>
            <a:r>
              <a:t>This is why our analysis HAS to correspond with our model, and why our model needs to correspond as closely as possible with the Data Generating Process</a:t>
            </a:r>
          </a:p>
        </p:txBody>
      </p:sp>
      <p:sp>
        <p:nvSpPr>
          <p:cNvPr id="834" name="+ research question/estimand"/>
          <p:cNvSpPr txBox="1"/>
          <p:nvPr/>
        </p:nvSpPr>
        <p:spPr>
          <a:xfrm>
            <a:off x="20539806" y="4330676"/>
            <a:ext cx="4862063" cy="1832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 </a:t>
            </a:r>
            <a:r>
              <a:rPr b="1">
                <a:latin typeface="+mn-lt"/>
                <a:ea typeface="+mn-ea"/>
                <a:cs typeface="+mn-cs"/>
                <a:sym typeface="Helvetica Neue"/>
              </a:rPr>
              <a:t>research question</a:t>
            </a:r>
            <a:r>
              <a:t>/</a:t>
            </a:r>
            <a:r>
              <a:rPr b="1">
                <a:latin typeface="+mn-lt"/>
                <a:ea typeface="+mn-ea"/>
                <a:cs typeface="+mn-cs"/>
                <a:sym typeface="Helvetica Neue"/>
              </a:rPr>
              <a:t>estimand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8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2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8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82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8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8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8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9" fill="hold">
                                  <p:stCondLst>
                                    <p:cond delay="0"/>
                                  </p:stCondLst>
                                  <p:iterate type="el" backwards="0">
                                    <p:tmAbs val="0"/>
                                  </p:iterate>
                                  <p:childTnLst>
                                    <p:set>
                                      <p:cBhvr>
                                        <p:cTn id="36" fill="hold"/>
                                        <p:tgtEl>
                                          <p:spTgt spid="8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7" grpId="2"/>
      <p:bldP build="whole" bldLvl="1" animBg="1" rev="0" advAuto="0" spid="829" grpId="4"/>
      <p:bldP build="whole" bldLvl="1" animBg="1" rev="0" advAuto="0" spid="834" grpId="9"/>
      <p:bldP build="whole" bldLvl="1" animBg="1" rev="0" advAuto="0" spid="832" grpId="6"/>
      <p:bldP build="whole" bldLvl="1" animBg="1" rev="0" advAuto="0" spid="828" grpId="3"/>
      <p:bldP build="whole" bldLvl="1" animBg="1" rev="0" advAuto="0" spid="830" grpId="5"/>
      <p:bldP build="whole" bldLvl="1" animBg="1" rev="0" advAuto="0" spid="826" grpId="1"/>
      <p:bldP build="whole" bldLvl="1" animBg="1" rev="0" advAuto="0" spid="833" grpId="8"/>
      <p:bldP build="whole" bldLvl="1" animBg="1" rev="0" advAuto="0" spid="831" grpId="7"/>
    </p:bld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sp>
        <p:nvSpPr>
          <p:cNvPr id="837" name="Otherwise, even if our theory is correct, our analysis can’t be used to answer the intended research question…"/>
          <p:cNvSpPr txBox="1"/>
          <p:nvPr/>
        </p:nvSpPr>
        <p:spPr>
          <a:xfrm>
            <a:off x="4783332" y="6088157"/>
            <a:ext cx="14817336" cy="22731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500"/>
            </a:pPr>
            <a:r>
              <a:t>Otherwise, even if our theory is correct, our analysis can’t be used to answer the intended research question</a:t>
            </a:r>
          </a:p>
          <a:p>
            <a:pPr>
              <a:defRPr b="1" sz="3500"/>
            </a:pPr>
          </a:p>
          <a:p>
            <a:pPr>
              <a:defRPr b="1" sz="3500"/>
            </a:pPr>
            <a:r>
              <a:t>If the analysis is not consistent with the theory (and the real-world).</a:t>
            </a:r>
          </a:p>
        </p:txBody>
      </p:sp>
      <p:pic>
        <p:nvPicPr>
          <p:cNvPr id="838" name="Screenshot 2022-05-28 at 21.43.02.png" descr="Screenshot 2022-05-28 at 21.43.02.png"/>
          <p:cNvPicPr>
            <a:picLocks noChangeAspect="1"/>
          </p:cNvPicPr>
          <p:nvPr/>
        </p:nvPicPr>
        <p:blipFill>
          <a:blip r:embed="rId2">
            <a:alphaModFix amt="17267"/>
            <a:extLst/>
          </a:blip>
          <a:stretch>
            <a:fillRect/>
          </a:stretch>
        </p:blipFill>
        <p:spPr>
          <a:xfrm>
            <a:off x="16994985" y="-53668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0"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pic>
        <p:nvPicPr>
          <p:cNvPr id="841" name="Screenshot 2022-09-15 at 14.13.06.png" descr="Screenshot 2022-09-15 at 14.13.06.png"/>
          <p:cNvPicPr>
            <a:picLocks noChangeAspect="1"/>
          </p:cNvPicPr>
          <p:nvPr/>
        </p:nvPicPr>
        <p:blipFill>
          <a:blip r:embed="rId2">
            <a:extLst/>
          </a:blip>
          <a:stretch>
            <a:fillRect/>
          </a:stretch>
        </p:blipFill>
        <p:spPr>
          <a:xfrm>
            <a:off x="7334250" y="8891599"/>
            <a:ext cx="6937533" cy="1329494"/>
          </a:xfrm>
          <a:prstGeom prst="rect">
            <a:avLst/>
          </a:prstGeom>
          <a:ln w="12700">
            <a:miter lim="400000"/>
          </a:ln>
        </p:spPr>
      </p:pic>
      <p:sp>
        <p:nvSpPr>
          <p:cNvPr id="842" name="Let’s do some simulation to prove the point!"/>
          <p:cNvSpPr txBox="1"/>
          <p:nvPr/>
        </p:nvSpPr>
        <p:spPr>
          <a:xfrm>
            <a:off x="4783332" y="3732307"/>
            <a:ext cx="1481733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Let’s do some simulation to prove the point!</a:t>
            </a:r>
          </a:p>
        </p:txBody>
      </p:sp>
      <p:pic>
        <p:nvPicPr>
          <p:cNvPr id="843" name="Screenshot 2022-09-15 at 14.15.35.png" descr="Screenshot 2022-09-15 at 14.15.35.png"/>
          <p:cNvPicPr>
            <a:picLocks noChangeAspect="1"/>
          </p:cNvPicPr>
          <p:nvPr/>
        </p:nvPicPr>
        <p:blipFill>
          <a:blip r:embed="rId3">
            <a:extLst/>
          </a:blip>
          <a:stretch>
            <a:fillRect/>
          </a:stretch>
        </p:blipFill>
        <p:spPr>
          <a:xfrm>
            <a:off x="995004" y="8169497"/>
            <a:ext cx="4007427" cy="3915090"/>
          </a:xfrm>
          <a:prstGeom prst="rect">
            <a:avLst/>
          </a:prstGeom>
          <a:ln w="12700">
            <a:miter lim="400000"/>
          </a:ln>
        </p:spPr>
      </p:pic>
      <p:sp>
        <p:nvSpPr>
          <p:cNvPr id="844" name="Real-world causal process"/>
          <p:cNvSpPr txBox="1"/>
          <p:nvPr/>
        </p:nvSpPr>
        <p:spPr>
          <a:xfrm>
            <a:off x="737399" y="6442494"/>
            <a:ext cx="4878236" cy="1832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Real-world causal process</a:t>
            </a:r>
          </a:p>
        </p:txBody>
      </p:sp>
      <p:sp>
        <p:nvSpPr>
          <p:cNvPr id="845" name="Our Model/Theory"/>
          <p:cNvSpPr txBox="1"/>
          <p:nvPr/>
        </p:nvSpPr>
        <p:spPr>
          <a:xfrm>
            <a:off x="8812989" y="6930884"/>
            <a:ext cx="4862063"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Our Model/Theory</a:t>
            </a:r>
          </a:p>
        </p:txBody>
      </p:sp>
      <p:sp>
        <p:nvSpPr>
          <p:cNvPr id="846" name="Our research question / estimand:…"/>
          <p:cNvSpPr txBox="1"/>
          <p:nvPr/>
        </p:nvSpPr>
        <p:spPr>
          <a:xfrm>
            <a:off x="16360356" y="6777789"/>
            <a:ext cx="7712915" cy="520151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Our research question / estimand: </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rPr b="1">
                <a:latin typeface="+mn-lt"/>
                <a:ea typeface="+mn-ea"/>
                <a:cs typeface="+mn-cs"/>
                <a:sym typeface="Helvetica Neue"/>
              </a:rPr>
              <a:t>‘What is the causal effect of A on C?’</a:t>
            </a:r>
            <a:endParaRPr b="1">
              <a:latin typeface="+mn-lt"/>
              <a:ea typeface="+mn-ea"/>
              <a:cs typeface="+mn-cs"/>
              <a:sym typeface="Helvetica Neue"/>
            </a:endParaR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endParaRPr b="1">
              <a:latin typeface="+mn-lt"/>
              <a:ea typeface="+mn-ea"/>
              <a:cs typeface="+mn-cs"/>
              <a:sym typeface="Helvetica Neue"/>
            </a:endParaR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rPr b="1">
                <a:latin typeface="+mn-lt"/>
                <a:ea typeface="+mn-ea"/>
                <a:cs typeface="+mn-cs"/>
                <a:sym typeface="Helvetica Neue"/>
              </a:rPr>
              <a:t>Or </a:t>
            </a:r>
            <a:endParaRPr b="1">
              <a:latin typeface="+mn-lt"/>
              <a:ea typeface="+mn-ea"/>
              <a:cs typeface="+mn-cs"/>
              <a:sym typeface="Helvetica Neue"/>
            </a:endParaRP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endParaRPr b="1">
              <a:latin typeface="+mn-lt"/>
              <a:ea typeface="+mn-ea"/>
              <a:cs typeface="+mn-cs"/>
              <a:sym typeface="Helvetica Neue"/>
            </a:endParaRPr>
          </a:p>
        </p:txBody>
      </p:sp>
      <p:sp>
        <p:nvSpPr>
          <p:cNvPr id="847" name="Equation"/>
          <p:cNvSpPr txBox="1"/>
          <p:nvPr/>
        </p:nvSpPr>
        <p:spPr>
          <a:xfrm>
            <a:off x="14716410" y="11031922"/>
            <a:ext cx="8385249" cy="46886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5E5E5E"/>
                      </a:solidFill>
                      <a:latin typeface="Cambria Math" panose="02040503050406030204" pitchFamily="18" charset="0"/>
                    </a:rPr>
                    <m:t>τ</m:t>
                  </m:r>
                  <m:r>
                    <a:rPr xmlns:a="http://schemas.openxmlformats.org/drawingml/2006/main" sz="4200" i="1">
                      <a:solidFill>
                        <a:srgbClr val="5E5E5E"/>
                      </a:solidFill>
                      <a:latin typeface="Cambria Math" panose="02040503050406030204" pitchFamily="18" charset="0"/>
                    </a:rPr>
                    <m:t>=</m:t>
                  </m:r>
                  <m:r>
                    <m:rPr>
                      <m:sty m:val="p"/>
                      <m:scr m:val="double-struck"/>
                    </m:rPr>
                    <a:rPr xmlns:a="http://schemas.openxmlformats.org/drawingml/2006/main" sz="4200" i="1">
                      <a:solidFill>
                        <a:srgbClr val="5E5E5E"/>
                      </a:solidFill>
                      <a:latin typeface="Cambria Math" panose="02040503050406030204" pitchFamily="18" charset="0"/>
                    </a:rPr>
                    <m:t>E</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C</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d</m:t>
                  </m:r>
                  <m:r>
                    <a:rPr xmlns:a="http://schemas.openxmlformats.org/drawingml/2006/main" sz="4200" i="1">
                      <a:solidFill>
                        <a:srgbClr val="5E5E5E"/>
                      </a:solidFill>
                      <a:latin typeface="Cambria Math" panose="02040503050406030204" pitchFamily="18" charset="0"/>
                    </a:rPr>
                    <m:t>o</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A</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1</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r>
                    <m:rPr>
                      <m:sty m:val="p"/>
                      <m:scr m:val="double-struck"/>
                    </m:rPr>
                    <a:rPr xmlns:a="http://schemas.openxmlformats.org/drawingml/2006/main" sz="4200" i="1">
                      <a:solidFill>
                        <a:srgbClr val="5E5E5E"/>
                      </a:solidFill>
                      <a:latin typeface="Cambria Math" panose="02040503050406030204" pitchFamily="18" charset="0"/>
                    </a:rPr>
                    <m:t>E</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C</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d</m:t>
                  </m:r>
                  <m:r>
                    <a:rPr xmlns:a="http://schemas.openxmlformats.org/drawingml/2006/main" sz="4200" i="1">
                      <a:solidFill>
                        <a:srgbClr val="5E5E5E"/>
                      </a:solidFill>
                      <a:latin typeface="Cambria Math" panose="02040503050406030204" pitchFamily="18" charset="0"/>
                    </a:rPr>
                    <m:t>o</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A</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0</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oMath>
              </m:oMathPara>
            </a14:m>
            <a:endParaRPr sz="4200">
              <a:solidFill>
                <a:srgbClr val="5E5E5E"/>
              </a:solidFill>
            </a:endParaRPr>
          </a:p>
        </p:txBody>
      </p:sp>
      <p:pic>
        <p:nvPicPr>
          <p:cNvPr id="848" name="Screenshot 2022-05-28 at 21.43.02.png" descr="Screenshot 2022-05-28 at 21.43.02.png"/>
          <p:cNvPicPr>
            <a:picLocks noChangeAspect="1"/>
          </p:cNvPicPr>
          <p:nvPr/>
        </p:nvPicPr>
        <p:blipFill>
          <a:blip r:embed="rId4">
            <a:alphaModFix amt="17267"/>
            <a:extLst/>
          </a:blip>
          <a:stretch>
            <a:fillRect/>
          </a:stretch>
        </p:blipFill>
        <p:spPr>
          <a:xfrm>
            <a:off x="16994985" y="-5379507"/>
            <a:ext cx="14475284" cy="11068058"/>
          </a:xfrm>
          <a:prstGeom prst="rect">
            <a:avLst/>
          </a:prstGeom>
          <a:ln w="12700">
            <a:miter lim="400000"/>
          </a:ln>
        </p:spPr>
      </p:pic>
      <p:sp>
        <p:nvSpPr>
          <p:cNvPr id="849" name="ASSUME WE HAVE CONTROL OF THIS AND THIS"/>
          <p:cNvSpPr txBox="1"/>
          <p:nvPr/>
        </p:nvSpPr>
        <p:spPr>
          <a:xfrm>
            <a:off x="1358041" y="12522563"/>
            <a:ext cx="13155064"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ASSUME WE HAVE CONTROL OF THIS AND THIS</a:t>
            </a:r>
          </a:p>
        </p:txBody>
      </p:sp>
      <p:sp>
        <p:nvSpPr>
          <p:cNvPr id="850" name="Line"/>
          <p:cNvSpPr/>
          <p:nvPr/>
        </p:nvSpPr>
        <p:spPr>
          <a:xfrm flipH="1" flipV="1">
            <a:off x="5169591" y="10357620"/>
            <a:ext cx="4187740" cy="1813304"/>
          </a:xfrm>
          <a:prstGeom prst="line">
            <a:avLst/>
          </a:prstGeom>
          <a:ln w="25400">
            <a:solidFill>
              <a:srgbClr val="000000"/>
            </a:solidFill>
            <a:miter lim="400000"/>
            <a:tailEnd type="triangle"/>
          </a:ln>
        </p:spPr>
        <p:txBody>
          <a:bodyPr lIns="50800" tIns="50800" rIns="50800" bIns="50800" anchor="ctr"/>
          <a:lstStyle/>
          <a:p>
            <a:pPr/>
          </a:p>
        </p:txBody>
      </p:sp>
      <p:sp>
        <p:nvSpPr>
          <p:cNvPr id="851" name="Line"/>
          <p:cNvSpPr/>
          <p:nvPr/>
        </p:nvSpPr>
        <p:spPr>
          <a:xfrm flipV="1">
            <a:off x="11868848" y="10303204"/>
            <a:ext cx="1" cy="1807936"/>
          </a:xfrm>
          <a:prstGeom prst="line">
            <a:avLst/>
          </a:prstGeom>
          <a:ln w="25400">
            <a:solidFill>
              <a:srgbClr val="000000"/>
            </a:solidFill>
            <a:miter lim="400000"/>
            <a:tailEnd type="triangle"/>
          </a:ln>
        </p:spPr>
        <p:txBody>
          <a:bodyPr lIns="50800" tIns="50800" rIns="50800" bIns="50800" anchor="ctr"/>
          <a:lstStyle/>
          <a:p>
            <a:pPr/>
          </a:p>
        </p:txBody>
      </p:sp>
      <p:sp>
        <p:nvSpPr>
          <p:cNvPr id="852" name="Be careful about whether you need another expectation…"/>
          <p:cNvSpPr txBox="1"/>
          <p:nvPr/>
        </p:nvSpPr>
        <p:spPr>
          <a:xfrm>
            <a:off x="13817082" y="11791868"/>
            <a:ext cx="13155064" cy="18322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Be careful about whether you need another expectation…</a:t>
            </a:r>
          </a:p>
        </p:txBody>
      </p:sp>
      <p:pic>
        <p:nvPicPr>
          <p:cNvPr id="853" name="Line Line" descr="Line Line"/>
          <p:cNvPicPr>
            <a:picLocks noChangeAspect="0"/>
          </p:cNvPicPr>
          <p:nvPr/>
        </p:nvPicPr>
        <p:blipFill>
          <a:blip r:embed="rId5">
            <a:extLst/>
          </a:blip>
          <a:stretch>
            <a:fillRect/>
          </a:stretch>
        </p:blipFill>
        <p:spPr>
          <a:xfrm rot="10800000">
            <a:off x="5346699" y="7182503"/>
            <a:ext cx="2621676" cy="352234"/>
          </a:xfrm>
          <a:prstGeom prst="rect">
            <a:avLst/>
          </a:prstGeom>
        </p:spPr>
      </p:pic>
      <p:pic>
        <p:nvPicPr>
          <p:cNvPr id="855" name="Line Line" descr="Line Line"/>
          <p:cNvPicPr>
            <a:picLocks noChangeAspect="0"/>
          </p:cNvPicPr>
          <p:nvPr/>
        </p:nvPicPr>
        <p:blipFill>
          <a:blip r:embed="rId5">
            <a:extLst/>
          </a:blip>
          <a:stretch>
            <a:fillRect/>
          </a:stretch>
        </p:blipFill>
        <p:spPr>
          <a:xfrm rot="10800000">
            <a:off x="13576299" y="7182503"/>
            <a:ext cx="2621676" cy="352234"/>
          </a:xfrm>
          <a:prstGeom prst="rect">
            <a:avLst/>
          </a:prstGeom>
        </p:spPr>
      </p:pic>
      <p:sp>
        <p:nvSpPr>
          <p:cNvPr id="857" name="We will learn how to make this flawless ; )"/>
          <p:cNvSpPr txBox="1"/>
          <p:nvPr/>
        </p:nvSpPr>
        <p:spPr>
          <a:xfrm>
            <a:off x="9613041" y="5139454"/>
            <a:ext cx="13155064"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We will learn how to make this flawless ; )</a:t>
            </a:r>
          </a:p>
        </p:txBody>
      </p:sp>
      <p:sp>
        <p:nvSpPr>
          <p:cNvPr id="858" name="Line"/>
          <p:cNvSpPr/>
          <p:nvPr/>
        </p:nvSpPr>
        <p:spPr>
          <a:xfrm>
            <a:off x="14866278" y="5904746"/>
            <a:ext cx="1" cy="1025957"/>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52"/>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8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47" grpId="3"/>
      <p:bldP build="whole" bldLvl="1" animBg="1" rev="0" advAuto="0" spid="846" grpId="1"/>
      <p:bldP build="whole" bldLvl="1" animBg="1" rev="0" advAuto="0" spid="852" grpId="2"/>
    </p:bld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sp>
        <p:nvSpPr>
          <p:cNvPr id="861" name="Some Simulation in R…"/>
          <p:cNvSpPr txBox="1"/>
          <p:nvPr/>
        </p:nvSpPr>
        <p:spPr>
          <a:xfrm>
            <a:off x="871732" y="4257247"/>
            <a:ext cx="5402370"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Some Simulation in R…</a:t>
            </a:r>
          </a:p>
        </p:txBody>
      </p:sp>
      <p:sp>
        <p:nvSpPr>
          <p:cNvPr id="862" name="Ua = rnorm(60000)…"/>
          <p:cNvSpPr txBox="1"/>
          <p:nvPr/>
        </p:nvSpPr>
        <p:spPr>
          <a:xfrm>
            <a:off x="1205890" y="5176626"/>
            <a:ext cx="4175253" cy="69090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Ua = rnorm(60000)</a:t>
            </a:r>
          </a:p>
          <a:p>
            <a:pPr algn="l">
              <a:defRPr sz="3500"/>
            </a:pPr>
            <a:r>
              <a:t>Ub = rnorm(60000)</a:t>
            </a:r>
          </a:p>
          <a:p>
            <a:pPr algn="l">
              <a:defRPr sz="3500"/>
            </a:pPr>
            <a:r>
              <a:t>Uc = rnorm(60000)</a:t>
            </a:r>
          </a:p>
          <a:p>
            <a:pPr algn="l">
              <a:defRPr sz="3500"/>
            </a:pPr>
          </a:p>
          <a:p>
            <a:pPr algn="l">
              <a:defRPr sz="3500"/>
            </a:pPr>
            <a:r>
              <a:t>A = Ua</a:t>
            </a:r>
          </a:p>
          <a:p>
            <a:pPr algn="l">
              <a:defRPr sz="3500"/>
            </a:pPr>
            <a:r>
              <a:t>B = </a:t>
            </a:r>
            <a:r>
              <a:rPr b="1"/>
              <a:t>0.5 * A</a:t>
            </a:r>
            <a:r>
              <a:t> + Ub </a:t>
            </a:r>
          </a:p>
          <a:p>
            <a:pPr algn="l">
              <a:defRPr sz="3500"/>
            </a:pPr>
            <a:r>
              <a:t>C = </a:t>
            </a:r>
            <a:r>
              <a:rPr b="1"/>
              <a:t>0.3 * B</a:t>
            </a:r>
            <a:r>
              <a:t> + Uc </a:t>
            </a:r>
          </a:p>
          <a:p>
            <a:pPr algn="l">
              <a:defRPr sz="3500"/>
            </a:pPr>
          </a:p>
          <a:p>
            <a:pPr algn="l">
              <a:defRPr sz="3500"/>
            </a:pPr>
            <a:r>
              <a:t>mod = lm(C ~ A + B)</a:t>
            </a:r>
          </a:p>
          <a:p>
            <a:pPr algn="l">
              <a:defRPr sz="3500"/>
            </a:pPr>
            <a:r>
              <a:t>summary(mod)</a:t>
            </a:r>
          </a:p>
          <a:p>
            <a:pPr algn="l">
              <a:defRPr sz="3500"/>
            </a:pPr>
          </a:p>
          <a:p>
            <a:pPr algn="l">
              <a:defRPr sz="3500"/>
            </a:pPr>
            <a:r>
              <a:t>mod = lm(C ~ A)</a:t>
            </a:r>
          </a:p>
          <a:p>
            <a:pPr algn="l">
              <a:defRPr sz="3500"/>
            </a:pPr>
            <a:r>
              <a:t>summary(mod)</a:t>
            </a:r>
          </a:p>
        </p:txBody>
      </p:sp>
      <p:sp>
        <p:nvSpPr>
          <p:cNvPr id="863" name="Generate exogenous noise/variation"/>
          <p:cNvSpPr txBox="1"/>
          <p:nvPr/>
        </p:nvSpPr>
        <p:spPr>
          <a:xfrm>
            <a:off x="6453282" y="5522721"/>
            <a:ext cx="5402371"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exogenous noise/variation</a:t>
            </a:r>
          </a:p>
        </p:txBody>
      </p:sp>
      <p:sp>
        <p:nvSpPr>
          <p:cNvPr id="864" name="Generate data (linear) according to graph"/>
          <p:cNvSpPr txBox="1"/>
          <p:nvPr/>
        </p:nvSpPr>
        <p:spPr>
          <a:xfrm>
            <a:off x="6053332" y="7809128"/>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data (linear) according to graph</a:t>
            </a:r>
          </a:p>
        </p:txBody>
      </p:sp>
      <p:sp>
        <p:nvSpPr>
          <p:cNvPr id="865" name="Run linear model with all three variables"/>
          <p:cNvSpPr txBox="1"/>
          <p:nvPr/>
        </p:nvSpPr>
        <p:spPr>
          <a:xfrm>
            <a:off x="5799332" y="9638652"/>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Run linear model with all three variables</a:t>
            </a:r>
          </a:p>
        </p:txBody>
      </p:sp>
      <p:sp>
        <p:nvSpPr>
          <p:cNvPr id="866" name="Run linear model without the mediator"/>
          <p:cNvSpPr txBox="1"/>
          <p:nvPr/>
        </p:nvSpPr>
        <p:spPr>
          <a:xfrm>
            <a:off x="5799332" y="11196777"/>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Run linear model without the mediator</a:t>
            </a:r>
          </a:p>
        </p:txBody>
      </p:sp>
      <p:sp>
        <p:nvSpPr>
          <p:cNvPr id="867" name="Coefficients:…"/>
          <p:cNvSpPr txBox="1"/>
          <p:nvPr/>
        </p:nvSpPr>
        <p:spPr>
          <a:xfrm>
            <a:off x="13169290" y="5065636"/>
            <a:ext cx="10608057" cy="2718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Coefficients:</a:t>
            </a:r>
          </a:p>
          <a:p>
            <a:pPr algn="l">
              <a:defRPr sz="3500"/>
            </a:pPr>
            <a:r>
              <a:t>              Estimate Std. Error t value Pr(&gt;|t|)    </a:t>
            </a:r>
          </a:p>
          <a:p>
            <a:pPr algn="l">
              <a:defRPr sz="3500"/>
            </a:pPr>
            <a:r>
              <a:t>(Intercept) -0.0077233  0.0040705  -1.897   0.0578 .  </a:t>
            </a:r>
          </a:p>
          <a:p>
            <a:pPr algn="l">
              <a:defRPr sz="3500"/>
            </a:pPr>
            <a:r>
              <a:rPr b="1"/>
              <a:t>A            0.0006863</a:t>
            </a:r>
            <a:r>
              <a:t>  0.0045454   0.151   0.8800    </a:t>
            </a:r>
          </a:p>
          <a:p>
            <a:pPr algn="l">
              <a:defRPr sz="3500"/>
            </a:pPr>
            <a:r>
              <a:t>B            0.3085893  0.0040461  76.268   &lt;2e-16 ***</a:t>
            </a:r>
          </a:p>
        </p:txBody>
      </p:sp>
      <p:sp>
        <p:nvSpPr>
          <p:cNvPr id="868" name="Coefficients:…"/>
          <p:cNvSpPr txBox="1"/>
          <p:nvPr/>
        </p:nvSpPr>
        <p:spPr>
          <a:xfrm>
            <a:off x="13143890" y="9288610"/>
            <a:ext cx="10113773" cy="2196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Coefficients:</a:t>
            </a:r>
          </a:p>
          <a:p>
            <a:pPr algn="l">
              <a:defRPr sz="3500"/>
            </a:pPr>
            <a:r>
              <a:t>             Estimate Std. Error t value Pr(&gt;|t|)    </a:t>
            </a:r>
          </a:p>
          <a:p>
            <a:pPr algn="l">
              <a:defRPr sz="3500"/>
            </a:pPr>
            <a:r>
              <a:t>(Intercept) -0.006338   0.004263  -1.487    0.137    </a:t>
            </a:r>
          </a:p>
          <a:p>
            <a:pPr algn="l">
              <a:defRPr sz="3500"/>
            </a:pPr>
            <a:r>
              <a:rPr b="1"/>
              <a:t>A            0.155984</a:t>
            </a:r>
            <a:r>
              <a:t>   0.004256  36.649   &lt;2e-16 ***</a:t>
            </a:r>
          </a:p>
        </p:txBody>
      </p:sp>
      <p:pic>
        <p:nvPicPr>
          <p:cNvPr id="869" name="Screenshot 2022-09-15 at 14.13.06.png" descr="Screenshot 2022-09-15 at 14.13.06.png"/>
          <p:cNvPicPr>
            <a:picLocks noChangeAspect="1"/>
          </p:cNvPicPr>
          <p:nvPr/>
        </p:nvPicPr>
        <p:blipFill>
          <a:blip r:embed="rId2">
            <a:extLst/>
          </a:blip>
          <a:stretch>
            <a:fillRect/>
          </a:stretch>
        </p:blipFill>
        <p:spPr>
          <a:xfrm>
            <a:off x="6724650" y="2271368"/>
            <a:ext cx="10934700" cy="2095501"/>
          </a:xfrm>
          <a:prstGeom prst="rect">
            <a:avLst/>
          </a:prstGeom>
          <a:ln w="12700">
            <a:miter lim="400000"/>
          </a:ln>
        </p:spPr>
      </p:pic>
      <p:sp>
        <p:nvSpPr>
          <p:cNvPr id="870" name="Rectangle"/>
          <p:cNvSpPr/>
          <p:nvPr/>
        </p:nvSpPr>
        <p:spPr>
          <a:xfrm>
            <a:off x="738088" y="5003800"/>
            <a:ext cx="4893073" cy="7602836"/>
          </a:xfrm>
          <a:prstGeom prst="rect">
            <a:avLst/>
          </a:prstGeom>
          <a:ln w="50800">
            <a:solidFill>
              <a:srgbClr val="929292"/>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871" name="Line"/>
          <p:cNvSpPr/>
          <p:nvPr/>
        </p:nvSpPr>
        <p:spPr>
          <a:xfrm flipH="1">
            <a:off x="5208286" y="6100972"/>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872" name="Line"/>
          <p:cNvSpPr/>
          <p:nvPr/>
        </p:nvSpPr>
        <p:spPr>
          <a:xfrm flipH="1">
            <a:off x="5208286" y="8179753"/>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873" name="Line"/>
          <p:cNvSpPr/>
          <p:nvPr/>
        </p:nvSpPr>
        <p:spPr>
          <a:xfrm flipH="1">
            <a:off x="5208286" y="10068229"/>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874" name="Line"/>
          <p:cNvSpPr/>
          <p:nvPr/>
        </p:nvSpPr>
        <p:spPr>
          <a:xfrm flipH="1">
            <a:off x="5208286" y="11719229"/>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875" name="Research Question:…"/>
          <p:cNvSpPr txBox="1"/>
          <p:nvPr/>
        </p:nvSpPr>
        <p:spPr>
          <a:xfrm>
            <a:off x="871732" y="2729190"/>
            <a:ext cx="5402370" cy="13314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000">
                <a:solidFill>
                  <a:schemeClr val="accent2">
                    <a:hueOff val="-202083"/>
                    <a:satOff val="17755"/>
                    <a:lumOff val="-16089"/>
                  </a:schemeClr>
                </a:solidFill>
              </a:defRPr>
            </a:pPr>
            <a:r>
              <a:t>Research Question:</a:t>
            </a:r>
          </a:p>
          <a:p>
            <a:pPr>
              <a:defRPr b="1" sz="4000">
                <a:solidFill>
                  <a:schemeClr val="accent2">
                    <a:hueOff val="-202083"/>
                    <a:satOff val="17755"/>
                    <a:lumOff val="-16089"/>
                  </a:schemeClr>
                </a:solidFill>
              </a:defRPr>
            </a:pPr>
            <a:r>
              <a:t>A -&gt; C</a:t>
            </a:r>
          </a:p>
        </p:txBody>
      </p:sp>
      <p:pic>
        <p:nvPicPr>
          <p:cNvPr id="876" name="Screenshot 2022-09-20 at 10.13.51.png" descr="Screenshot 2022-09-20 at 10.13.51.png"/>
          <p:cNvPicPr>
            <a:picLocks noChangeAspect="1"/>
          </p:cNvPicPr>
          <p:nvPr/>
        </p:nvPicPr>
        <p:blipFill>
          <a:blip r:embed="rId3">
            <a:extLst/>
          </a:blip>
          <a:stretch>
            <a:fillRect/>
          </a:stretch>
        </p:blipFill>
        <p:spPr>
          <a:xfrm>
            <a:off x="15938200" y="11533793"/>
            <a:ext cx="1439237" cy="1435101"/>
          </a:xfrm>
          <a:prstGeom prst="rect">
            <a:avLst/>
          </a:prstGeom>
          <a:ln w="12700">
            <a:miter lim="400000"/>
          </a:ln>
        </p:spPr>
      </p:pic>
      <p:pic>
        <p:nvPicPr>
          <p:cNvPr id="877" name="Screenshot 2022-09-20 at 10.15.02.png" descr="Screenshot 2022-09-20 at 10.15.02.png"/>
          <p:cNvPicPr>
            <a:picLocks noChangeAspect="1"/>
          </p:cNvPicPr>
          <p:nvPr/>
        </p:nvPicPr>
        <p:blipFill>
          <a:blip r:embed="rId4">
            <a:extLst/>
          </a:blip>
          <a:stretch>
            <a:fillRect/>
          </a:stretch>
        </p:blipFill>
        <p:spPr>
          <a:xfrm>
            <a:off x="21742319" y="4969578"/>
            <a:ext cx="1132554" cy="929925"/>
          </a:xfrm>
          <a:prstGeom prst="rect">
            <a:avLst/>
          </a:prstGeom>
          <a:ln w="12700">
            <a:miter lim="400000"/>
          </a:ln>
        </p:spPr>
      </p:pic>
      <p:pic>
        <p:nvPicPr>
          <p:cNvPr id="878" name="R_logo.svg.png" descr="R_logo.svg.png"/>
          <p:cNvPicPr>
            <a:picLocks noChangeAspect="1"/>
          </p:cNvPicPr>
          <p:nvPr/>
        </p:nvPicPr>
        <p:blipFill>
          <a:blip r:embed="rId5">
            <a:extLst/>
          </a:blip>
          <a:stretch>
            <a:fillRect/>
          </a:stretch>
        </p:blipFill>
        <p:spPr>
          <a:xfrm>
            <a:off x="21304045" y="479523"/>
            <a:ext cx="2095269" cy="1623545"/>
          </a:xfrm>
          <a:prstGeom prst="rect">
            <a:avLst/>
          </a:prstGeom>
          <a:ln w="12700">
            <a:miter lim="400000"/>
          </a:ln>
        </p:spPr>
      </p:pic>
      <p:sp>
        <p:nvSpPr>
          <p:cNvPr id="879" name="1A"/>
          <p:cNvSpPr txBox="1"/>
          <p:nvPr/>
        </p:nvSpPr>
        <p:spPr>
          <a:xfrm>
            <a:off x="22605474" y="12425852"/>
            <a:ext cx="21971001"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1A</a:t>
            </a:r>
          </a:p>
        </p:txBody>
      </p:sp>
      <p:sp>
        <p:nvSpPr>
          <p:cNvPr id="880" name="0.5"/>
          <p:cNvSpPr txBox="1"/>
          <p:nvPr/>
        </p:nvSpPr>
        <p:spPr>
          <a:xfrm>
            <a:off x="9044082" y="3553771"/>
            <a:ext cx="540237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0.5</a:t>
            </a:r>
          </a:p>
        </p:txBody>
      </p:sp>
      <p:sp>
        <p:nvSpPr>
          <p:cNvPr id="881" name="0.3"/>
          <p:cNvSpPr txBox="1"/>
          <p:nvPr/>
        </p:nvSpPr>
        <p:spPr>
          <a:xfrm>
            <a:off x="12295282" y="3535317"/>
            <a:ext cx="5402371"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0.3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7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6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64"/>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8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65"/>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67"/>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873"/>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87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9" fill="hold">
                                  <p:stCondLst>
                                    <p:cond delay="0"/>
                                  </p:stCondLst>
                                  <p:iterate type="el" backwards="0">
                                    <p:tmAbs val="0"/>
                                  </p:iterate>
                                  <p:childTnLst>
                                    <p:set>
                                      <p:cBhvr>
                                        <p:cTn id="33" fill="hold"/>
                                        <p:tgtEl>
                                          <p:spTgt spid="866"/>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0" fill="hold">
                                  <p:stCondLst>
                                    <p:cond delay="0"/>
                                  </p:stCondLst>
                                  <p:iterate type="el" backwards="0">
                                    <p:tmAbs val="0"/>
                                  </p:iterate>
                                  <p:childTnLst>
                                    <p:set>
                                      <p:cBhvr>
                                        <p:cTn id="36" fill="hold"/>
                                        <p:tgtEl>
                                          <p:spTgt spid="868"/>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1" fill="hold">
                                  <p:stCondLst>
                                    <p:cond delay="0"/>
                                  </p:stCondLst>
                                  <p:iterate type="el" backwards="0">
                                    <p:tmAbs val="0"/>
                                  </p:iterate>
                                  <p:childTnLst>
                                    <p:set>
                                      <p:cBhvr>
                                        <p:cTn id="39" fill="hold"/>
                                        <p:tgtEl>
                                          <p:spTgt spid="876"/>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874"/>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880"/>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8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63" grpId="2"/>
      <p:bldP build="whole" bldLvl="1" animBg="1" rev="0" advAuto="0" spid="865" grpId="5"/>
      <p:bldP build="whole" bldLvl="1" animBg="1" rev="0" advAuto="0" spid="876" grpId="11"/>
      <p:bldP build="whole" bldLvl="1" animBg="1" rev="0" advAuto="0" spid="880" grpId="13"/>
      <p:bldP build="whole" bldLvl="1" animBg="1" rev="0" advAuto="0" spid="881" grpId="14"/>
      <p:bldP build="whole" bldLvl="1" animBg="1" rev="0" advAuto="0" spid="873" grpId="7"/>
      <p:bldP build="whole" bldLvl="1" animBg="1" rev="0" advAuto="0" spid="877" grpId="8"/>
      <p:bldP build="whole" bldLvl="1" animBg="1" rev="0" advAuto="0" spid="867" grpId="6"/>
      <p:bldP build="whole" bldLvl="1" animBg="1" rev="0" advAuto="0" spid="868" grpId="10"/>
      <p:bldP build="whole" bldLvl="1" animBg="1" rev="0" advAuto="0" spid="864" grpId="3"/>
      <p:bldP build="whole" bldLvl="1" animBg="1" rev="0" advAuto="0" spid="866" grpId="9"/>
      <p:bldP build="whole" bldLvl="1" animBg="1" rev="0" advAuto="0" spid="872" grpId="4"/>
      <p:bldP build="whole" bldLvl="1" animBg="1" rev="0" advAuto="0" spid="871" grpId="1"/>
      <p:bldP build="whole" bldLvl="1" animBg="1" rev="0" advAuto="0" spid="874" grpId="12"/>
    </p:bldLst>
  </p:timing>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pic>
        <p:nvPicPr>
          <p:cNvPr id="884" name="Screenshot 2022-09-15 at 14.13.06.png" descr="Screenshot 2022-09-15 at 14.13.06.png"/>
          <p:cNvPicPr>
            <a:picLocks noChangeAspect="1"/>
          </p:cNvPicPr>
          <p:nvPr/>
        </p:nvPicPr>
        <p:blipFill>
          <a:blip r:embed="rId2">
            <a:extLst/>
          </a:blip>
          <a:stretch>
            <a:fillRect/>
          </a:stretch>
        </p:blipFill>
        <p:spPr>
          <a:xfrm>
            <a:off x="6724650" y="2271368"/>
            <a:ext cx="10934700" cy="2095501"/>
          </a:xfrm>
          <a:prstGeom prst="rect">
            <a:avLst/>
          </a:prstGeom>
          <a:ln w="12700">
            <a:miter lim="400000"/>
          </a:ln>
        </p:spPr>
      </p:pic>
      <p:sp>
        <p:nvSpPr>
          <p:cNvPr id="885" name="Research Question:…"/>
          <p:cNvSpPr txBox="1"/>
          <p:nvPr/>
        </p:nvSpPr>
        <p:spPr>
          <a:xfrm>
            <a:off x="871732" y="2729190"/>
            <a:ext cx="5402370" cy="13314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000">
                <a:solidFill>
                  <a:schemeClr val="accent2">
                    <a:hueOff val="-202083"/>
                    <a:satOff val="17755"/>
                    <a:lumOff val="-16089"/>
                  </a:schemeClr>
                </a:solidFill>
              </a:defRPr>
            </a:pPr>
            <a:r>
              <a:t>Research Question:</a:t>
            </a:r>
          </a:p>
          <a:p>
            <a:pPr>
              <a:defRPr b="1" sz="4000">
                <a:solidFill>
                  <a:schemeClr val="accent2">
                    <a:hueOff val="-202083"/>
                    <a:satOff val="17755"/>
                    <a:lumOff val="-16089"/>
                  </a:schemeClr>
                </a:solidFill>
              </a:defRPr>
            </a:pPr>
            <a:r>
              <a:t>A -&gt; C</a:t>
            </a:r>
          </a:p>
        </p:txBody>
      </p:sp>
      <p:pic>
        <p:nvPicPr>
          <p:cNvPr id="886" name="R_logo.svg.png" descr="R_logo.svg.png"/>
          <p:cNvPicPr>
            <a:picLocks noChangeAspect="1"/>
          </p:cNvPicPr>
          <p:nvPr/>
        </p:nvPicPr>
        <p:blipFill>
          <a:blip r:embed="rId3">
            <a:extLst/>
          </a:blip>
          <a:stretch>
            <a:fillRect/>
          </a:stretch>
        </p:blipFill>
        <p:spPr>
          <a:xfrm>
            <a:off x="21304045" y="479523"/>
            <a:ext cx="2095269" cy="1623545"/>
          </a:xfrm>
          <a:prstGeom prst="rect">
            <a:avLst/>
          </a:prstGeom>
          <a:ln w="12700">
            <a:miter lim="400000"/>
          </a:ln>
        </p:spPr>
      </p:pic>
      <p:sp>
        <p:nvSpPr>
          <p:cNvPr id="887" name="1A"/>
          <p:cNvSpPr txBox="1"/>
          <p:nvPr/>
        </p:nvSpPr>
        <p:spPr>
          <a:xfrm>
            <a:off x="22605474" y="12425852"/>
            <a:ext cx="21971001"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1A</a:t>
            </a:r>
          </a:p>
        </p:txBody>
      </p:sp>
      <p:sp>
        <p:nvSpPr>
          <p:cNvPr id="888" name="We can also treat our LR as a black box……"/>
          <p:cNvSpPr txBox="1"/>
          <p:nvPr/>
        </p:nvSpPr>
        <p:spPr>
          <a:xfrm>
            <a:off x="973332" y="5993089"/>
            <a:ext cx="18137791" cy="25760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4000">
                <a:solidFill>
                  <a:schemeClr val="accent2">
                    <a:hueOff val="-202083"/>
                    <a:satOff val="17755"/>
                    <a:lumOff val="-16089"/>
                  </a:schemeClr>
                </a:solidFill>
              </a:defRPr>
            </a:pPr>
            <a:r>
              <a:t>We can also treat our LR as a black box…</a:t>
            </a:r>
          </a:p>
          <a:p>
            <a:pPr marL="508000" indent="-508000" algn="l">
              <a:buSzPct val="123000"/>
              <a:buChar char="-"/>
              <a:defRPr b="1" sz="4000">
                <a:solidFill>
                  <a:schemeClr val="accent2">
                    <a:hueOff val="-202083"/>
                    <a:satOff val="17755"/>
                    <a:lumOff val="-16089"/>
                  </a:schemeClr>
                </a:solidFill>
              </a:defRPr>
            </a:pPr>
            <a:r>
              <a:t>Create some new data with A = 1 and A = 0</a:t>
            </a:r>
          </a:p>
          <a:p>
            <a:pPr marL="508000" indent="-508000" algn="l">
              <a:buSzPct val="123000"/>
              <a:buChar char="-"/>
              <a:defRPr b="1" sz="4000">
                <a:solidFill>
                  <a:schemeClr val="accent2">
                    <a:hueOff val="-202083"/>
                    <a:satOff val="17755"/>
                    <a:lumOff val="-16089"/>
                  </a:schemeClr>
                </a:solidFill>
              </a:defRPr>
            </a:pPr>
            <a:r>
              <a:t>Generate predictions for C in each case </a:t>
            </a:r>
          </a:p>
          <a:p>
            <a:pPr marL="508000" indent="-508000" algn="l">
              <a:buSzPct val="123000"/>
              <a:buChar char="-"/>
              <a:defRPr b="1" sz="4000">
                <a:solidFill>
                  <a:schemeClr val="accent2">
                    <a:hueOff val="-202083"/>
                    <a:satOff val="17755"/>
                    <a:lumOff val="-16089"/>
                  </a:schemeClr>
                </a:solidFill>
              </a:defRPr>
            </a:pPr>
            <a:r>
              <a:t>Compare the different predictions and average them</a:t>
            </a:r>
          </a:p>
        </p:txBody>
      </p:sp>
      <p:sp>
        <p:nvSpPr>
          <p:cNvPr id="889" name="mod = lm(C ~ A, data=data)…"/>
          <p:cNvSpPr txBox="1"/>
          <p:nvPr/>
        </p:nvSpPr>
        <p:spPr>
          <a:xfrm>
            <a:off x="15904495" y="5423801"/>
            <a:ext cx="7832650" cy="63640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200"/>
            </a:pPr>
            <a:r>
              <a:t>mod = lm(C ~ A, data=data)</a:t>
            </a:r>
          </a:p>
          <a:p>
            <a:pPr algn="l">
              <a:defRPr sz="3200"/>
            </a:pPr>
          </a:p>
          <a:p>
            <a:pPr algn="l">
              <a:defRPr sz="3200"/>
            </a:pPr>
            <a:r>
              <a:t>A1 = data.frame(cbind(C, rep(1, length(A))))</a:t>
            </a:r>
          </a:p>
          <a:p>
            <a:pPr algn="l">
              <a:defRPr sz="3200"/>
            </a:pPr>
            <a:r>
              <a:t>A0 = data.frame(cbind(C, rep(0, length(A))))</a:t>
            </a:r>
          </a:p>
          <a:p>
            <a:pPr algn="l">
              <a:defRPr sz="3200"/>
            </a:pPr>
            <a:r>
              <a:t>colnames(A1) &lt;- c('C', 'A')</a:t>
            </a:r>
          </a:p>
          <a:p>
            <a:pPr algn="l">
              <a:defRPr sz="3200"/>
            </a:pPr>
            <a:r>
              <a:t>colnames(A0) &lt;- c('C', 'A')</a:t>
            </a:r>
          </a:p>
          <a:p>
            <a:pPr algn="l">
              <a:defRPr sz="3200"/>
            </a:pPr>
          </a:p>
          <a:p>
            <a:pPr algn="l">
              <a:defRPr sz="3200"/>
            </a:pPr>
            <a:r>
              <a:t>Cdo1 = predict(mod, newdata = A1)</a:t>
            </a:r>
          </a:p>
          <a:p>
            <a:pPr algn="l">
              <a:defRPr sz="3200"/>
            </a:pPr>
            <a:r>
              <a:t>Cdo0 = predict(mod, newdata = A0)</a:t>
            </a:r>
          </a:p>
          <a:p>
            <a:pPr algn="l">
              <a:defRPr sz="3200"/>
            </a:pPr>
          </a:p>
          <a:p>
            <a:pPr algn="l">
              <a:defRPr sz="3200"/>
            </a:pPr>
            <a:r>
              <a:t>Cdiff = Cdo1 - Cdo0</a:t>
            </a:r>
          </a:p>
          <a:p>
            <a:pPr algn="l">
              <a:defRPr sz="3200"/>
            </a:pPr>
            <a:r>
              <a:t>mean(Cdiff)</a:t>
            </a:r>
          </a:p>
        </p:txBody>
      </p:sp>
      <p:sp>
        <p:nvSpPr>
          <p:cNvPr id="890" name="This gives us the same result as the coefficient in the model summary!"/>
          <p:cNvSpPr txBox="1"/>
          <p:nvPr/>
        </p:nvSpPr>
        <p:spPr>
          <a:xfrm>
            <a:off x="9274388" y="10804976"/>
            <a:ext cx="5402371" cy="25760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solidFill>
                  <a:schemeClr val="accent2">
                    <a:hueOff val="-202083"/>
                    <a:satOff val="17755"/>
                    <a:lumOff val="-16089"/>
                  </a:schemeClr>
                </a:solidFill>
              </a:defRPr>
            </a:lvl1pPr>
          </a:lstStyle>
          <a:p>
            <a:pPr/>
            <a:r>
              <a:t>This gives us the same result as the coefficient in the model summary!</a:t>
            </a:r>
          </a:p>
        </p:txBody>
      </p:sp>
      <p:sp>
        <p:nvSpPr>
          <p:cNvPr id="891" name="Line"/>
          <p:cNvSpPr/>
          <p:nvPr/>
        </p:nvSpPr>
        <p:spPr>
          <a:xfrm flipV="1">
            <a:off x="14767734" y="11111190"/>
            <a:ext cx="1053487" cy="803376"/>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1" grpId="1"/>
    </p:bldLst>
  </p:timing>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pic>
        <p:nvPicPr>
          <p:cNvPr id="894" name="Screenshot 2022-09-15 at 14.13.06.png" descr="Screenshot 2022-09-15 at 14.13.06.png"/>
          <p:cNvPicPr>
            <a:picLocks noChangeAspect="1"/>
          </p:cNvPicPr>
          <p:nvPr/>
        </p:nvPicPr>
        <p:blipFill>
          <a:blip r:embed="rId2">
            <a:extLst/>
          </a:blip>
          <a:stretch>
            <a:fillRect/>
          </a:stretch>
        </p:blipFill>
        <p:spPr>
          <a:xfrm>
            <a:off x="5962650" y="3312768"/>
            <a:ext cx="10934700" cy="2095501"/>
          </a:xfrm>
          <a:prstGeom prst="rect">
            <a:avLst/>
          </a:prstGeom>
          <a:ln w="12700">
            <a:miter lim="400000"/>
          </a:ln>
        </p:spPr>
      </p:pic>
      <p:sp>
        <p:nvSpPr>
          <p:cNvPr id="895" name="So… Our theory was correct (we guaranteed this when we created the data ourselves).…"/>
          <p:cNvSpPr txBox="1"/>
          <p:nvPr/>
        </p:nvSpPr>
        <p:spPr>
          <a:xfrm>
            <a:off x="4783332" y="6526361"/>
            <a:ext cx="14817336" cy="50036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500"/>
            </a:pPr>
            <a:r>
              <a:t>So… Our theory was correct (we guaranteed this when we created the data ourselves).</a:t>
            </a:r>
          </a:p>
          <a:p>
            <a:pPr>
              <a:defRPr b="1" sz="3500"/>
            </a:pPr>
          </a:p>
          <a:p>
            <a:pPr>
              <a:defRPr b="1" sz="3500"/>
            </a:pPr>
            <a:r>
              <a:t>We knew that the effect of A on C was non-zero </a:t>
            </a:r>
          </a:p>
          <a:p>
            <a:pPr>
              <a:defRPr b="1" sz="3500"/>
            </a:pPr>
            <a:r>
              <a:t>(actually, it was 0.3*0.5 = 0.15)</a:t>
            </a:r>
          </a:p>
          <a:p>
            <a:pPr>
              <a:defRPr b="1" sz="3500"/>
            </a:pPr>
          </a:p>
          <a:p>
            <a:pPr>
              <a:defRPr b="1" sz="3500"/>
            </a:pPr>
            <a:r>
              <a:t>But whether we included B (i.e., whether we </a:t>
            </a:r>
            <a:r>
              <a:rPr u="sng"/>
              <a:t>conditioned </a:t>
            </a:r>
            <a:r>
              <a:t>on B) in the regression </a:t>
            </a:r>
            <a:r>
              <a:rPr u="sng"/>
              <a:t>completely </a:t>
            </a:r>
            <a:r>
              <a:t>changed the results. </a:t>
            </a:r>
          </a:p>
        </p:txBody>
      </p:sp>
      <p:pic>
        <p:nvPicPr>
          <p:cNvPr id="896"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8" name="DAGs - Rules - From Causality to Statistics"/>
          <p:cNvSpPr txBox="1"/>
          <p:nvPr>
            <p:ph type="title"/>
          </p:nvPr>
        </p:nvSpPr>
        <p:spPr>
          <a:xfrm>
            <a:off x="990073" y="759575"/>
            <a:ext cx="21971001" cy="1435101"/>
          </a:xfrm>
          <a:prstGeom prst="rect">
            <a:avLst/>
          </a:prstGeom>
        </p:spPr>
        <p:txBody>
          <a:bodyPr/>
          <a:lstStyle/>
          <a:p>
            <a:pPr/>
            <a:r>
              <a:t>DAGs - </a:t>
            </a:r>
            <a:r>
              <a:rPr b="0"/>
              <a:t>Rules - From Causality to Statistics </a:t>
            </a:r>
          </a:p>
        </p:txBody>
      </p:sp>
      <p:pic>
        <p:nvPicPr>
          <p:cNvPr id="899" name="Screenshot 2022-09-15 at 14.13.06.png" descr="Screenshot 2022-09-15 at 14.13.06.png"/>
          <p:cNvPicPr>
            <a:picLocks noChangeAspect="1"/>
          </p:cNvPicPr>
          <p:nvPr/>
        </p:nvPicPr>
        <p:blipFill>
          <a:blip r:embed="rId2">
            <a:extLst/>
          </a:blip>
          <a:stretch>
            <a:fillRect/>
          </a:stretch>
        </p:blipFill>
        <p:spPr>
          <a:xfrm>
            <a:off x="5962650" y="3312768"/>
            <a:ext cx="10934700" cy="2095501"/>
          </a:xfrm>
          <a:prstGeom prst="rect">
            <a:avLst/>
          </a:prstGeom>
          <a:ln w="12700">
            <a:miter lim="400000"/>
          </a:ln>
        </p:spPr>
      </p:pic>
      <p:sp>
        <p:nvSpPr>
          <p:cNvPr id="900" name="The rules we will cover will help us understand whether certain variables should be included or excluded from the analysis/conditioning statement."/>
          <p:cNvSpPr txBox="1"/>
          <p:nvPr/>
        </p:nvSpPr>
        <p:spPr>
          <a:xfrm>
            <a:off x="4783332" y="6710868"/>
            <a:ext cx="14817336" cy="17270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The rules we will cover will help us understand whether certain variables should be included or excluded from the analysis/conditioning statement.</a:t>
            </a:r>
          </a:p>
        </p:txBody>
      </p:sp>
      <p:sp>
        <p:nvSpPr>
          <p:cNvPr id="901" name="Without the graph / formal theory, we have no idea what we are doing when we specify a regression / conditioning statement!"/>
          <p:cNvSpPr txBox="1"/>
          <p:nvPr/>
        </p:nvSpPr>
        <p:spPr>
          <a:xfrm>
            <a:off x="4783332" y="9340097"/>
            <a:ext cx="14817336" cy="1180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Without the graph / formal theory, we have no idea what we are doing when we specify a regression / conditioning statement!</a:t>
            </a:r>
          </a:p>
        </p:txBody>
      </p:sp>
      <p:sp>
        <p:nvSpPr>
          <p:cNvPr id="902" name="Furthermore, in practice we probably don’t have the correct theory either! Thus the chances of our results being meaningless is…. Kinda high…"/>
          <p:cNvSpPr txBox="1"/>
          <p:nvPr/>
        </p:nvSpPr>
        <p:spPr>
          <a:xfrm>
            <a:off x="4783332" y="11423225"/>
            <a:ext cx="14817336" cy="172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Furthermore, in practice we probably don’t have the correct theory either! Thus the chances of our results being meaningless is…. Kinda high…</a:t>
            </a:r>
          </a:p>
        </p:txBody>
      </p:sp>
      <p:pic>
        <p:nvPicPr>
          <p:cNvPr id="903" name="Screenshot 2022-05-28 at 21.43.02.png" descr="Screenshot 2022-05-28 at 21.43.02.png"/>
          <p:cNvPicPr>
            <a:picLocks noChangeAspect="1"/>
          </p:cNvPicPr>
          <p:nvPr/>
        </p:nvPicPr>
        <p:blipFill>
          <a:blip r:embed="rId3">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1" grpId="1"/>
      <p:bldP build="whole" bldLvl="1" animBg="1" rev="0" advAuto="0" spid="902" grpId="2"/>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5" name="Ua = rnorm(60000)…"/>
          <p:cNvSpPr txBox="1"/>
          <p:nvPr/>
        </p:nvSpPr>
        <p:spPr>
          <a:xfrm>
            <a:off x="4534736" y="5150140"/>
            <a:ext cx="4175253" cy="79504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Ua = rnorm(60000)</a:t>
            </a:r>
          </a:p>
          <a:p>
            <a:pPr algn="l">
              <a:defRPr sz="3500"/>
            </a:pPr>
            <a:r>
              <a:t>Ub = rnorm(60000)</a:t>
            </a:r>
          </a:p>
          <a:p>
            <a:pPr algn="l">
              <a:defRPr sz="3500"/>
            </a:pPr>
            <a:r>
              <a:t>Uc = rnorm(60000)</a:t>
            </a:r>
          </a:p>
          <a:p>
            <a:pPr algn="l">
              <a:defRPr sz="3500"/>
            </a:pPr>
          </a:p>
          <a:p>
            <a:pPr algn="l">
              <a:defRPr sz="3500"/>
            </a:pPr>
            <a:r>
              <a:t>A = Ua</a:t>
            </a:r>
          </a:p>
          <a:p>
            <a:pPr algn="l">
              <a:defRPr sz="3500"/>
            </a:pPr>
            <a:r>
              <a:t>B = </a:t>
            </a:r>
            <a:r>
              <a:rPr b="1"/>
              <a:t>0.5 * A</a:t>
            </a:r>
            <a:r>
              <a:t> + Ub </a:t>
            </a:r>
          </a:p>
          <a:p>
            <a:pPr algn="l">
              <a:defRPr sz="3500"/>
            </a:pPr>
            <a:r>
              <a:t>C = </a:t>
            </a:r>
            <a:r>
              <a:rPr b="1"/>
              <a:t>0.3 * B</a:t>
            </a:r>
            <a:r>
              <a:t> + Uc </a:t>
            </a:r>
          </a:p>
          <a:p>
            <a:pPr algn="l">
              <a:defRPr sz="3500"/>
            </a:pPr>
          </a:p>
          <a:p>
            <a:pPr algn="l">
              <a:defRPr sz="3500"/>
            </a:pPr>
          </a:p>
          <a:p>
            <a:pPr algn="l">
              <a:defRPr sz="3500"/>
            </a:pPr>
          </a:p>
          <a:p>
            <a:pPr algn="l">
              <a:defRPr sz="3500"/>
            </a:pPr>
          </a:p>
          <a:p>
            <a:pPr algn="l">
              <a:defRPr sz="3500"/>
            </a:pPr>
            <a:r>
              <a:t>mod = lm(C ~ A + B)</a:t>
            </a:r>
          </a:p>
          <a:p>
            <a:pPr algn="l">
              <a:defRPr sz="3500"/>
            </a:pPr>
            <a:r>
              <a:t>summary(mod)</a:t>
            </a:r>
          </a:p>
          <a:p>
            <a:pPr algn="l">
              <a:defRPr sz="3500"/>
            </a:pPr>
          </a:p>
        </p:txBody>
      </p:sp>
      <p:sp>
        <p:nvSpPr>
          <p:cNvPr id="906" name="import statsmodels.api as sm…"/>
          <p:cNvSpPr txBox="1"/>
          <p:nvPr/>
        </p:nvSpPr>
        <p:spPr>
          <a:xfrm>
            <a:off x="12975351" y="2356661"/>
            <a:ext cx="10717404" cy="105031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import statsmodels.api as sm</a:t>
            </a:r>
          </a:p>
          <a:p>
            <a:pPr algn="l">
              <a:defRPr sz="3500"/>
            </a:pPr>
            <a:r>
              <a:t>import numpy as np</a:t>
            </a:r>
          </a:p>
          <a:p>
            <a:pPr algn="l">
              <a:defRPr sz="3500"/>
            </a:pPr>
            <a:r>
              <a:t>import pandas as pd</a:t>
            </a:r>
          </a:p>
          <a:p>
            <a:pPr algn="l">
              <a:defRPr sz="3500"/>
            </a:pPr>
          </a:p>
          <a:p>
            <a:pPr algn="l">
              <a:defRPr sz="3500"/>
            </a:pPr>
          </a:p>
          <a:p>
            <a:pPr algn="l">
              <a:defRPr sz="3500"/>
            </a:pPr>
            <a:r>
              <a:t>Ua = np.random.randn(60000)</a:t>
            </a:r>
          </a:p>
          <a:p>
            <a:pPr algn="l">
              <a:defRPr sz="3500"/>
            </a:pPr>
            <a:r>
              <a:t>Ub = np.random.randn(60000)</a:t>
            </a:r>
          </a:p>
          <a:p>
            <a:pPr algn="l">
              <a:defRPr sz="3500"/>
            </a:pPr>
            <a:r>
              <a:t>Uc = np.random.randn(60000)</a:t>
            </a:r>
          </a:p>
          <a:p>
            <a:pPr algn="l">
              <a:defRPr sz="3500"/>
            </a:pPr>
          </a:p>
          <a:p>
            <a:pPr algn="l">
              <a:defRPr sz="3500"/>
            </a:pPr>
            <a:r>
              <a:t>A = Ua</a:t>
            </a:r>
          </a:p>
          <a:p>
            <a:pPr algn="l">
              <a:defRPr sz="3500"/>
            </a:pPr>
            <a:r>
              <a:t>B = 0.5 * A + Ub</a:t>
            </a:r>
          </a:p>
          <a:p>
            <a:pPr algn="l">
              <a:defRPr sz="3500"/>
            </a:pPr>
            <a:r>
              <a:t>C = 0.3 * B + Uc</a:t>
            </a:r>
          </a:p>
          <a:p>
            <a:pPr algn="l">
              <a:defRPr sz="3500"/>
            </a:pPr>
          </a:p>
          <a:p>
            <a:pPr algn="l">
              <a:defRPr sz="3500"/>
            </a:pPr>
            <a:r>
              <a:t>df = pd.DataFrame([A,B,C]).T</a:t>
            </a:r>
          </a:p>
          <a:p>
            <a:pPr algn="l">
              <a:defRPr sz="3500"/>
            </a:pPr>
            <a:r>
              <a:t>df.columns = ['A','B','C']</a:t>
            </a:r>
          </a:p>
          <a:p>
            <a:pPr algn="l">
              <a:defRPr sz="3500"/>
            </a:pPr>
          </a:p>
          <a:p>
            <a:pPr algn="l">
              <a:defRPr sz="3500"/>
            </a:pPr>
            <a:r>
              <a:t>preds = sm.add_constant(df[['A','B']], prepend=False)</a:t>
            </a:r>
          </a:p>
          <a:p>
            <a:pPr algn="l">
              <a:defRPr sz="3500"/>
            </a:pPr>
            <a:r>
              <a:t>outcome = df['C']</a:t>
            </a:r>
          </a:p>
          <a:p>
            <a:pPr algn="l">
              <a:defRPr sz="3500"/>
            </a:pPr>
            <a:r>
              <a:t>mod = sm.OLS(outcome, preds)</a:t>
            </a:r>
          </a:p>
          <a:p>
            <a:pPr algn="l">
              <a:defRPr sz="3500"/>
            </a:pPr>
            <a:r>
              <a:t>print(mod.fit().summary())</a:t>
            </a:r>
          </a:p>
        </p:txBody>
      </p:sp>
      <p:sp>
        <p:nvSpPr>
          <p:cNvPr id="907" name="Line"/>
          <p:cNvSpPr/>
          <p:nvPr/>
        </p:nvSpPr>
        <p:spPr>
          <a:xfrm>
            <a:off x="8871954" y="6057648"/>
            <a:ext cx="3500720" cy="1"/>
          </a:xfrm>
          <a:prstGeom prst="line">
            <a:avLst/>
          </a:prstGeom>
          <a:ln w="25400">
            <a:solidFill>
              <a:srgbClr val="000000"/>
            </a:solidFill>
            <a:miter lim="400000"/>
            <a:tailEnd type="triangle"/>
          </a:ln>
        </p:spPr>
        <p:txBody>
          <a:bodyPr lIns="50800" tIns="50800" rIns="50800" bIns="50800" anchor="ctr"/>
          <a:lstStyle/>
          <a:p>
            <a:pPr/>
          </a:p>
        </p:txBody>
      </p:sp>
      <p:sp>
        <p:nvSpPr>
          <p:cNvPr id="908" name="Line"/>
          <p:cNvSpPr/>
          <p:nvPr/>
        </p:nvSpPr>
        <p:spPr>
          <a:xfrm>
            <a:off x="8871954" y="8366193"/>
            <a:ext cx="3500720" cy="1"/>
          </a:xfrm>
          <a:prstGeom prst="line">
            <a:avLst/>
          </a:prstGeom>
          <a:ln w="25400">
            <a:solidFill>
              <a:srgbClr val="000000"/>
            </a:solidFill>
            <a:miter lim="400000"/>
            <a:tailEnd type="triangle"/>
          </a:ln>
        </p:spPr>
        <p:txBody>
          <a:bodyPr lIns="50800" tIns="50800" rIns="50800" bIns="50800" anchor="ctr"/>
          <a:lstStyle/>
          <a:p>
            <a:pPr/>
          </a:p>
        </p:txBody>
      </p:sp>
      <p:sp>
        <p:nvSpPr>
          <p:cNvPr id="909" name="Line"/>
          <p:cNvSpPr/>
          <p:nvPr/>
        </p:nvSpPr>
        <p:spPr>
          <a:xfrm>
            <a:off x="8871954" y="11588536"/>
            <a:ext cx="3500720" cy="1"/>
          </a:xfrm>
          <a:prstGeom prst="line">
            <a:avLst/>
          </a:prstGeom>
          <a:ln w="25400">
            <a:solidFill>
              <a:srgbClr val="000000"/>
            </a:solidFill>
            <a:miter lim="400000"/>
            <a:tailEnd type="triangle"/>
          </a:ln>
        </p:spPr>
        <p:txBody>
          <a:bodyPr lIns="50800" tIns="50800" rIns="50800" bIns="50800" anchor="ctr"/>
          <a:lstStyle/>
          <a:p>
            <a:pPr/>
          </a:p>
        </p:txBody>
      </p:sp>
      <p:sp>
        <p:nvSpPr>
          <p:cNvPr id="910" name="Line"/>
          <p:cNvSpPr/>
          <p:nvPr/>
        </p:nvSpPr>
        <p:spPr>
          <a:xfrm>
            <a:off x="8871954" y="8823092"/>
            <a:ext cx="3503039" cy="579363"/>
          </a:xfrm>
          <a:prstGeom prst="line">
            <a:avLst/>
          </a:prstGeom>
          <a:ln w="25400">
            <a:solidFill>
              <a:srgbClr val="000000"/>
            </a:solidFill>
            <a:miter lim="400000"/>
            <a:tailEnd type="triangle"/>
          </a:ln>
        </p:spPr>
        <p:txBody>
          <a:bodyPr lIns="50800" tIns="50800" rIns="50800" bIns="50800" anchor="ctr"/>
          <a:lstStyle/>
          <a:p>
            <a:pPr/>
          </a:p>
        </p:txBody>
      </p:sp>
      <p:pic>
        <p:nvPicPr>
          <p:cNvPr id="911" name="R_logo.svg.png" descr="R_logo.svg.png"/>
          <p:cNvPicPr>
            <a:picLocks noChangeAspect="1"/>
          </p:cNvPicPr>
          <p:nvPr/>
        </p:nvPicPr>
        <p:blipFill>
          <a:blip r:embed="rId2">
            <a:extLst/>
          </a:blip>
          <a:stretch>
            <a:fillRect/>
          </a:stretch>
        </p:blipFill>
        <p:spPr>
          <a:xfrm>
            <a:off x="5770921" y="3280729"/>
            <a:ext cx="1702883" cy="1319499"/>
          </a:xfrm>
          <a:prstGeom prst="rect">
            <a:avLst/>
          </a:prstGeom>
          <a:ln w="12700">
            <a:miter lim="400000"/>
          </a:ln>
        </p:spPr>
      </p:pic>
      <p:pic>
        <p:nvPicPr>
          <p:cNvPr id="912" name="Python-logo-notext.svg.png" descr="Python-logo-notext.svg.png"/>
          <p:cNvPicPr>
            <a:picLocks noChangeAspect="1"/>
          </p:cNvPicPr>
          <p:nvPr/>
        </p:nvPicPr>
        <p:blipFill>
          <a:blip r:embed="rId3">
            <a:extLst/>
          </a:blip>
          <a:stretch>
            <a:fillRect/>
          </a:stretch>
        </p:blipFill>
        <p:spPr>
          <a:xfrm>
            <a:off x="14892329" y="468145"/>
            <a:ext cx="1459307" cy="1598893"/>
          </a:xfrm>
          <a:prstGeom prst="rect">
            <a:avLst/>
          </a:prstGeom>
          <a:ln w="12700">
            <a:miter lim="400000"/>
          </a:ln>
        </p:spPr>
      </p:pic>
      <p:pic>
        <p:nvPicPr>
          <p:cNvPr id="913" name="Screenshot 2022-05-28 at 21.43.02.png" descr="Screenshot 2022-05-28 at 21.43.02.png"/>
          <p:cNvPicPr>
            <a:picLocks noChangeAspect="1"/>
          </p:cNvPicPr>
          <p:nvPr/>
        </p:nvPicPr>
        <p:blipFill>
          <a:blip r:embed="rId4">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9" grpId="3"/>
      <p:bldP build="whole" bldLvl="1" animBg="1" rev="0" advAuto="0" spid="908" grpId="2"/>
      <p:bldP build="whole" bldLvl="1" animBg="1" rev="0" advAuto="0" spid="910" grpId="4"/>
      <p:bldP build="whole" bldLvl="1" animBg="1" rev="0" advAuto="0" spid="907"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Who am I?"/>
          <p:cNvSpPr txBox="1"/>
          <p:nvPr>
            <p:ph type="title"/>
          </p:nvPr>
        </p:nvSpPr>
        <p:spPr>
          <a:xfrm>
            <a:off x="990073" y="759575"/>
            <a:ext cx="21971001" cy="1435101"/>
          </a:xfrm>
          <a:prstGeom prst="rect">
            <a:avLst/>
          </a:prstGeom>
        </p:spPr>
        <p:txBody>
          <a:bodyPr/>
          <a:lstStyle/>
          <a:p>
            <a:pPr/>
            <a:r>
              <a:t>Who am I?</a:t>
            </a:r>
          </a:p>
        </p:txBody>
      </p:sp>
      <p:pic>
        <p:nvPicPr>
          <p:cNvPr id="225" name="Screenshot 2022-05-28 at 21.43.02.png" descr="Screenshot 2022-05-28 at 21.43.02.png"/>
          <p:cNvPicPr>
            <a:picLocks noChangeAspect="1"/>
          </p:cNvPicPr>
          <p:nvPr/>
        </p:nvPicPr>
        <p:blipFill>
          <a:blip r:embed="rId2">
            <a:alphaModFix amt="32985"/>
            <a:extLst/>
          </a:blip>
          <a:stretch>
            <a:fillRect/>
          </a:stretch>
        </p:blipFill>
        <p:spPr>
          <a:xfrm>
            <a:off x="14548251" y="9216670"/>
            <a:ext cx="14475283" cy="11068058"/>
          </a:xfrm>
          <a:prstGeom prst="rect">
            <a:avLst/>
          </a:prstGeom>
          <a:ln w="12700">
            <a:miter lim="400000"/>
          </a:ln>
        </p:spPr>
      </p:pic>
      <p:pic>
        <p:nvPicPr>
          <p:cNvPr id="226" name="Screenshot 2022-08-15 at 14.57.27.png" descr="Screenshot 2022-08-15 at 14.57.27.png"/>
          <p:cNvPicPr>
            <a:picLocks noChangeAspect="1"/>
          </p:cNvPicPr>
          <p:nvPr/>
        </p:nvPicPr>
        <p:blipFill>
          <a:blip r:embed="rId3">
            <a:extLst/>
          </a:blip>
          <a:stretch>
            <a:fillRect/>
          </a:stretch>
        </p:blipFill>
        <p:spPr>
          <a:xfrm>
            <a:off x="958511" y="2706626"/>
            <a:ext cx="6985001" cy="8775701"/>
          </a:xfrm>
          <a:prstGeom prst="rect">
            <a:avLst/>
          </a:prstGeom>
          <a:ln w="12700">
            <a:miter lim="400000"/>
          </a:ln>
        </p:spPr>
      </p:pic>
      <p:sp>
        <p:nvSpPr>
          <p:cNvPr id="227" name="Started as electroacoustic design engineer…"/>
          <p:cNvSpPr txBox="1"/>
          <p:nvPr/>
        </p:nvSpPr>
        <p:spPr>
          <a:xfrm>
            <a:off x="10838961" y="3698271"/>
            <a:ext cx="14920811" cy="79267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825500">
              <a:spcBef>
                <a:spcPts val="1800"/>
              </a:spcBef>
              <a:defRPr b="1" spc="-29" sz="3000">
                <a:solidFill>
                  <a:srgbClr val="000000"/>
                </a:solidFill>
              </a:defRPr>
            </a:pPr>
          </a:p>
          <a:p>
            <a:pPr marL="381000" indent="-381000" algn="l" defTabSz="825500">
              <a:spcBef>
                <a:spcPts val="1800"/>
              </a:spcBef>
              <a:buSzPct val="123000"/>
              <a:buChar char="•"/>
              <a:defRPr b="1" spc="-29" sz="3000">
                <a:solidFill>
                  <a:srgbClr val="000000"/>
                </a:solidFill>
              </a:defRPr>
            </a:pPr>
            <a:r>
              <a:t>Started as electroacoustic design engineer </a:t>
            </a:r>
          </a:p>
          <a:p>
            <a:pPr marL="381000" indent="-381000" algn="l" defTabSz="825500">
              <a:spcBef>
                <a:spcPts val="1800"/>
              </a:spcBef>
              <a:buSzPct val="123000"/>
              <a:buChar char="•"/>
              <a:defRPr b="1" spc="-29" sz="3000">
                <a:solidFill>
                  <a:srgbClr val="000000"/>
                </a:solidFill>
              </a:defRPr>
            </a:pPr>
            <a:r>
              <a:t>Subjective evaluation / psychoacoustics</a:t>
            </a:r>
          </a:p>
          <a:p>
            <a:pPr marL="381000" indent="-381000" algn="l" defTabSz="825500">
              <a:spcBef>
                <a:spcPts val="1800"/>
              </a:spcBef>
              <a:buSzPct val="123000"/>
              <a:buChar char="•"/>
              <a:defRPr b="1" spc="-29" sz="3000">
                <a:solidFill>
                  <a:srgbClr val="000000"/>
                </a:solidFill>
              </a:defRPr>
            </a:pPr>
            <a:r>
              <a:t>Musician / mix engineer</a:t>
            </a:r>
          </a:p>
          <a:p>
            <a:pPr marL="381000" indent="-381000" algn="l" defTabSz="825500">
              <a:spcBef>
                <a:spcPts val="1800"/>
              </a:spcBef>
              <a:buSzPct val="123000"/>
              <a:buChar char="•"/>
              <a:defRPr b="1" spc="-29" sz="3000">
                <a:solidFill>
                  <a:srgbClr val="000000"/>
                </a:solidFill>
              </a:defRPr>
            </a:pPr>
            <a:r>
              <a:t>MS Family Science - applying engineering techniques to time series data</a:t>
            </a:r>
          </a:p>
          <a:p>
            <a:pPr marL="381000" indent="-381000" algn="l" defTabSz="825500">
              <a:spcBef>
                <a:spcPts val="1800"/>
              </a:spcBef>
              <a:buSzPct val="123000"/>
              <a:buChar char="•"/>
              <a:defRPr b="1" spc="-29" sz="3000">
                <a:solidFill>
                  <a:srgbClr val="000000"/>
                </a:solidFill>
              </a:defRPr>
            </a:pPr>
            <a:r>
              <a:t>MSc ML, CV and Space Robotics</a:t>
            </a:r>
          </a:p>
          <a:p>
            <a:pPr marL="381000" indent="-381000" algn="l" defTabSz="825500">
              <a:spcBef>
                <a:spcPts val="1800"/>
              </a:spcBef>
              <a:buSzPct val="123000"/>
              <a:buChar char="•"/>
              <a:defRPr b="1" spc="-29" sz="3000">
                <a:solidFill>
                  <a:srgbClr val="000000"/>
                </a:solidFill>
              </a:defRPr>
            </a:pPr>
            <a:r>
              <a:t>PhD Machine learning, computer vision, causality</a:t>
            </a:r>
          </a:p>
          <a:p>
            <a:pPr marL="381000" indent="-381000" algn="l" defTabSz="825500">
              <a:spcBef>
                <a:spcPts val="1800"/>
              </a:spcBef>
              <a:buSzPct val="123000"/>
              <a:buChar char="•"/>
              <a:defRPr b="1" spc="-29" sz="3000">
                <a:solidFill>
                  <a:srgbClr val="000000"/>
                </a:solidFill>
              </a:defRPr>
            </a:pPr>
            <a:r>
              <a:t>Currently 2nd PhD integrating ML and causality into social science</a:t>
            </a:r>
          </a:p>
        </p:txBody>
      </p:sp>
      <p:pic>
        <p:nvPicPr>
          <p:cNvPr id="228" name="Screenshot 2022-08-15 at 14.59.23.png" descr="Screenshot 2022-08-15 at 14.59.23.png"/>
          <p:cNvPicPr>
            <a:picLocks noChangeAspect="1"/>
          </p:cNvPicPr>
          <p:nvPr/>
        </p:nvPicPr>
        <p:blipFill>
          <a:blip r:embed="rId4">
            <a:extLst/>
          </a:blip>
          <a:stretch>
            <a:fillRect/>
          </a:stretch>
        </p:blipFill>
        <p:spPr>
          <a:xfrm>
            <a:off x="790180" y="3968205"/>
            <a:ext cx="6985001" cy="5168195"/>
          </a:xfrm>
          <a:prstGeom prst="rect">
            <a:avLst/>
          </a:prstGeom>
          <a:ln w="12700">
            <a:miter lim="400000"/>
          </a:ln>
        </p:spPr>
      </p:pic>
      <p:pic>
        <p:nvPicPr>
          <p:cNvPr id="229" name="Image" descr="Image"/>
          <p:cNvPicPr>
            <a:picLocks noChangeAspect="1"/>
          </p:cNvPicPr>
          <p:nvPr/>
        </p:nvPicPr>
        <p:blipFill>
          <a:blip r:embed="rId5">
            <a:extLst/>
          </a:blip>
          <a:stretch>
            <a:fillRect/>
          </a:stretch>
        </p:blipFill>
        <p:spPr>
          <a:xfrm>
            <a:off x="1190399" y="3459503"/>
            <a:ext cx="7145141" cy="7269947"/>
          </a:xfrm>
          <a:prstGeom prst="rect">
            <a:avLst/>
          </a:prstGeom>
          <a:ln w="12700">
            <a:miter lim="400000"/>
          </a:ln>
        </p:spPr>
      </p:pic>
      <p:pic>
        <p:nvPicPr>
          <p:cNvPr id="230" name="Screenshot 2022-08-15 at 15.01.23.png" descr="Screenshot 2022-08-15 at 15.01.23.png"/>
          <p:cNvPicPr>
            <a:picLocks noChangeAspect="1"/>
          </p:cNvPicPr>
          <p:nvPr/>
        </p:nvPicPr>
        <p:blipFill>
          <a:blip r:embed="rId6">
            <a:extLst/>
          </a:blip>
          <a:stretch>
            <a:fillRect/>
          </a:stretch>
        </p:blipFill>
        <p:spPr>
          <a:xfrm>
            <a:off x="737069" y="3067050"/>
            <a:ext cx="8051801" cy="7581900"/>
          </a:xfrm>
          <a:prstGeom prst="rect">
            <a:avLst/>
          </a:prstGeom>
          <a:ln w="12700">
            <a:miter lim="400000"/>
          </a:ln>
        </p:spPr>
      </p:pic>
      <p:pic>
        <p:nvPicPr>
          <p:cNvPr id="231" name="Screenshot 2022-07-20 at 12.11.06.png" descr="Screenshot 2022-07-20 at 12.11.06.png"/>
          <p:cNvPicPr>
            <a:picLocks noChangeAspect="1"/>
          </p:cNvPicPr>
          <p:nvPr/>
        </p:nvPicPr>
        <p:blipFill>
          <a:blip r:embed="rId7">
            <a:extLst/>
          </a:blip>
          <a:stretch>
            <a:fillRect/>
          </a:stretch>
        </p:blipFill>
        <p:spPr>
          <a:xfrm>
            <a:off x="1370773" y="2309665"/>
            <a:ext cx="8634573" cy="9096670"/>
          </a:xfrm>
          <a:prstGeom prst="rect">
            <a:avLst/>
          </a:prstGeom>
          <a:ln w="12700">
            <a:miter lim="400000"/>
          </a:ln>
        </p:spPr>
      </p:pic>
      <p:pic>
        <p:nvPicPr>
          <p:cNvPr id="232" name="Screenshot 2022-08-15 at 15.05.06.png" descr="Screenshot 2022-08-15 at 15.05.06.png"/>
          <p:cNvPicPr>
            <a:picLocks noChangeAspect="1"/>
          </p:cNvPicPr>
          <p:nvPr/>
        </p:nvPicPr>
        <p:blipFill>
          <a:blip r:embed="rId8">
            <a:extLst/>
          </a:blip>
          <a:stretch>
            <a:fillRect/>
          </a:stretch>
        </p:blipFill>
        <p:spPr>
          <a:xfrm>
            <a:off x="-504558" y="2546142"/>
            <a:ext cx="11318435" cy="9096669"/>
          </a:xfrm>
          <a:prstGeom prst="rect">
            <a:avLst/>
          </a:prstGeom>
          <a:ln w="12700">
            <a:miter lim="400000"/>
          </a:ln>
        </p:spPr>
      </p:pic>
      <p:pic>
        <p:nvPicPr>
          <p:cNvPr id="233" name="71HCQeYcBKL._SS500_.jpg" descr="71HCQeYcBKL._SS500_.jpg"/>
          <p:cNvPicPr>
            <a:picLocks noChangeAspect="1"/>
          </p:cNvPicPr>
          <p:nvPr/>
        </p:nvPicPr>
        <p:blipFill>
          <a:blip r:embed="rId9">
            <a:extLst/>
          </a:blip>
          <a:stretch>
            <a:fillRect/>
          </a:stretch>
        </p:blipFill>
        <p:spPr>
          <a:xfrm>
            <a:off x="1983108" y="4314614"/>
            <a:ext cx="5559724" cy="555972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2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227">
                                            <p:txEl>
                                              <p:pRg st="1" end="1"/>
                                            </p:txEl>
                                          </p:spTgt>
                                        </p:tgtEl>
                                        <p:attrNameLst>
                                          <p:attrName>style.visibility</p:attrName>
                                        </p:attrNameLst>
                                      </p:cBhvr>
                                      <p:to>
                                        <p:strVal val="visible"/>
                                      </p:to>
                                    </p:set>
                                  </p:childTnLst>
                                </p:cTn>
                              </p:par>
                            </p:childTnLst>
                          </p:cTn>
                        </p:par>
                        <p:par>
                          <p:cTn id="12" fill="hold">
                            <p:stCondLst>
                              <p:cond delay="0"/>
                            </p:stCondLst>
                            <p:childTnLst>
                              <p:par>
                                <p:cTn id="13" presetClass="entr" nodeType="afterEffect" presetSubtype="0" presetID="1" grpId="2" fill="hold">
                                  <p:stCondLst>
                                    <p:cond delay="0"/>
                                  </p:stCondLst>
                                  <p:iterate type="el" backwards="0">
                                    <p:tmAbs val="0"/>
                                  </p:iterate>
                                  <p:childTnLst>
                                    <p:set>
                                      <p:cBhvr>
                                        <p:cTn id="14" fill="hold"/>
                                        <p:tgtEl>
                                          <p:spTgt spid="2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3" fill="hold">
                                  <p:stCondLst>
                                    <p:cond delay="0"/>
                                  </p:stCondLst>
                                  <p:iterate type="el" backwards="0">
                                    <p:tmAbs val="0"/>
                                  </p:iterate>
                                  <p:childTnLst>
                                    <p:set>
                                      <p:cBhvr>
                                        <p:cTn id="18" fill="hold">
                                          <p:stCondLst>
                                            <p:cond delay="0"/>
                                          </p:stCondLst>
                                        </p:cTn>
                                        <p:tgtEl>
                                          <p:spTgt spid="226"/>
                                        </p:tgtEl>
                                        <p:attrNameLst>
                                          <p:attrName>style.visibility</p:attrName>
                                        </p:attrNameLst>
                                      </p:cBhvr>
                                      <p:to>
                                        <p:strVal val="hidden"/>
                                      </p:to>
                                    </p:set>
                                  </p:childTnLst>
                                </p:cTn>
                              </p:par>
                            </p:childTnLst>
                          </p:cTn>
                        </p:par>
                        <p:par>
                          <p:cTn id="19" fill="hold">
                            <p:stCondLst>
                              <p:cond delay="0"/>
                            </p:stCondLst>
                            <p:childTnLst>
                              <p:par>
                                <p:cTn id="20" presetClass="entr" nodeType="afterEffect" presetSubtype="0" presetID="1" grpId="4" fill="hold">
                                  <p:stCondLst>
                                    <p:cond delay="0"/>
                                  </p:stCondLst>
                                  <p:iterate type="el" backwards="0">
                                    <p:tmAbs val="0"/>
                                  </p:iterate>
                                  <p:childTnLst>
                                    <p:set>
                                      <p:cBhvr>
                                        <p:cTn id="21" fill="hold"/>
                                        <p:tgtEl>
                                          <p:spTgt spid="228"/>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1" fill="hold">
                                  <p:stCondLst>
                                    <p:cond delay="0"/>
                                  </p:stCondLst>
                                  <p:iterate type="el" backwards="0">
                                    <p:tmAbs val="0"/>
                                  </p:iterate>
                                  <p:childTnLst>
                                    <p:set>
                                      <p:cBhvr>
                                        <p:cTn id="24" fill="hold"/>
                                        <p:tgtEl>
                                          <p:spTgt spid="227">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5" fill="hold">
                                  <p:stCondLst>
                                    <p:cond delay="0"/>
                                  </p:stCondLst>
                                  <p:iterate type="el" backwards="0">
                                    <p:tmAbs val="0"/>
                                  </p:iterate>
                                  <p:childTnLst>
                                    <p:set>
                                      <p:cBhvr>
                                        <p:cTn id="28" fill="hold"/>
                                        <p:tgtEl>
                                          <p:spTgt spid="233"/>
                                        </p:tgtEl>
                                        <p:attrNameLst>
                                          <p:attrName>style.visibility</p:attrName>
                                        </p:attrNameLst>
                                      </p:cBhvr>
                                      <p:to>
                                        <p:strVal val="visible"/>
                                      </p:to>
                                    </p:set>
                                  </p:childTnLst>
                                </p:cTn>
                              </p:par>
                            </p:childTnLst>
                          </p:cTn>
                        </p:par>
                        <p:par>
                          <p:cTn id="29" fill="hold">
                            <p:stCondLst>
                              <p:cond delay="0"/>
                            </p:stCondLst>
                            <p:childTnLst>
                              <p:par>
                                <p:cTn id="30" presetClass="exit" nodeType="afterEffect" presetSubtype="0" presetID="1" grpId="6" fill="hold">
                                  <p:stCondLst>
                                    <p:cond delay="0"/>
                                  </p:stCondLst>
                                  <p:iterate type="el" backwards="0">
                                    <p:tmAbs val="0"/>
                                  </p:iterate>
                                  <p:childTnLst>
                                    <p:set>
                                      <p:cBhvr>
                                        <p:cTn id="31" fill="hold">
                                          <p:stCondLst>
                                            <p:cond delay="0"/>
                                          </p:stCondLst>
                                        </p:cTn>
                                        <p:tgtEl>
                                          <p:spTgt spid="228"/>
                                        </p:tgtEl>
                                        <p:attrNameLst>
                                          <p:attrName>style.visibility</p:attrName>
                                        </p:attrNameLst>
                                      </p:cBhvr>
                                      <p:to>
                                        <p:strVal val="hidden"/>
                                      </p:to>
                                    </p:set>
                                  </p:childTnLst>
                                </p:cTn>
                              </p:par>
                            </p:childTnLst>
                          </p:cTn>
                        </p:par>
                        <p:par>
                          <p:cTn id="32" fill="hold">
                            <p:stCondLst>
                              <p:cond delay="0"/>
                            </p:stCondLst>
                            <p:childTnLst>
                              <p:par>
                                <p:cTn id="33" presetClass="entr" nodeType="afterEffect" presetSubtype="0" presetID="1" grpId="1" fill="hold">
                                  <p:stCondLst>
                                    <p:cond delay="0"/>
                                  </p:stCondLst>
                                  <p:iterate type="el" backwards="0">
                                    <p:tmAbs val="0"/>
                                  </p:iterate>
                                  <p:childTnLst>
                                    <p:set>
                                      <p:cBhvr>
                                        <p:cTn id="34" fill="hold"/>
                                        <p:tgtEl>
                                          <p:spTgt spid="22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7" fill="hold">
                                  <p:stCondLst>
                                    <p:cond delay="0"/>
                                  </p:stCondLst>
                                  <p:iterate type="el" backwards="0">
                                    <p:tmAbs val="0"/>
                                  </p:iterate>
                                  <p:childTnLst>
                                    <p:set>
                                      <p:cBhvr>
                                        <p:cTn id="38" fill="hold"/>
                                        <p:tgtEl>
                                          <p:spTgt spid="229"/>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8" fill="hold">
                                  <p:stCondLst>
                                    <p:cond delay="0"/>
                                  </p:stCondLst>
                                  <p:iterate type="el" backwards="0">
                                    <p:tmAbs val="0"/>
                                  </p:iterate>
                                  <p:childTnLst>
                                    <p:set>
                                      <p:cBhvr>
                                        <p:cTn id="41" fill="hold"/>
                                        <p:tgtEl>
                                          <p:spTgt spid="230"/>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 fill="hold">
                                  <p:stCondLst>
                                    <p:cond delay="0"/>
                                  </p:stCondLst>
                                  <p:iterate type="el" backwards="0">
                                    <p:tmAbs val="0"/>
                                  </p:iterate>
                                  <p:childTnLst>
                                    <p:set>
                                      <p:cBhvr>
                                        <p:cTn id="44" fill="hold"/>
                                        <p:tgtEl>
                                          <p:spTgt spid="227">
                                            <p:txEl>
                                              <p:pRg st="4" end="4"/>
                                            </p:txEl>
                                          </p:spTgt>
                                        </p:tgtEl>
                                        <p:attrNameLst>
                                          <p:attrName>style.visibility</p:attrName>
                                        </p:attrNameLst>
                                      </p:cBhvr>
                                      <p:to>
                                        <p:strVal val="visible"/>
                                      </p:to>
                                    </p:set>
                                  </p:childTnLst>
                                </p:cTn>
                              </p:par>
                            </p:childTnLst>
                          </p:cTn>
                        </p:par>
                        <p:par>
                          <p:cTn id="45" fill="hold">
                            <p:stCondLst>
                              <p:cond delay="0"/>
                            </p:stCondLst>
                            <p:childTnLst>
                              <p:par>
                                <p:cTn id="46" presetClass="exit" nodeType="afterEffect" presetSubtype="0" presetID="1" grpId="9" fill="hold">
                                  <p:stCondLst>
                                    <p:cond delay="0"/>
                                  </p:stCondLst>
                                  <p:iterate type="el" backwards="0">
                                    <p:tmAbs val="0"/>
                                  </p:iterate>
                                  <p:childTnLst>
                                    <p:set>
                                      <p:cBhvr>
                                        <p:cTn id="47" fill="hold">
                                          <p:stCondLst>
                                            <p:cond delay="0"/>
                                          </p:stCondLst>
                                        </p:cTn>
                                        <p:tgtEl>
                                          <p:spTgt spid="233"/>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Class="exit" nodeType="clickEffect" presetSubtype="0" presetID="1" grpId="10" fill="hold">
                                  <p:stCondLst>
                                    <p:cond delay="0"/>
                                  </p:stCondLst>
                                  <p:iterate type="el" backwards="0">
                                    <p:tmAbs val="0"/>
                                  </p:iterate>
                                  <p:childTnLst>
                                    <p:set>
                                      <p:cBhvr>
                                        <p:cTn id="51" fill="hold">
                                          <p:stCondLst>
                                            <p:cond delay="0"/>
                                          </p:stCondLst>
                                        </p:cTn>
                                        <p:tgtEl>
                                          <p:spTgt spid="229"/>
                                        </p:tgtEl>
                                        <p:attrNameLst>
                                          <p:attrName>style.visibility</p:attrName>
                                        </p:attrNameLst>
                                      </p:cBhvr>
                                      <p:to>
                                        <p:strVal val="hidden"/>
                                      </p:to>
                                    </p:set>
                                  </p:childTnLst>
                                </p:cTn>
                              </p:par>
                            </p:childTnLst>
                          </p:cTn>
                        </p:par>
                        <p:par>
                          <p:cTn id="52" fill="hold">
                            <p:stCondLst>
                              <p:cond delay="0"/>
                            </p:stCondLst>
                            <p:childTnLst>
                              <p:par>
                                <p:cTn id="53" presetClass="exit" nodeType="afterEffect" presetSubtype="0" presetID="1" grpId="11" fill="hold">
                                  <p:stCondLst>
                                    <p:cond delay="0"/>
                                  </p:stCondLst>
                                  <p:iterate type="el" backwards="0">
                                    <p:tmAbs val="0"/>
                                  </p:iterate>
                                  <p:childTnLst>
                                    <p:set>
                                      <p:cBhvr>
                                        <p:cTn id="54" fill="hold">
                                          <p:stCondLst>
                                            <p:cond delay="0"/>
                                          </p:stCondLst>
                                        </p:cTn>
                                        <p:tgtEl>
                                          <p:spTgt spid="230"/>
                                        </p:tgtEl>
                                        <p:attrNameLst>
                                          <p:attrName>style.visibility</p:attrName>
                                        </p:attrNameLst>
                                      </p:cBhvr>
                                      <p:to>
                                        <p:strVal val="hidden"/>
                                      </p:to>
                                    </p:set>
                                  </p:childTnLst>
                                </p:cTn>
                              </p:par>
                            </p:childTnLst>
                          </p:cTn>
                        </p:par>
                        <p:par>
                          <p:cTn id="55" fill="hold">
                            <p:stCondLst>
                              <p:cond delay="0"/>
                            </p:stCondLst>
                            <p:childTnLst>
                              <p:par>
                                <p:cTn id="56" presetClass="entr" nodeType="afterEffect" presetSubtype="0" presetID="1" grpId="12" fill="hold">
                                  <p:stCondLst>
                                    <p:cond delay="0"/>
                                  </p:stCondLst>
                                  <p:iterate type="el" backwards="0">
                                    <p:tmAbs val="0"/>
                                  </p:iterate>
                                  <p:childTnLst>
                                    <p:set>
                                      <p:cBhvr>
                                        <p:cTn id="57" fill="hold"/>
                                        <p:tgtEl>
                                          <p:spTgt spid="231"/>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 fill="hold">
                                  <p:stCondLst>
                                    <p:cond delay="0"/>
                                  </p:stCondLst>
                                  <p:iterate type="el" backwards="0">
                                    <p:tmAbs val="0"/>
                                  </p:iterate>
                                  <p:childTnLst>
                                    <p:set>
                                      <p:cBhvr>
                                        <p:cTn id="60" fill="hold"/>
                                        <p:tgtEl>
                                          <p:spTgt spid="227">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xit" nodeType="clickEffect" presetSubtype="0" presetID="1" grpId="13" fill="hold">
                                  <p:stCondLst>
                                    <p:cond delay="0"/>
                                  </p:stCondLst>
                                  <p:iterate type="el" backwards="0">
                                    <p:tmAbs val="0"/>
                                  </p:iterate>
                                  <p:childTnLst>
                                    <p:set>
                                      <p:cBhvr>
                                        <p:cTn id="64" fill="hold">
                                          <p:stCondLst>
                                            <p:cond delay="0"/>
                                          </p:stCondLst>
                                        </p:cTn>
                                        <p:tgtEl>
                                          <p:spTgt spid="231"/>
                                        </p:tgtEl>
                                        <p:attrNameLst>
                                          <p:attrName>style.visibility</p:attrName>
                                        </p:attrNameLst>
                                      </p:cBhvr>
                                      <p:to>
                                        <p:strVal val="hidden"/>
                                      </p:to>
                                    </p:set>
                                  </p:childTnLst>
                                </p:cTn>
                              </p:par>
                            </p:childTnLst>
                          </p:cTn>
                        </p:par>
                        <p:par>
                          <p:cTn id="65" fill="hold">
                            <p:stCondLst>
                              <p:cond delay="0"/>
                            </p:stCondLst>
                            <p:childTnLst>
                              <p:par>
                                <p:cTn id="66" presetClass="entr" nodeType="afterEffect" presetSubtype="0" presetID="1" grpId="14" fill="hold">
                                  <p:stCondLst>
                                    <p:cond delay="0"/>
                                  </p:stCondLst>
                                  <p:iterate type="el" backwards="0">
                                    <p:tmAbs val="0"/>
                                  </p:iterate>
                                  <p:childTnLst>
                                    <p:set>
                                      <p:cBhvr>
                                        <p:cTn id="67" fill="hold"/>
                                        <p:tgtEl>
                                          <p:spTgt spid="232"/>
                                        </p:tgtEl>
                                        <p:attrNameLst>
                                          <p:attrName>style.visibility</p:attrName>
                                        </p:attrNameLst>
                                      </p:cBhvr>
                                      <p:to>
                                        <p:strVal val="visible"/>
                                      </p:to>
                                    </p:set>
                                  </p:childTnLst>
                                </p:cTn>
                              </p:par>
                            </p:childTnLst>
                          </p:cTn>
                        </p:par>
                        <p:par>
                          <p:cTn id="68" fill="hold">
                            <p:stCondLst>
                              <p:cond delay="0"/>
                            </p:stCondLst>
                            <p:childTnLst>
                              <p:par>
                                <p:cTn id="69" presetClass="entr" nodeType="afterEffect" presetSubtype="0" presetID="1" grpId="1" fill="hold">
                                  <p:stCondLst>
                                    <p:cond delay="0"/>
                                  </p:stCondLst>
                                  <p:iterate type="el" backwards="0">
                                    <p:tmAbs val="0"/>
                                  </p:iterate>
                                  <p:childTnLst>
                                    <p:set>
                                      <p:cBhvr>
                                        <p:cTn id="70" fill="hold"/>
                                        <p:tgtEl>
                                          <p:spTgt spid="227">
                                            <p:txEl>
                                              <p:pRg st="6" end="6"/>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0" presetID="1" grpId="1" fill="hold">
                                  <p:stCondLst>
                                    <p:cond delay="0"/>
                                  </p:stCondLst>
                                  <p:iterate type="el" backwards="0">
                                    <p:tmAbs val="0"/>
                                  </p:iterate>
                                  <p:childTnLst>
                                    <p:set>
                                      <p:cBhvr>
                                        <p:cTn id="74" fill="hold"/>
                                        <p:tgtEl>
                                          <p:spTgt spid="22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8" grpId="6"/>
      <p:bldP build="whole" bldLvl="1" animBg="1" rev="0" advAuto="0" spid="233" grpId="5"/>
      <p:bldP build="whole" bldLvl="1" animBg="1" rev="0" advAuto="0" spid="226" grpId="2"/>
      <p:bldP build="whole" bldLvl="1" animBg="1" rev="0" advAuto="0" spid="226" grpId="3"/>
      <p:bldP build="whole" bldLvl="1" animBg="1" rev="0" advAuto="0" spid="233" grpId="9"/>
      <p:bldP build="p" bldLvl="5" animBg="1" rev="0" advAuto="0" spid="227" grpId="1"/>
      <p:bldP build="whole" bldLvl="1" animBg="1" rev="0" advAuto="0" spid="231" grpId="12"/>
      <p:bldP build="whole" bldLvl="1" animBg="1" rev="0" advAuto="0" spid="231" grpId="13"/>
      <p:bldP build="whole" bldLvl="1" animBg="1" rev="0" advAuto="0" spid="230" grpId="8"/>
      <p:bldP build="whole" bldLvl="1" animBg="1" rev="0" advAuto="0" spid="229" grpId="7"/>
      <p:bldP build="whole" bldLvl="1" animBg="1" rev="0" advAuto="0" spid="232" grpId="14"/>
      <p:bldP build="whole" bldLvl="1" animBg="1" rev="0" advAuto="0" spid="230" grpId="11"/>
      <p:bldP build="whole" bldLvl="1" animBg="1" rev="0" advAuto="0" spid="229" grpId="10"/>
      <p:bldP build="whole" bldLvl="1" animBg="1" rev="0" advAuto="0" spid="228" grpId="4"/>
    </p:bldLst>
  </p:timing>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5" name="Reflection"/>
          <p:cNvSpPr txBox="1"/>
          <p:nvPr>
            <p:ph type="title"/>
          </p:nvPr>
        </p:nvSpPr>
        <p:spPr>
          <a:xfrm>
            <a:off x="1206498" y="757661"/>
            <a:ext cx="21971004" cy="4648201"/>
          </a:xfrm>
          <a:prstGeom prst="rect">
            <a:avLst/>
          </a:prstGeom>
        </p:spPr>
        <p:txBody>
          <a:bodyPr/>
          <a:lstStyle/>
          <a:p>
            <a:pPr/>
            <a:r>
              <a:t>Reflection</a:t>
            </a:r>
          </a:p>
        </p:txBody>
      </p:sp>
      <p:sp>
        <p:nvSpPr>
          <p:cNvPr id="916" name="Thus: if either our model disagrees with the world, and/or our analysis is not consistent with the model….…"/>
          <p:cNvSpPr txBox="1"/>
          <p:nvPr/>
        </p:nvSpPr>
        <p:spPr>
          <a:xfrm>
            <a:off x="4116799" y="6115146"/>
            <a:ext cx="15529788" cy="33653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500">
                <a:solidFill>
                  <a:srgbClr val="FFFFFF"/>
                </a:solidFill>
              </a:defRPr>
            </a:pPr>
            <a:r>
              <a:t>Thus: if either our model disagrees with the world, and/or our analysis is not consistent with the model…. </a:t>
            </a:r>
          </a:p>
          <a:p>
            <a:pPr>
              <a:defRPr b="1" sz="3500">
                <a:solidFill>
                  <a:srgbClr val="FFFFFF"/>
                </a:solidFill>
              </a:defRPr>
            </a:pPr>
          </a:p>
          <a:p>
            <a:pPr>
              <a:defRPr b="1" sz="3500">
                <a:solidFill>
                  <a:srgbClr val="FFFFFF"/>
                </a:solidFill>
              </a:defRPr>
            </a:pPr>
            <a:r>
              <a:t>Then our results are meaningless  = arbitrarily biased</a:t>
            </a:r>
          </a:p>
          <a:p>
            <a:pPr>
              <a:defRPr b="1" sz="3500">
                <a:solidFill>
                  <a:srgbClr val="FFFFFF"/>
                </a:solidFill>
              </a:defRPr>
            </a:pPr>
          </a:p>
          <a:p>
            <a:pPr>
              <a:defRPr b="1" sz="3500">
                <a:solidFill>
                  <a:srgbClr val="FFFFFF"/>
                </a:solidFill>
              </a:defRPr>
            </a:pPr>
            <a:r>
              <a:t>How many times do you think they correspond in general practice?</a:t>
            </a:r>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8" name="DAGs - RULE 1 (chain)"/>
          <p:cNvSpPr txBox="1"/>
          <p:nvPr>
            <p:ph type="title"/>
          </p:nvPr>
        </p:nvSpPr>
        <p:spPr>
          <a:xfrm>
            <a:off x="990073" y="759575"/>
            <a:ext cx="21971001" cy="1435101"/>
          </a:xfrm>
          <a:prstGeom prst="rect">
            <a:avLst/>
          </a:prstGeom>
        </p:spPr>
        <p:txBody>
          <a:bodyPr/>
          <a:lstStyle/>
          <a:p>
            <a:pPr/>
            <a:r>
              <a:t>DAGs - RULE 1 </a:t>
            </a:r>
            <a:r>
              <a:rPr b="0"/>
              <a:t>(chain) </a:t>
            </a:r>
          </a:p>
        </p:txBody>
      </p:sp>
      <p:pic>
        <p:nvPicPr>
          <p:cNvPr id="919" name="Screenshot 2022-09-15 at 14.13.06.png" descr="Screenshot 2022-09-15 at 14.13.06.png"/>
          <p:cNvPicPr>
            <a:picLocks noChangeAspect="1"/>
          </p:cNvPicPr>
          <p:nvPr/>
        </p:nvPicPr>
        <p:blipFill>
          <a:blip r:embed="rId2">
            <a:extLst/>
          </a:blip>
          <a:stretch>
            <a:fillRect/>
          </a:stretch>
        </p:blipFill>
        <p:spPr>
          <a:xfrm>
            <a:off x="7320396" y="3470788"/>
            <a:ext cx="8219209" cy="1575110"/>
          </a:xfrm>
          <a:prstGeom prst="rect">
            <a:avLst/>
          </a:prstGeom>
          <a:ln w="12700">
            <a:miter lim="400000"/>
          </a:ln>
        </p:spPr>
      </p:pic>
      <p:pic>
        <p:nvPicPr>
          <p:cNvPr id="920" name="Screenshot 2022-09-15 at 14.13.06.png" descr="Screenshot 2022-09-15 at 14.13.06.png"/>
          <p:cNvPicPr>
            <a:picLocks noChangeAspect="1"/>
          </p:cNvPicPr>
          <p:nvPr/>
        </p:nvPicPr>
        <p:blipFill>
          <a:blip r:embed="rId2">
            <a:extLst/>
          </a:blip>
          <a:stretch>
            <a:fillRect/>
          </a:stretch>
        </p:blipFill>
        <p:spPr>
          <a:xfrm>
            <a:off x="7497453" y="9248177"/>
            <a:ext cx="7865093" cy="1507248"/>
          </a:xfrm>
          <a:prstGeom prst="rect">
            <a:avLst/>
          </a:prstGeom>
          <a:ln w="12700">
            <a:miter lim="400000"/>
          </a:ln>
        </p:spPr>
      </p:pic>
      <p:sp>
        <p:nvSpPr>
          <p:cNvPr id="921" name="In the world, statistical dependence exists between A, B, and C"/>
          <p:cNvSpPr txBox="1"/>
          <p:nvPr/>
        </p:nvSpPr>
        <p:spPr>
          <a:xfrm>
            <a:off x="4783332" y="2688868"/>
            <a:ext cx="1481733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In the world, statistical dependence exists between A, B, and C</a:t>
            </a:r>
          </a:p>
        </p:txBody>
      </p:sp>
      <p:sp>
        <p:nvSpPr>
          <p:cNvPr id="922" name="Conditioning on B makes A statistically independent of C"/>
          <p:cNvSpPr txBox="1"/>
          <p:nvPr/>
        </p:nvSpPr>
        <p:spPr>
          <a:xfrm>
            <a:off x="4566906" y="8199772"/>
            <a:ext cx="14817337"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Conditioning on B makes A statistically independent of C</a:t>
            </a:r>
          </a:p>
        </p:txBody>
      </p:sp>
      <p:sp>
        <p:nvSpPr>
          <p:cNvPr id="923" name="Rectangle"/>
          <p:cNvSpPr/>
          <p:nvPr/>
        </p:nvSpPr>
        <p:spPr>
          <a:xfrm>
            <a:off x="12095107" y="9814101"/>
            <a:ext cx="600186" cy="764487"/>
          </a:xfrm>
          <a:prstGeom prst="rect">
            <a:avLst/>
          </a:prstGeom>
          <a:ln w="1016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24" name="Line"/>
          <p:cNvSpPr/>
          <p:nvPr/>
        </p:nvSpPr>
        <p:spPr>
          <a:xfrm flipV="1">
            <a:off x="12328570" y="8910442"/>
            <a:ext cx="1" cy="866086"/>
          </a:xfrm>
          <a:prstGeom prst="line">
            <a:avLst/>
          </a:prstGeom>
          <a:ln w="88900">
            <a:solidFill>
              <a:srgbClr val="000000"/>
            </a:solidFill>
            <a:miter lim="400000"/>
          </a:ln>
        </p:spPr>
        <p:txBody>
          <a:bodyPr lIns="50800" tIns="50800" rIns="50800" bIns="50800" anchor="ctr"/>
          <a:lstStyle/>
          <a:p>
            <a:pPr/>
          </a:p>
        </p:txBody>
      </p:sp>
      <p:sp>
        <p:nvSpPr>
          <p:cNvPr id="925" name="Line"/>
          <p:cNvSpPr/>
          <p:nvPr/>
        </p:nvSpPr>
        <p:spPr>
          <a:xfrm flipH="1" flipV="1">
            <a:off x="12566842" y="8910342"/>
            <a:ext cx="6054" cy="866285"/>
          </a:xfrm>
          <a:prstGeom prst="line">
            <a:avLst/>
          </a:prstGeom>
          <a:ln w="88900">
            <a:solidFill>
              <a:srgbClr val="000000"/>
            </a:solidFill>
            <a:miter lim="400000"/>
          </a:ln>
        </p:spPr>
        <p:txBody>
          <a:bodyPr lIns="50800" tIns="50800" rIns="50800" bIns="50800" anchor="ctr"/>
          <a:lstStyle/>
          <a:p>
            <a:pPr/>
          </a:p>
        </p:txBody>
      </p:sp>
      <p:sp>
        <p:nvSpPr>
          <p:cNvPr id="926" name="C"/>
          <p:cNvSpPr txBox="1"/>
          <p:nvPr/>
        </p:nvSpPr>
        <p:spPr>
          <a:xfrm>
            <a:off x="11336532" y="5193010"/>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927" name="Image" descr="Image"/>
          <p:cNvPicPr>
            <a:picLocks noChangeAspect="1"/>
          </p:cNvPicPr>
          <p:nvPr/>
        </p:nvPicPr>
        <p:blipFill>
          <a:blip r:embed="rId3">
            <a:extLst/>
          </a:blip>
          <a:stretch>
            <a:fillRect/>
          </a:stretch>
        </p:blipFill>
        <p:spPr>
          <a:xfrm>
            <a:off x="12039600" y="5222517"/>
            <a:ext cx="701785" cy="626594"/>
          </a:xfrm>
          <a:prstGeom prst="rect">
            <a:avLst/>
          </a:prstGeom>
          <a:ln w="12700">
            <a:miter lim="400000"/>
          </a:ln>
        </p:spPr>
      </p:pic>
      <p:sp>
        <p:nvSpPr>
          <p:cNvPr id="928" name="A"/>
          <p:cNvSpPr txBox="1"/>
          <p:nvPr/>
        </p:nvSpPr>
        <p:spPr>
          <a:xfrm>
            <a:off x="12792478" y="5193010"/>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sp>
        <p:nvSpPr>
          <p:cNvPr id="929" name="C"/>
          <p:cNvSpPr txBox="1"/>
          <p:nvPr/>
        </p:nvSpPr>
        <p:spPr>
          <a:xfrm>
            <a:off x="11336532" y="6140953"/>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930" name="Image" descr="Image"/>
          <p:cNvPicPr>
            <a:picLocks noChangeAspect="1"/>
          </p:cNvPicPr>
          <p:nvPr/>
        </p:nvPicPr>
        <p:blipFill>
          <a:blip r:embed="rId3">
            <a:extLst/>
          </a:blip>
          <a:stretch>
            <a:fillRect/>
          </a:stretch>
        </p:blipFill>
        <p:spPr>
          <a:xfrm>
            <a:off x="12039600" y="6170460"/>
            <a:ext cx="701785" cy="626594"/>
          </a:xfrm>
          <a:prstGeom prst="rect">
            <a:avLst/>
          </a:prstGeom>
          <a:ln w="12700">
            <a:miter lim="400000"/>
          </a:ln>
        </p:spPr>
      </p:pic>
      <p:sp>
        <p:nvSpPr>
          <p:cNvPr id="931" name="B"/>
          <p:cNvSpPr txBox="1"/>
          <p:nvPr/>
        </p:nvSpPr>
        <p:spPr>
          <a:xfrm>
            <a:off x="12792478" y="6140953"/>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932" name="A"/>
          <p:cNvSpPr txBox="1"/>
          <p:nvPr/>
        </p:nvSpPr>
        <p:spPr>
          <a:xfrm>
            <a:off x="11336532" y="7051521"/>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pic>
        <p:nvPicPr>
          <p:cNvPr id="933" name="Image" descr="Image"/>
          <p:cNvPicPr>
            <a:picLocks noChangeAspect="1"/>
          </p:cNvPicPr>
          <p:nvPr/>
        </p:nvPicPr>
        <p:blipFill>
          <a:blip r:embed="rId3">
            <a:extLst/>
          </a:blip>
          <a:stretch>
            <a:fillRect/>
          </a:stretch>
        </p:blipFill>
        <p:spPr>
          <a:xfrm>
            <a:off x="12039600" y="7081028"/>
            <a:ext cx="701785" cy="626594"/>
          </a:xfrm>
          <a:prstGeom prst="rect">
            <a:avLst/>
          </a:prstGeom>
          <a:ln w="12700">
            <a:miter lim="400000"/>
          </a:ln>
        </p:spPr>
      </p:pic>
      <p:sp>
        <p:nvSpPr>
          <p:cNvPr id="934" name="B"/>
          <p:cNvSpPr txBox="1"/>
          <p:nvPr/>
        </p:nvSpPr>
        <p:spPr>
          <a:xfrm>
            <a:off x="12792478" y="7051521"/>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935" name="Statements:"/>
          <p:cNvSpPr txBox="1"/>
          <p:nvPr/>
        </p:nvSpPr>
        <p:spPr>
          <a:xfrm>
            <a:off x="7297932" y="6247110"/>
            <a:ext cx="3540927"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Statements:</a:t>
            </a:r>
          </a:p>
        </p:txBody>
      </p:sp>
      <p:sp>
        <p:nvSpPr>
          <p:cNvPr id="936" name="C"/>
          <p:cNvSpPr txBox="1"/>
          <p:nvPr/>
        </p:nvSpPr>
        <p:spPr>
          <a:xfrm>
            <a:off x="11561212" y="10934351"/>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sp>
        <p:nvSpPr>
          <p:cNvPr id="937" name="A | B"/>
          <p:cNvSpPr txBox="1"/>
          <p:nvPr/>
        </p:nvSpPr>
        <p:spPr>
          <a:xfrm>
            <a:off x="12864758" y="10934351"/>
            <a:ext cx="1588601"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 B </a:t>
            </a:r>
          </a:p>
        </p:txBody>
      </p:sp>
      <p:sp>
        <p:nvSpPr>
          <p:cNvPr id="938" name="C"/>
          <p:cNvSpPr txBox="1"/>
          <p:nvPr/>
        </p:nvSpPr>
        <p:spPr>
          <a:xfrm>
            <a:off x="11561212" y="11882294"/>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939" name="Image" descr="Image"/>
          <p:cNvPicPr>
            <a:picLocks noChangeAspect="1"/>
          </p:cNvPicPr>
          <p:nvPr/>
        </p:nvPicPr>
        <p:blipFill>
          <a:blip r:embed="rId3">
            <a:extLst/>
          </a:blip>
          <a:stretch>
            <a:fillRect/>
          </a:stretch>
        </p:blipFill>
        <p:spPr>
          <a:xfrm>
            <a:off x="12264280" y="11911801"/>
            <a:ext cx="701786" cy="626594"/>
          </a:xfrm>
          <a:prstGeom prst="rect">
            <a:avLst/>
          </a:prstGeom>
          <a:ln w="12700">
            <a:miter lim="400000"/>
          </a:ln>
        </p:spPr>
      </p:pic>
      <p:sp>
        <p:nvSpPr>
          <p:cNvPr id="940" name="B"/>
          <p:cNvSpPr txBox="1"/>
          <p:nvPr/>
        </p:nvSpPr>
        <p:spPr>
          <a:xfrm>
            <a:off x="13017158" y="11882294"/>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941" name="A"/>
          <p:cNvSpPr txBox="1"/>
          <p:nvPr/>
        </p:nvSpPr>
        <p:spPr>
          <a:xfrm>
            <a:off x="11561212" y="12792863"/>
            <a:ext cx="65197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pic>
        <p:nvPicPr>
          <p:cNvPr id="942" name="Image" descr="Image"/>
          <p:cNvPicPr>
            <a:picLocks noChangeAspect="1"/>
          </p:cNvPicPr>
          <p:nvPr/>
        </p:nvPicPr>
        <p:blipFill>
          <a:blip r:embed="rId3">
            <a:extLst/>
          </a:blip>
          <a:stretch>
            <a:fillRect/>
          </a:stretch>
        </p:blipFill>
        <p:spPr>
          <a:xfrm>
            <a:off x="12264280" y="12822370"/>
            <a:ext cx="701786" cy="626594"/>
          </a:xfrm>
          <a:prstGeom prst="rect">
            <a:avLst/>
          </a:prstGeom>
          <a:ln w="12700">
            <a:miter lim="400000"/>
          </a:ln>
        </p:spPr>
      </p:pic>
      <p:sp>
        <p:nvSpPr>
          <p:cNvPr id="943" name="B"/>
          <p:cNvSpPr txBox="1"/>
          <p:nvPr/>
        </p:nvSpPr>
        <p:spPr>
          <a:xfrm>
            <a:off x="13017158" y="12792863"/>
            <a:ext cx="65197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944" name="Statements:"/>
          <p:cNvSpPr txBox="1"/>
          <p:nvPr/>
        </p:nvSpPr>
        <p:spPr>
          <a:xfrm>
            <a:off x="7522612" y="11988452"/>
            <a:ext cx="3540928"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Statements:</a:t>
            </a:r>
          </a:p>
        </p:txBody>
      </p:sp>
      <p:pic>
        <p:nvPicPr>
          <p:cNvPr id="945" name="Image" descr="Image"/>
          <p:cNvPicPr>
            <a:picLocks noChangeAspect="1"/>
          </p:cNvPicPr>
          <p:nvPr/>
        </p:nvPicPr>
        <p:blipFill>
          <a:blip r:embed="rId4">
            <a:extLst/>
          </a:blip>
          <a:stretch>
            <a:fillRect/>
          </a:stretch>
        </p:blipFill>
        <p:spPr>
          <a:xfrm>
            <a:off x="12197708" y="10951955"/>
            <a:ext cx="744322" cy="608991"/>
          </a:xfrm>
          <a:prstGeom prst="rect">
            <a:avLst/>
          </a:prstGeom>
          <a:ln w="12700">
            <a:miter lim="400000"/>
          </a:ln>
        </p:spPr>
      </p:pic>
      <p:sp>
        <p:nvSpPr>
          <p:cNvPr id="946" name="Rectangle"/>
          <p:cNvSpPr/>
          <p:nvPr/>
        </p:nvSpPr>
        <p:spPr>
          <a:xfrm>
            <a:off x="11587108" y="10820952"/>
            <a:ext cx="2799865" cy="878191"/>
          </a:xfrm>
          <a:prstGeom prst="rect">
            <a:avLst/>
          </a:prstGeom>
          <a:ln w="1016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47" name="We already simulated this!"/>
          <p:cNvSpPr txBox="1"/>
          <p:nvPr/>
        </p:nvSpPr>
        <p:spPr>
          <a:xfrm>
            <a:off x="12710860" y="11560945"/>
            <a:ext cx="14817337" cy="72149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100">
                <a:solidFill>
                  <a:schemeClr val="accent2"/>
                </a:solidFill>
              </a:defRPr>
            </a:lvl1pPr>
          </a:lstStyle>
          <a:p>
            <a:pPr/>
            <a:r>
              <a:t>We already simulated this!</a:t>
            </a:r>
          </a:p>
        </p:txBody>
      </p:sp>
      <p:sp>
        <p:nvSpPr>
          <p:cNvPr id="948" name="These are known as independency statements, or conditional independency statements"/>
          <p:cNvSpPr txBox="1"/>
          <p:nvPr/>
        </p:nvSpPr>
        <p:spPr>
          <a:xfrm>
            <a:off x="16425645" y="5059831"/>
            <a:ext cx="8036413" cy="26264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100">
                <a:solidFill>
                  <a:schemeClr val="accent4">
                    <a:hueOff val="-1247790"/>
                    <a:lumOff val="-12326"/>
                  </a:schemeClr>
                </a:solidFill>
              </a:defRPr>
            </a:pPr>
            <a:r>
              <a:t>These are known as </a:t>
            </a:r>
            <a:r>
              <a:rPr i="1" u="sng"/>
              <a:t>independency</a:t>
            </a:r>
            <a:r>
              <a:t> statements, or </a:t>
            </a:r>
            <a:r>
              <a:rPr i="1" u="sng"/>
              <a:t>conditional independency </a:t>
            </a:r>
            <a:r>
              <a:t>statements</a:t>
            </a:r>
          </a:p>
        </p:txBody>
      </p:sp>
      <p:sp>
        <p:nvSpPr>
          <p:cNvPr id="949" name="Line"/>
          <p:cNvSpPr/>
          <p:nvPr/>
        </p:nvSpPr>
        <p:spPr>
          <a:xfrm flipH="1">
            <a:off x="14571859" y="6356994"/>
            <a:ext cx="1842301" cy="1"/>
          </a:xfrm>
          <a:prstGeom prst="line">
            <a:avLst/>
          </a:prstGeom>
          <a:ln w="38100">
            <a:solidFill>
              <a:srgbClr val="000000"/>
            </a:solidFill>
            <a:miter lim="400000"/>
            <a:tailEnd type="triangle"/>
          </a:ln>
        </p:spPr>
        <p:txBody>
          <a:bodyPr lIns="50800" tIns="50800" rIns="50800" bIns="50800" anchor="ctr"/>
          <a:lstStyle/>
          <a:p>
            <a:pPr/>
          </a:p>
        </p:txBody>
      </p:sp>
      <p:sp>
        <p:nvSpPr>
          <p:cNvPr id="950" name="Line"/>
          <p:cNvSpPr/>
          <p:nvPr/>
        </p:nvSpPr>
        <p:spPr>
          <a:xfrm flipH="1">
            <a:off x="16001044" y="7764381"/>
            <a:ext cx="3528701" cy="3172815"/>
          </a:xfrm>
          <a:prstGeom prst="line">
            <a:avLst/>
          </a:prstGeom>
          <a:ln w="38100">
            <a:solidFill>
              <a:srgbClr val="000000"/>
            </a:solidFill>
            <a:miter lim="400000"/>
            <a:tailEnd type="triangle"/>
          </a:ln>
        </p:spPr>
        <p:txBody>
          <a:bodyPr lIns="50800" tIns="50800" rIns="50800" bIns="50800" anchor="ctr"/>
          <a:lstStyle/>
          <a:p>
            <a:pPr/>
          </a:p>
        </p:txBody>
      </p:sp>
      <p:pic>
        <p:nvPicPr>
          <p:cNvPr id="951" name="Screenshot 2022-05-28 at 21.43.02.png" descr="Screenshot 2022-05-28 at 21.43.02.png"/>
          <p:cNvPicPr>
            <a:picLocks noChangeAspect="1"/>
          </p:cNvPicPr>
          <p:nvPr/>
        </p:nvPicPr>
        <p:blipFill>
          <a:blip r:embed="rId5">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3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2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92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92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93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93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8" fill="hold">
                                  <p:stCondLst>
                                    <p:cond delay="0"/>
                                  </p:stCondLst>
                                  <p:iterate type="el" backwards="0">
                                    <p:tmAbs val="0"/>
                                  </p:iterate>
                                  <p:childTnLst>
                                    <p:set>
                                      <p:cBhvr>
                                        <p:cTn id="29" fill="hold"/>
                                        <p:tgtEl>
                                          <p:spTgt spid="932"/>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934"/>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93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920"/>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923"/>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924"/>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922"/>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92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0" presetID="1" grpId="16" fill="hold">
                                  <p:stCondLst>
                                    <p:cond delay="0"/>
                                  </p:stCondLst>
                                  <p:iterate type="el" backwards="0">
                                    <p:tmAbs val="0"/>
                                  </p:iterate>
                                  <p:childTnLst>
                                    <p:set>
                                      <p:cBhvr>
                                        <p:cTn id="55" fill="hold"/>
                                        <p:tgtEl>
                                          <p:spTgt spid="936"/>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7" fill="hold">
                                  <p:stCondLst>
                                    <p:cond delay="0"/>
                                  </p:stCondLst>
                                  <p:iterate type="el" backwards="0">
                                    <p:tmAbs val="0"/>
                                  </p:iterate>
                                  <p:childTnLst>
                                    <p:set>
                                      <p:cBhvr>
                                        <p:cTn id="58" fill="hold"/>
                                        <p:tgtEl>
                                          <p:spTgt spid="944"/>
                                        </p:tgtEl>
                                        <p:attrNameLst>
                                          <p:attrName>style.visibility</p:attrName>
                                        </p:attrNameLst>
                                      </p:cBhvr>
                                      <p:to>
                                        <p:strVal val="visible"/>
                                      </p:to>
                                    </p:set>
                                  </p:childTnLst>
                                </p:cTn>
                              </p:par>
                            </p:childTnLst>
                          </p:cTn>
                        </p:par>
                        <p:par>
                          <p:cTn id="59" fill="hold">
                            <p:stCondLst>
                              <p:cond delay="0"/>
                            </p:stCondLst>
                            <p:childTnLst>
                              <p:par>
                                <p:cTn id="60" presetClass="entr" nodeType="afterEffect" presetSubtype="0" presetID="1" grpId="18" fill="hold">
                                  <p:stCondLst>
                                    <p:cond delay="0"/>
                                  </p:stCondLst>
                                  <p:iterate type="el" backwards="0">
                                    <p:tmAbs val="0"/>
                                  </p:iterate>
                                  <p:childTnLst>
                                    <p:set>
                                      <p:cBhvr>
                                        <p:cTn id="61" fill="hold"/>
                                        <p:tgtEl>
                                          <p:spTgt spid="937"/>
                                        </p:tgtEl>
                                        <p:attrNameLst>
                                          <p:attrName>style.visibility</p:attrName>
                                        </p:attrNameLst>
                                      </p:cBhvr>
                                      <p:to>
                                        <p:strVal val="visible"/>
                                      </p:to>
                                    </p:set>
                                  </p:childTnLst>
                                </p:cTn>
                              </p:par>
                            </p:childTnLst>
                          </p:cTn>
                        </p:par>
                        <p:par>
                          <p:cTn id="62" fill="hold">
                            <p:stCondLst>
                              <p:cond delay="0"/>
                            </p:stCondLst>
                            <p:childTnLst>
                              <p:par>
                                <p:cTn id="63" presetClass="entr" nodeType="afterEffect" presetSubtype="0" presetID="1" grpId="19" fill="hold">
                                  <p:stCondLst>
                                    <p:cond delay="0"/>
                                  </p:stCondLst>
                                  <p:iterate type="el" backwards="0">
                                    <p:tmAbs val="0"/>
                                  </p:iterate>
                                  <p:childTnLst>
                                    <p:set>
                                      <p:cBhvr>
                                        <p:cTn id="64" fill="hold"/>
                                        <p:tgtEl>
                                          <p:spTgt spid="94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0" presetID="1" grpId="20" fill="hold">
                                  <p:stCondLst>
                                    <p:cond delay="0"/>
                                  </p:stCondLst>
                                  <p:iterate type="el" backwards="0">
                                    <p:tmAbs val="0"/>
                                  </p:iterate>
                                  <p:childTnLst>
                                    <p:set>
                                      <p:cBhvr>
                                        <p:cTn id="68" fill="hold"/>
                                        <p:tgtEl>
                                          <p:spTgt spid="938"/>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21" fill="hold">
                                  <p:stCondLst>
                                    <p:cond delay="0"/>
                                  </p:stCondLst>
                                  <p:iterate type="el" backwards="0">
                                    <p:tmAbs val="0"/>
                                  </p:iterate>
                                  <p:childTnLst>
                                    <p:set>
                                      <p:cBhvr>
                                        <p:cTn id="71" fill="hold"/>
                                        <p:tgtEl>
                                          <p:spTgt spid="939"/>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22" fill="hold">
                                  <p:stCondLst>
                                    <p:cond delay="0"/>
                                  </p:stCondLst>
                                  <p:iterate type="el" backwards="0">
                                    <p:tmAbs val="0"/>
                                  </p:iterate>
                                  <p:childTnLst>
                                    <p:set>
                                      <p:cBhvr>
                                        <p:cTn id="74" fill="hold"/>
                                        <p:tgtEl>
                                          <p:spTgt spid="9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23" fill="hold">
                                  <p:stCondLst>
                                    <p:cond delay="0"/>
                                  </p:stCondLst>
                                  <p:iterate type="el" backwards="0">
                                    <p:tmAbs val="0"/>
                                  </p:iterate>
                                  <p:childTnLst>
                                    <p:set>
                                      <p:cBhvr>
                                        <p:cTn id="78" fill="hold"/>
                                        <p:tgtEl>
                                          <p:spTgt spid="941"/>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4" fill="hold">
                                  <p:stCondLst>
                                    <p:cond delay="0"/>
                                  </p:stCondLst>
                                  <p:iterate type="el" backwards="0">
                                    <p:tmAbs val="0"/>
                                  </p:iterate>
                                  <p:childTnLst>
                                    <p:set>
                                      <p:cBhvr>
                                        <p:cTn id="81" fill="hold"/>
                                        <p:tgtEl>
                                          <p:spTgt spid="943"/>
                                        </p:tgtEl>
                                        <p:attrNameLst>
                                          <p:attrName>style.visibility</p:attrName>
                                        </p:attrNameLst>
                                      </p:cBhvr>
                                      <p:to>
                                        <p:strVal val="visible"/>
                                      </p:to>
                                    </p:set>
                                  </p:childTnLst>
                                </p:cTn>
                              </p:par>
                            </p:childTnLst>
                          </p:cTn>
                        </p:par>
                        <p:par>
                          <p:cTn id="82" fill="hold">
                            <p:stCondLst>
                              <p:cond delay="0"/>
                            </p:stCondLst>
                            <p:childTnLst>
                              <p:par>
                                <p:cTn id="83" presetClass="entr" nodeType="afterEffect" presetSubtype="0" presetID="1" grpId="25" fill="hold">
                                  <p:stCondLst>
                                    <p:cond delay="0"/>
                                  </p:stCondLst>
                                  <p:iterate type="el" backwards="0">
                                    <p:tmAbs val="0"/>
                                  </p:iterate>
                                  <p:childTnLst>
                                    <p:set>
                                      <p:cBhvr>
                                        <p:cTn id="84" fill="hold"/>
                                        <p:tgtEl>
                                          <p:spTgt spid="942"/>
                                        </p:tgtEl>
                                        <p:attrNameLst>
                                          <p:attrName>style.visibility</p:attrName>
                                        </p:attrNameLst>
                                      </p:cBhvr>
                                      <p:to>
                                        <p:strVal val="visible"/>
                                      </p:to>
                                    </p:set>
                                  </p:childTnLst>
                                </p:cTn>
                              </p:par>
                            </p:childTnLst>
                          </p:cTn>
                        </p:par>
                        <p:par>
                          <p:cTn id="85" fill="hold">
                            <p:stCondLst>
                              <p:cond delay="0"/>
                            </p:stCondLst>
                            <p:childTnLst>
                              <p:par>
                                <p:cTn id="86" presetClass="entr" nodeType="afterEffect" presetSubtype="0" presetID="1" grpId="26" fill="hold">
                                  <p:stCondLst>
                                    <p:cond delay="0"/>
                                  </p:stCondLst>
                                  <p:iterate type="el" backwards="0">
                                    <p:tmAbs val="0"/>
                                  </p:iterate>
                                  <p:childTnLst>
                                    <p:set>
                                      <p:cBhvr>
                                        <p:cTn id="87" fill="hold"/>
                                        <p:tgtEl>
                                          <p:spTgt spid="946"/>
                                        </p:tgtEl>
                                        <p:attrNameLst>
                                          <p:attrName>style.visibility</p:attrName>
                                        </p:attrNameLst>
                                      </p:cBhvr>
                                      <p:to>
                                        <p:strVal val="visible"/>
                                      </p:to>
                                    </p:set>
                                  </p:childTnLst>
                                </p:cTn>
                              </p:par>
                            </p:childTnLst>
                          </p:cTn>
                        </p:par>
                        <p:par>
                          <p:cTn id="88" fill="hold">
                            <p:stCondLst>
                              <p:cond delay="0"/>
                            </p:stCondLst>
                            <p:childTnLst>
                              <p:par>
                                <p:cTn id="89" presetClass="entr" nodeType="afterEffect" presetSubtype="0" presetID="1" grpId="27" fill="hold">
                                  <p:stCondLst>
                                    <p:cond delay="0"/>
                                  </p:stCondLst>
                                  <p:iterate type="el" backwards="0">
                                    <p:tmAbs val="0"/>
                                  </p:iterate>
                                  <p:childTnLst>
                                    <p:set>
                                      <p:cBhvr>
                                        <p:cTn id="90" fill="hold"/>
                                        <p:tgtEl>
                                          <p:spTgt spid="94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Class="entr" nodeType="clickEffect" presetSubtype="0" presetID="1" grpId="28" fill="hold">
                                  <p:stCondLst>
                                    <p:cond delay="0"/>
                                  </p:stCondLst>
                                  <p:iterate type="el" backwards="0">
                                    <p:tmAbs val="0"/>
                                  </p:iterate>
                                  <p:childTnLst>
                                    <p:set>
                                      <p:cBhvr>
                                        <p:cTn id="94" fill="hold"/>
                                        <p:tgtEl>
                                          <p:spTgt spid="948"/>
                                        </p:tgtEl>
                                        <p:attrNameLst>
                                          <p:attrName>style.visibility</p:attrName>
                                        </p:attrNameLst>
                                      </p:cBhvr>
                                      <p:to>
                                        <p:strVal val="visible"/>
                                      </p:to>
                                    </p:set>
                                  </p:childTnLst>
                                </p:cTn>
                              </p:par>
                            </p:childTnLst>
                          </p:cTn>
                        </p:par>
                        <p:par>
                          <p:cTn id="95" fill="hold">
                            <p:stCondLst>
                              <p:cond delay="0"/>
                            </p:stCondLst>
                            <p:childTnLst>
                              <p:par>
                                <p:cTn id="96" presetClass="entr" nodeType="afterEffect" presetSubtype="0" presetID="1" grpId="29" fill="hold">
                                  <p:stCondLst>
                                    <p:cond delay="0"/>
                                  </p:stCondLst>
                                  <p:iterate type="el" backwards="0">
                                    <p:tmAbs val="0"/>
                                  </p:iterate>
                                  <p:childTnLst>
                                    <p:set>
                                      <p:cBhvr>
                                        <p:cTn id="97" fill="hold"/>
                                        <p:tgtEl>
                                          <p:spTgt spid="950"/>
                                        </p:tgtEl>
                                        <p:attrNameLst>
                                          <p:attrName>style.visibility</p:attrName>
                                        </p:attrNameLst>
                                      </p:cBhvr>
                                      <p:to>
                                        <p:strVal val="visible"/>
                                      </p:to>
                                    </p:set>
                                  </p:childTnLst>
                                </p:cTn>
                              </p:par>
                            </p:childTnLst>
                          </p:cTn>
                        </p:par>
                        <p:par>
                          <p:cTn id="98" fill="hold">
                            <p:stCondLst>
                              <p:cond delay="0"/>
                            </p:stCondLst>
                            <p:childTnLst>
                              <p:par>
                                <p:cTn id="99" presetClass="entr" nodeType="afterEffect" presetSubtype="0" presetID="1" grpId="30" fill="hold">
                                  <p:stCondLst>
                                    <p:cond delay="0"/>
                                  </p:stCondLst>
                                  <p:iterate type="el" backwards="0">
                                    <p:tmAbs val="0"/>
                                  </p:iterate>
                                  <p:childTnLst>
                                    <p:set>
                                      <p:cBhvr>
                                        <p:cTn id="100" fill="hold"/>
                                        <p:tgtEl>
                                          <p:spTgt spid="9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3" grpId="10"/>
      <p:bldP build="whole" bldLvl="1" animBg="1" rev="0" advAuto="0" spid="938" grpId="20"/>
      <p:bldP build="whole" bldLvl="1" animBg="1" rev="0" advAuto="0" spid="937" grpId="18"/>
      <p:bldP build="whole" bldLvl="1" animBg="1" rev="0" advAuto="0" spid="927" grpId="3"/>
      <p:bldP build="whole" bldLvl="1" animBg="1" rev="0" advAuto="0" spid="930" grpId="6"/>
      <p:bldP build="whole" bldLvl="1" animBg="1" rev="0" advAuto="0" spid="932" grpId="8"/>
      <p:bldP build="whole" bldLvl="1" animBg="1" rev="0" advAuto="0" spid="939" grpId="21"/>
      <p:bldP build="whole" bldLvl="1" animBg="1" rev="0" advAuto="0" spid="929" grpId="5"/>
      <p:bldP build="whole" bldLvl="1" animBg="1" rev="0" advAuto="0" spid="940" grpId="22"/>
      <p:bldP build="whole" bldLvl="1" animBg="1" rev="0" advAuto="0" spid="941" grpId="23"/>
      <p:bldP build="whole" bldLvl="1" animBg="1" rev="0" advAuto="0" spid="942" grpId="25"/>
      <p:bldP build="whole" bldLvl="1" animBg="1" rev="0" advAuto="0" spid="925" grpId="15"/>
      <p:bldP build="whole" bldLvl="1" animBg="1" rev="0" advAuto="0" spid="924" grpId="13"/>
      <p:bldP build="whole" bldLvl="1" animBg="1" rev="0" advAuto="0" spid="923" grpId="12"/>
      <p:bldP build="whole" bldLvl="1" animBg="1" rev="0" advAuto="0" spid="949" grpId="30"/>
      <p:bldP build="whole" bldLvl="1" animBg="1" rev="0" advAuto="0" spid="944" grpId="17"/>
      <p:bldP build="whole" bldLvl="1" animBg="1" rev="0" advAuto="0" spid="945" grpId="19"/>
      <p:bldP build="whole" bldLvl="1" animBg="1" rev="0" advAuto="0" spid="935" grpId="2"/>
      <p:bldP build="whole" bldLvl="1" animBg="1" rev="0" advAuto="0" spid="947" grpId="27"/>
      <p:bldP build="whole" bldLvl="1" animBg="1" rev="0" advAuto="0" spid="946" grpId="26"/>
      <p:bldP build="whole" bldLvl="1" animBg="1" rev="0" advAuto="0" spid="948" grpId="28"/>
      <p:bldP build="whole" bldLvl="1" animBg="1" rev="0" advAuto="0" spid="950" grpId="29"/>
      <p:bldP build="whole" bldLvl="1" animBg="1" rev="0" advAuto="0" spid="943" grpId="24"/>
      <p:bldP build="whole" bldLvl="1" animBg="1" rev="0" advAuto="0" spid="922" grpId="14"/>
      <p:bldP build="whole" bldLvl="1" animBg="1" rev="0" advAuto="0" spid="920" grpId="11"/>
      <p:bldP build="whole" bldLvl="1" animBg="1" rev="0" advAuto="0" spid="934" grpId="9"/>
      <p:bldP build="whole" bldLvl="1" animBg="1" rev="0" advAuto="0" spid="936" grpId="16"/>
      <p:bldP build="whole" bldLvl="1" animBg="1" rev="0" advAuto="0" spid="931" grpId="7"/>
      <p:bldP build="whole" bldLvl="1" animBg="1" rev="0" advAuto="0" spid="928" grpId="4"/>
      <p:bldP build="whole" bldLvl="1" animBg="1" rev="0" advAuto="0" spid="926" grpId="1"/>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953" name="Screenshot 2022-09-20 at 09.09.05.png" descr="Screenshot 2022-09-20 at 09.09.05.png"/>
          <p:cNvPicPr>
            <a:picLocks noChangeAspect="1"/>
          </p:cNvPicPr>
          <p:nvPr/>
        </p:nvPicPr>
        <p:blipFill>
          <a:blip r:embed="rId2">
            <a:extLst/>
          </a:blip>
          <a:stretch>
            <a:fillRect/>
          </a:stretch>
        </p:blipFill>
        <p:spPr>
          <a:xfrm>
            <a:off x="6788943" y="9427994"/>
            <a:ext cx="9144001" cy="1435101"/>
          </a:xfrm>
          <a:prstGeom prst="rect">
            <a:avLst/>
          </a:prstGeom>
          <a:ln w="12700">
            <a:miter lim="400000"/>
          </a:ln>
        </p:spPr>
      </p:pic>
      <p:sp>
        <p:nvSpPr>
          <p:cNvPr id="954" name="DAGs - RULE 2 (fork)"/>
          <p:cNvSpPr txBox="1"/>
          <p:nvPr>
            <p:ph type="title"/>
          </p:nvPr>
        </p:nvSpPr>
        <p:spPr>
          <a:xfrm>
            <a:off x="990073" y="759575"/>
            <a:ext cx="21971001" cy="1435101"/>
          </a:xfrm>
          <a:prstGeom prst="rect">
            <a:avLst/>
          </a:prstGeom>
        </p:spPr>
        <p:txBody>
          <a:bodyPr/>
          <a:lstStyle/>
          <a:p>
            <a:pPr/>
            <a:r>
              <a:t>DAGs - RULE 2</a:t>
            </a:r>
            <a:r>
              <a:rPr b="0"/>
              <a:t> (fork)</a:t>
            </a:r>
          </a:p>
        </p:txBody>
      </p:sp>
      <p:sp>
        <p:nvSpPr>
          <p:cNvPr id="955" name="In the world, statistical dependence exists between A, B, and C"/>
          <p:cNvSpPr txBox="1"/>
          <p:nvPr/>
        </p:nvSpPr>
        <p:spPr>
          <a:xfrm>
            <a:off x="4783332" y="2688868"/>
            <a:ext cx="1481733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In the world, statistical dependence exists between A, B, and C</a:t>
            </a:r>
          </a:p>
        </p:txBody>
      </p:sp>
      <p:sp>
        <p:nvSpPr>
          <p:cNvPr id="956" name="Conditioning on B makes A statistically independent of C"/>
          <p:cNvSpPr txBox="1"/>
          <p:nvPr/>
        </p:nvSpPr>
        <p:spPr>
          <a:xfrm>
            <a:off x="4566906" y="8083129"/>
            <a:ext cx="14817337"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Conditioning on B makes A statistically independent of C</a:t>
            </a:r>
          </a:p>
        </p:txBody>
      </p:sp>
      <p:sp>
        <p:nvSpPr>
          <p:cNvPr id="957" name="Rectangle"/>
          <p:cNvSpPr/>
          <p:nvPr/>
        </p:nvSpPr>
        <p:spPr>
          <a:xfrm>
            <a:off x="12095107" y="9814101"/>
            <a:ext cx="600186" cy="764487"/>
          </a:xfrm>
          <a:prstGeom prst="rect">
            <a:avLst/>
          </a:prstGeom>
          <a:ln w="1016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58" name="Line"/>
          <p:cNvSpPr/>
          <p:nvPr/>
        </p:nvSpPr>
        <p:spPr>
          <a:xfrm flipV="1">
            <a:off x="12328570" y="8910442"/>
            <a:ext cx="1" cy="866086"/>
          </a:xfrm>
          <a:prstGeom prst="line">
            <a:avLst/>
          </a:prstGeom>
          <a:ln w="88900">
            <a:solidFill>
              <a:srgbClr val="000000"/>
            </a:solidFill>
            <a:miter lim="400000"/>
          </a:ln>
        </p:spPr>
        <p:txBody>
          <a:bodyPr lIns="50800" tIns="50800" rIns="50800" bIns="50800" anchor="ctr"/>
          <a:lstStyle/>
          <a:p>
            <a:pPr/>
          </a:p>
        </p:txBody>
      </p:sp>
      <p:sp>
        <p:nvSpPr>
          <p:cNvPr id="959" name="Line"/>
          <p:cNvSpPr/>
          <p:nvPr/>
        </p:nvSpPr>
        <p:spPr>
          <a:xfrm flipH="1" flipV="1">
            <a:off x="12566842" y="8910342"/>
            <a:ext cx="6054" cy="866285"/>
          </a:xfrm>
          <a:prstGeom prst="line">
            <a:avLst/>
          </a:prstGeom>
          <a:ln w="88900">
            <a:solidFill>
              <a:srgbClr val="000000"/>
            </a:solidFill>
            <a:miter lim="400000"/>
          </a:ln>
        </p:spPr>
        <p:txBody>
          <a:bodyPr lIns="50800" tIns="50800" rIns="50800" bIns="50800" anchor="ctr"/>
          <a:lstStyle/>
          <a:p>
            <a:pPr/>
          </a:p>
        </p:txBody>
      </p:sp>
      <p:sp>
        <p:nvSpPr>
          <p:cNvPr id="960" name="C"/>
          <p:cNvSpPr txBox="1"/>
          <p:nvPr/>
        </p:nvSpPr>
        <p:spPr>
          <a:xfrm>
            <a:off x="11336532" y="5193010"/>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961" name="Image" descr="Image"/>
          <p:cNvPicPr>
            <a:picLocks noChangeAspect="1"/>
          </p:cNvPicPr>
          <p:nvPr/>
        </p:nvPicPr>
        <p:blipFill>
          <a:blip r:embed="rId3">
            <a:extLst/>
          </a:blip>
          <a:stretch>
            <a:fillRect/>
          </a:stretch>
        </p:blipFill>
        <p:spPr>
          <a:xfrm>
            <a:off x="12039600" y="5222517"/>
            <a:ext cx="701785" cy="626594"/>
          </a:xfrm>
          <a:prstGeom prst="rect">
            <a:avLst/>
          </a:prstGeom>
          <a:ln w="12700">
            <a:miter lim="400000"/>
          </a:ln>
        </p:spPr>
      </p:pic>
      <p:sp>
        <p:nvSpPr>
          <p:cNvPr id="962" name="A"/>
          <p:cNvSpPr txBox="1"/>
          <p:nvPr/>
        </p:nvSpPr>
        <p:spPr>
          <a:xfrm>
            <a:off x="12792478" y="5193010"/>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sp>
        <p:nvSpPr>
          <p:cNvPr id="963" name="C"/>
          <p:cNvSpPr txBox="1"/>
          <p:nvPr/>
        </p:nvSpPr>
        <p:spPr>
          <a:xfrm>
            <a:off x="11336532" y="6140953"/>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964" name="Image" descr="Image"/>
          <p:cNvPicPr>
            <a:picLocks noChangeAspect="1"/>
          </p:cNvPicPr>
          <p:nvPr/>
        </p:nvPicPr>
        <p:blipFill>
          <a:blip r:embed="rId3">
            <a:extLst/>
          </a:blip>
          <a:stretch>
            <a:fillRect/>
          </a:stretch>
        </p:blipFill>
        <p:spPr>
          <a:xfrm>
            <a:off x="12039600" y="6170460"/>
            <a:ext cx="701785" cy="626594"/>
          </a:xfrm>
          <a:prstGeom prst="rect">
            <a:avLst/>
          </a:prstGeom>
          <a:ln w="12700">
            <a:miter lim="400000"/>
          </a:ln>
        </p:spPr>
      </p:pic>
      <p:sp>
        <p:nvSpPr>
          <p:cNvPr id="965" name="B"/>
          <p:cNvSpPr txBox="1"/>
          <p:nvPr/>
        </p:nvSpPr>
        <p:spPr>
          <a:xfrm>
            <a:off x="12792478" y="6140953"/>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966" name="A"/>
          <p:cNvSpPr txBox="1"/>
          <p:nvPr/>
        </p:nvSpPr>
        <p:spPr>
          <a:xfrm>
            <a:off x="11336532" y="7051521"/>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pic>
        <p:nvPicPr>
          <p:cNvPr id="967" name="Image" descr="Image"/>
          <p:cNvPicPr>
            <a:picLocks noChangeAspect="1"/>
          </p:cNvPicPr>
          <p:nvPr/>
        </p:nvPicPr>
        <p:blipFill>
          <a:blip r:embed="rId3">
            <a:extLst/>
          </a:blip>
          <a:stretch>
            <a:fillRect/>
          </a:stretch>
        </p:blipFill>
        <p:spPr>
          <a:xfrm>
            <a:off x="12039600" y="7081028"/>
            <a:ext cx="701785" cy="626594"/>
          </a:xfrm>
          <a:prstGeom prst="rect">
            <a:avLst/>
          </a:prstGeom>
          <a:ln w="12700">
            <a:miter lim="400000"/>
          </a:ln>
        </p:spPr>
      </p:pic>
      <p:sp>
        <p:nvSpPr>
          <p:cNvPr id="968" name="B"/>
          <p:cNvSpPr txBox="1"/>
          <p:nvPr/>
        </p:nvSpPr>
        <p:spPr>
          <a:xfrm>
            <a:off x="12792478" y="7051521"/>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969" name="Statements:"/>
          <p:cNvSpPr txBox="1"/>
          <p:nvPr/>
        </p:nvSpPr>
        <p:spPr>
          <a:xfrm>
            <a:off x="7297932" y="6247110"/>
            <a:ext cx="3540927"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Statements:</a:t>
            </a:r>
          </a:p>
        </p:txBody>
      </p:sp>
      <p:sp>
        <p:nvSpPr>
          <p:cNvPr id="970" name="C"/>
          <p:cNvSpPr txBox="1"/>
          <p:nvPr/>
        </p:nvSpPr>
        <p:spPr>
          <a:xfrm>
            <a:off x="11561212" y="10934351"/>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sp>
        <p:nvSpPr>
          <p:cNvPr id="971" name="A | B"/>
          <p:cNvSpPr txBox="1"/>
          <p:nvPr/>
        </p:nvSpPr>
        <p:spPr>
          <a:xfrm>
            <a:off x="12864758" y="10934351"/>
            <a:ext cx="1588601"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 B </a:t>
            </a:r>
          </a:p>
        </p:txBody>
      </p:sp>
      <p:sp>
        <p:nvSpPr>
          <p:cNvPr id="972" name="C"/>
          <p:cNvSpPr txBox="1"/>
          <p:nvPr/>
        </p:nvSpPr>
        <p:spPr>
          <a:xfrm>
            <a:off x="11561212" y="11882294"/>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973" name="Image" descr="Image"/>
          <p:cNvPicPr>
            <a:picLocks noChangeAspect="1"/>
          </p:cNvPicPr>
          <p:nvPr/>
        </p:nvPicPr>
        <p:blipFill>
          <a:blip r:embed="rId3">
            <a:extLst/>
          </a:blip>
          <a:stretch>
            <a:fillRect/>
          </a:stretch>
        </p:blipFill>
        <p:spPr>
          <a:xfrm>
            <a:off x="12264280" y="11911801"/>
            <a:ext cx="701786" cy="626594"/>
          </a:xfrm>
          <a:prstGeom prst="rect">
            <a:avLst/>
          </a:prstGeom>
          <a:ln w="12700">
            <a:miter lim="400000"/>
          </a:ln>
        </p:spPr>
      </p:pic>
      <p:sp>
        <p:nvSpPr>
          <p:cNvPr id="974" name="B"/>
          <p:cNvSpPr txBox="1"/>
          <p:nvPr/>
        </p:nvSpPr>
        <p:spPr>
          <a:xfrm>
            <a:off x="13017158" y="11882294"/>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975" name="A"/>
          <p:cNvSpPr txBox="1"/>
          <p:nvPr/>
        </p:nvSpPr>
        <p:spPr>
          <a:xfrm>
            <a:off x="11561212" y="12792863"/>
            <a:ext cx="65197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pic>
        <p:nvPicPr>
          <p:cNvPr id="976" name="Image" descr="Image"/>
          <p:cNvPicPr>
            <a:picLocks noChangeAspect="1"/>
          </p:cNvPicPr>
          <p:nvPr/>
        </p:nvPicPr>
        <p:blipFill>
          <a:blip r:embed="rId3">
            <a:extLst/>
          </a:blip>
          <a:stretch>
            <a:fillRect/>
          </a:stretch>
        </p:blipFill>
        <p:spPr>
          <a:xfrm>
            <a:off x="12264280" y="12822370"/>
            <a:ext cx="701786" cy="626594"/>
          </a:xfrm>
          <a:prstGeom prst="rect">
            <a:avLst/>
          </a:prstGeom>
          <a:ln w="12700">
            <a:miter lim="400000"/>
          </a:ln>
        </p:spPr>
      </p:pic>
      <p:sp>
        <p:nvSpPr>
          <p:cNvPr id="977" name="B"/>
          <p:cNvSpPr txBox="1"/>
          <p:nvPr/>
        </p:nvSpPr>
        <p:spPr>
          <a:xfrm>
            <a:off x="13017158" y="12792863"/>
            <a:ext cx="65197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978" name="Statements:"/>
          <p:cNvSpPr txBox="1"/>
          <p:nvPr/>
        </p:nvSpPr>
        <p:spPr>
          <a:xfrm>
            <a:off x="7522612" y="11988452"/>
            <a:ext cx="3540928"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Statements:</a:t>
            </a:r>
          </a:p>
        </p:txBody>
      </p:sp>
      <p:pic>
        <p:nvPicPr>
          <p:cNvPr id="979" name="Image" descr="Image"/>
          <p:cNvPicPr>
            <a:picLocks noChangeAspect="1"/>
          </p:cNvPicPr>
          <p:nvPr/>
        </p:nvPicPr>
        <p:blipFill>
          <a:blip r:embed="rId4">
            <a:extLst/>
          </a:blip>
          <a:stretch>
            <a:fillRect/>
          </a:stretch>
        </p:blipFill>
        <p:spPr>
          <a:xfrm>
            <a:off x="12197708" y="10951955"/>
            <a:ext cx="744322" cy="608991"/>
          </a:xfrm>
          <a:prstGeom prst="rect">
            <a:avLst/>
          </a:prstGeom>
          <a:ln w="12700">
            <a:miter lim="400000"/>
          </a:ln>
        </p:spPr>
      </p:pic>
      <p:sp>
        <p:nvSpPr>
          <p:cNvPr id="980" name="Rectangle"/>
          <p:cNvSpPr/>
          <p:nvPr/>
        </p:nvSpPr>
        <p:spPr>
          <a:xfrm>
            <a:off x="11587108" y="10820952"/>
            <a:ext cx="2799865" cy="878191"/>
          </a:xfrm>
          <a:prstGeom prst="rect">
            <a:avLst/>
          </a:prstGeom>
          <a:ln w="1016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981" name="Screenshot 2022-09-20 at 09.09.05.png" descr="Screenshot 2022-09-20 at 09.09.05.png"/>
          <p:cNvPicPr>
            <a:picLocks noChangeAspect="1"/>
          </p:cNvPicPr>
          <p:nvPr/>
        </p:nvPicPr>
        <p:blipFill>
          <a:blip r:embed="rId2">
            <a:extLst/>
          </a:blip>
          <a:stretch>
            <a:fillRect/>
          </a:stretch>
        </p:blipFill>
        <p:spPr>
          <a:xfrm>
            <a:off x="6915943" y="3555546"/>
            <a:ext cx="9144001" cy="1435101"/>
          </a:xfrm>
          <a:prstGeom prst="rect">
            <a:avLst/>
          </a:prstGeom>
          <a:ln w="12700">
            <a:miter lim="400000"/>
          </a:ln>
        </p:spPr>
      </p:pic>
      <p:pic>
        <p:nvPicPr>
          <p:cNvPr id="982" name="Screenshot 2022-05-28 at 21.43.02.png" descr="Screenshot 2022-05-28 at 21.43.02.png"/>
          <p:cNvPicPr>
            <a:picLocks noChangeAspect="1"/>
          </p:cNvPicPr>
          <p:nvPr/>
        </p:nvPicPr>
        <p:blipFill>
          <a:blip r:embed="rId5">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6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6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6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96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963"/>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96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96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8" fill="hold">
                                  <p:stCondLst>
                                    <p:cond delay="0"/>
                                  </p:stCondLst>
                                  <p:iterate type="el" backwards="0">
                                    <p:tmAbs val="0"/>
                                  </p:iterate>
                                  <p:childTnLst>
                                    <p:set>
                                      <p:cBhvr>
                                        <p:cTn id="29" fill="hold"/>
                                        <p:tgtEl>
                                          <p:spTgt spid="966"/>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968"/>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967"/>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957"/>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958"/>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956"/>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4" fill="hold">
                                  <p:stCondLst>
                                    <p:cond delay="0"/>
                                  </p:stCondLst>
                                  <p:iterate type="el" backwards="0">
                                    <p:tmAbs val="0"/>
                                  </p:iterate>
                                  <p:childTnLst>
                                    <p:set>
                                      <p:cBhvr>
                                        <p:cTn id="47" fill="hold"/>
                                        <p:tgtEl>
                                          <p:spTgt spid="95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0" presetID="1" grpId="15" fill="hold">
                                  <p:stCondLst>
                                    <p:cond delay="0"/>
                                  </p:stCondLst>
                                  <p:iterate type="el" backwards="0">
                                    <p:tmAbs val="0"/>
                                  </p:iterate>
                                  <p:childTnLst>
                                    <p:set>
                                      <p:cBhvr>
                                        <p:cTn id="51" fill="hold"/>
                                        <p:tgtEl>
                                          <p:spTgt spid="970"/>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6" fill="hold">
                                  <p:stCondLst>
                                    <p:cond delay="0"/>
                                  </p:stCondLst>
                                  <p:iterate type="el" backwards="0">
                                    <p:tmAbs val="0"/>
                                  </p:iterate>
                                  <p:childTnLst>
                                    <p:set>
                                      <p:cBhvr>
                                        <p:cTn id="54" fill="hold"/>
                                        <p:tgtEl>
                                          <p:spTgt spid="978"/>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7" fill="hold">
                                  <p:stCondLst>
                                    <p:cond delay="0"/>
                                  </p:stCondLst>
                                  <p:iterate type="el" backwards="0">
                                    <p:tmAbs val="0"/>
                                  </p:iterate>
                                  <p:childTnLst>
                                    <p:set>
                                      <p:cBhvr>
                                        <p:cTn id="57" fill="hold"/>
                                        <p:tgtEl>
                                          <p:spTgt spid="979"/>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8" fill="hold">
                                  <p:stCondLst>
                                    <p:cond delay="0"/>
                                  </p:stCondLst>
                                  <p:iterate type="el" backwards="0">
                                    <p:tmAbs val="0"/>
                                  </p:iterate>
                                  <p:childTnLst>
                                    <p:set>
                                      <p:cBhvr>
                                        <p:cTn id="60" fill="hold"/>
                                        <p:tgtEl>
                                          <p:spTgt spid="97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0" presetID="1" grpId="19" fill="hold">
                                  <p:stCondLst>
                                    <p:cond delay="0"/>
                                  </p:stCondLst>
                                  <p:iterate type="el" backwards="0">
                                    <p:tmAbs val="0"/>
                                  </p:iterate>
                                  <p:childTnLst>
                                    <p:set>
                                      <p:cBhvr>
                                        <p:cTn id="64" fill="hold"/>
                                        <p:tgtEl>
                                          <p:spTgt spid="972"/>
                                        </p:tgtEl>
                                        <p:attrNameLst>
                                          <p:attrName>style.visibility</p:attrName>
                                        </p:attrNameLst>
                                      </p:cBhvr>
                                      <p:to>
                                        <p:strVal val="visible"/>
                                      </p:to>
                                    </p:set>
                                  </p:childTnLst>
                                </p:cTn>
                              </p:par>
                            </p:childTnLst>
                          </p:cTn>
                        </p:par>
                        <p:par>
                          <p:cTn id="65" fill="hold">
                            <p:stCondLst>
                              <p:cond delay="0"/>
                            </p:stCondLst>
                            <p:childTnLst>
                              <p:par>
                                <p:cTn id="66" presetClass="entr" nodeType="afterEffect" presetSubtype="0" presetID="1" grpId="20" fill="hold">
                                  <p:stCondLst>
                                    <p:cond delay="0"/>
                                  </p:stCondLst>
                                  <p:iterate type="el" backwards="0">
                                    <p:tmAbs val="0"/>
                                  </p:iterate>
                                  <p:childTnLst>
                                    <p:set>
                                      <p:cBhvr>
                                        <p:cTn id="67" fill="hold"/>
                                        <p:tgtEl>
                                          <p:spTgt spid="973"/>
                                        </p:tgtEl>
                                        <p:attrNameLst>
                                          <p:attrName>style.visibility</p:attrName>
                                        </p:attrNameLst>
                                      </p:cBhvr>
                                      <p:to>
                                        <p:strVal val="visible"/>
                                      </p:to>
                                    </p:set>
                                  </p:childTnLst>
                                </p:cTn>
                              </p:par>
                            </p:childTnLst>
                          </p:cTn>
                        </p:par>
                        <p:par>
                          <p:cTn id="68" fill="hold">
                            <p:stCondLst>
                              <p:cond delay="0"/>
                            </p:stCondLst>
                            <p:childTnLst>
                              <p:par>
                                <p:cTn id="69" presetClass="entr" nodeType="afterEffect" presetSubtype="0" presetID="1" grpId="21" fill="hold">
                                  <p:stCondLst>
                                    <p:cond delay="0"/>
                                  </p:stCondLst>
                                  <p:iterate type="el" backwards="0">
                                    <p:tmAbs val="0"/>
                                  </p:iterate>
                                  <p:childTnLst>
                                    <p:set>
                                      <p:cBhvr>
                                        <p:cTn id="70" fill="hold"/>
                                        <p:tgtEl>
                                          <p:spTgt spid="9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0" presetID="1" grpId="22" fill="hold">
                                  <p:stCondLst>
                                    <p:cond delay="0"/>
                                  </p:stCondLst>
                                  <p:iterate type="el" backwards="0">
                                    <p:tmAbs val="0"/>
                                  </p:iterate>
                                  <p:childTnLst>
                                    <p:set>
                                      <p:cBhvr>
                                        <p:cTn id="74" fill="hold"/>
                                        <p:tgtEl>
                                          <p:spTgt spid="975"/>
                                        </p:tgtEl>
                                        <p:attrNameLst>
                                          <p:attrName>style.visibility</p:attrName>
                                        </p:attrNameLst>
                                      </p:cBhvr>
                                      <p:to>
                                        <p:strVal val="visible"/>
                                      </p:to>
                                    </p:set>
                                  </p:childTnLst>
                                </p:cTn>
                              </p:par>
                            </p:childTnLst>
                          </p:cTn>
                        </p:par>
                        <p:par>
                          <p:cTn id="75" fill="hold">
                            <p:stCondLst>
                              <p:cond delay="0"/>
                            </p:stCondLst>
                            <p:childTnLst>
                              <p:par>
                                <p:cTn id="76" presetClass="entr" nodeType="afterEffect" presetSubtype="0" presetID="1" grpId="23" fill="hold">
                                  <p:stCondLst>
                                    <p:cond delay="0"/>
                                  </p:stCondLst>
                                  <p:iterate type="el" backwards="0">
                                    <p:tmAbs val="0"/>
                                  </p:iterate>
                                  <p:childTnLst>
                                    <p:set>
                                      <p:cBhvr>
                                        <p:cTn id="77" fill="hold"/>
                                        <p:tgtEl>
                                          <p:spTgt spid="977"/>
                                        </p:tgtEl>
                                        <p:attrNameLst>
                                          <p:attrName>style.visibility</p:attrName>
                                        </p:attrNameLst>
                                      </p:cBhvr>
                                      <p:to>
                                        <p:strVal val="visible"/>
                                      </p:to>
                                    </p:set>
                                  </p:childTnLst>
                                </p:cTn>
                              </p:par>
                            </p:childTnLst>
                          </p:cTn>
                        </p:par>
                        <p:par>
                          <p:cTn id="78" fill="hold">
                            <p:stCondLst>
                              <p:cond delay="0"/>
                            </p:stCondLst>
                            <p:childTnLst>
                              <p:par>
                                <p:cTn id="79" presetClass="entr" nodeType="afterEffect" presetSubtype="0" presetID="1" grpId="24" fill="hold">
                                  <p:stCondLst>
                                    <p:cond delay="0"/>
                                  </p:stCondLst>
                                  <p:iterate type="el" backwards="0">
                                    <p:tmAbs val="0"/>
                                  </p:iterate>
                                  <p:childTnLst>
                                    <p:set>
                                      <p:cBhvr>
                                        <p:cTn id="80" fill="hold"/>
                                        <p:tgtEl>
                                          <p:spTgt spid="976"/>
                                        </p:tgtEl>
                                        <p:attrNameLst>
                                          <p:attrName>style.visibility</p:attrName>
                                        </p:attrNameLst>
                                      </p:cBhvr>
                                      <p:to>
                                        <p:strVal val="visible"/>
                                      </p:to>
                                    </p:set>
                                  </p:childTnLst>
                                </p:cTn>
                              </p:par>
                            </p:childTnLst>
                          </p:cTn>
                        </p:par>
                        <p:par>
                          <p:cTn id="81" fill="hold">
                            <p:stCondLst>
                              <p:cond delay="0"/>
                            </p:stCondLst>
                            <p:childTnLst>
                              <p:par>
                                <p:cTn id="82" presetClass="entr" nodeType="afterEffect" presetSubtype="0" presetID="1" grpId="25" fill="hold">
                                  <p:stCondLst>
                                    <p:cond delay="0"/>
                                  </p:stCondLst>
                                  <p:iterate type="el" backwards="0">
                                    <p:tmAbs val="0"/>
                                  </p:iterate>
                                  <p:childTnLst>
                                    <p:set>
                                      <p:cBhvr>
                                        <p:cTn id="83" fill="hold"/>
                                        <p:tgtEl>
                                          <p:spTgt spid="9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8" grpId="16"/>
      <p:bldP build="whole" bldLvl="1" animBg="1" rev="0" advAuto="0" spid="975" grpId="22"/>
      <p:bldP build="whole" bldLvl="1" animBg="1" rev="0" advAuto="0" spid="980" grpId="25"/>
      <p:bldP build="whole" bldLvl="1" animBg="1" rev="0" advAuto="0" spid="969" grpId="2"/>
      <p:bldP build="whole" bldLvl="1" animBg="1" rev="0" advAuto="0" spid="976" grpId="24"/>
      <p:bldP build="whole" bldLvl="1" animBg="1" rev="0" advAuto="0" spid="962" grpId="4"/>
      <p:bldP build="whole" bldLvl="1" animBg="1" rev="0" advAuto="0" spid="961" grpId="3"/>
      <p:bldP build="whole" bldLvl="1" animBg="1" rev="0" advAuto="0" spid="977" grpId="23"/>
      <p:bldP build="whole" bldLvl="1" animBg="1" rev="0" advAuto="0" spid="973" grpId="20"/>
      <p:bldP build="whole" bldLvl="1" animBg="1" rev="0" advAuto="0" spid="957" grpId="11"/>
      <p:bldP build="whole" bldLvl="1" animBg="1" rev="0" advAuto="0" spid="958" grpId="12"/>
      <p:bldP build="whole" bldLvl="1" animBg="1" rev="0" advAuto="0" spid="965" grpId="7"/>
      <p:bldP build="whole" bldLvl="1" animBg="1" rev="0" advAuto="0" spid="972" grpId="19"/>
      <p:bldP build="whole" bldLvl="1" animBg="1" rev="0" advAuto="0" spid="960" grpId="1"/>
      <p:bldP build="whole" bldLvl="1" animBg="1" rev="0" advAuto="0" spid="966" grpId="8"/>
      <p:bldP build="whole" bldLvl="1" animBg="1" rev="0" advAuto="0" spid="967" grpId="10"/>
      <p:bldP build="whole" bldLvl="1" animBg="1" rev="0" advAuto="0" spid="970" grpId="15"/>
      <p:bldP build="whole" bldLvl="1" animBg="1" rev="0" advAuto="0" spid="974" grpId="21"/>
      <p:bldP build="whole" bldLvl="1" animBg="1" rev="0" advAuto="0" spid="959" grpId="14"/>
      <p:bldP build="whole" bldLvl="1" animBg="1" rev="0" advAuto="0" spid="968" grpId="9"/>
      <p:bldP build="whole" bldLvl="1" animBg="1" rev="0" advAuto="0" spid="964" grpId="6"/>
      <p:bldP build="whole" bldLvl="1" animBg="1" rev="0" advAuto="0" spid="956" grpId="13"/>
      <p:bldP build="whole" bldLvl="1" animBg="1" rev="0" advAuto="0" spid="971" grpId="18"/>
      <p:bldP build="whole" bldLvl="1" animBg="1" rev="0" advAuto="0" spid="963" grpId="5"/>
      <p:bldP build="whole" bldLvl="1" animBg="1" rev="0" advAuto="0" spid="979" grpId="17"/>
    </p:bldLst>
  </p:timing>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4" name="DAGs - RULE 2 (fork)"/>
          <p:cNvSpPr txBox="1"/>
          <p:nvPr>
            <p:ph type="title"/>
          </p:nvPr>
        </p:nvSpPr>
        <p:spPr>
          <a:xfrm>
            <a:off x="990073" y="759575"/>
            <a:ext cx="21971001" cy="1435101"/>
          </a:xfrm>
          <a:prstGeom prst="rect">
            <a:avLst/>
          </a:prstGeom>
        </p:spPr>
        <p:txBody>
          <a:bodyPr/>
          <a:lstStyle/>
          <a:p>
            <a:pPr/>
            <a:r>
              <a:t>DAGs - RULE 2</a:t>
            </a:r>
            <a:r>
              <a:rPr b="0"/>
              <a:t> (fork)</a:t>
            </a:r>
          </a:p>
        </p:txBody>
      </p:sp>
      <p:sp>
        <p:nvSpPr>
          <p:cNvPr id="985" name="Bed with Shoes…"/>
          <p:cNvSpPr txBox="1"/>
          <p:nvPr/>
        </p:nvSpPr>
        <p:spPr>
          <a:xfrm>
            <a:off x="14465104" y="8274546"/>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Bed with Shoes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(BS)</a:t>
            </a:r>
          </a:p>
        </p:txBody>
      </p:sp>
      <p:sp>
        <p:nvSpPr>
          <p:cNvPr id="986" name="Morning Headache (MH)"/>
          <p:cNvSpPr txBox="1"/>
          <p:nvPr/>
        </p:nvSpPr>
        <p:spPr>
          <a:xfrm>
            <a:off x="21348272" y="8274546"/>
            <a:ext cx="3285278"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Morning Headache (MH)</a:t>
            </a:r>
          </a:p>
        </p:txBody>
      </p:sp>
      <p:sp>
        <p:nvSpPr>
          <p:cNvPr id="987" name="Alcohol Consumption (AC)"/>
          <p:cNvSpPr txBox="1"/>
          <p:nvPr/>
        </p:nvSpPr>
        <p:spPr>
          <a:xfrm>
            <a:off x="16823676" y="2387153"/>
            <a:ext cx="4172196"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Alcohol Consumption (AC)</a:t>
            </a:r>
          </a:p>
        </p:txBody>
      </p:sp>
      <p:sp>
        <p:nvSpPr>
          <p:cNvPr id="988" name="Line"/>
          <p:cNvSpPr/>
          <p:nvPr/>
        </p:nvSpPr>
        <p:spPr>
          <a:xfrm flipH="1">
            <a:off x="15509092" y="4725284"/>
            <a:ext cx="2773939" cy="3513230"/>
          </a:xfrm>
          <a:prstGeom prst="line">
            <a:avLst/>
          </a:prstGeom>
          <a:ln w="38100">
            <a:solidFill>
              <a:srgbClr val="000000"/>
            </a:solidFill>
            <a:miter lim="400000"/>
            <a:tailEnd type="triangle"/>
          </a:ln>
        </p:spPr>
        <p:txBody>
          <a:bodyPr lIns="50800" tIns="50800" rIns="50800" bIns="50800" anchor="ctr"/>
          <a:lstStyle/>
          <a:p>
            <a:pPr/>
          </a:p>
        </p:txBody>
      </p:sp>
      <p:sp>
        <p:nvSpPr>
          <p:cNvPr id="989" name="Line"/>
          <p:cNvSpPr/>
          <p:nvPr/>
        </p:nvSpPr>
        <p:spPr>
          <a:xfrm>
            <a:off x="19490937" y="4779462"/>
            <a:ext cx="2338071" cy="3403941"/>
          </a:xfrm>
          <a:prstGeom prst="line">
            <a:avLst/>
          </a:prstGeom>
          <a:ln w="38100">
            <a:solidFill>
              <a:srgbClr val="000000"/>
            </a:solidFill>
            <a:miter lim="400000"/>
            <a:tailEnd type="triangle"/>
          </a:ln>
        </p:spPr>
        <p:txBody>
          <a:bodyPr lIns="50800" tIns="50800" rIns="50800" bIns="50800" anchor="ctr"/>
          <a:lstStyle/>
          <a:p>
            <a:pPr/>
          </a:p>
        </p:txBody>
      </p:sp>
      <p:sp>
        <p:nvSpPr>
          <p:cNvPr id="990" name="0.4"/>
          <p:cNvSpPr txBox="1"/>
          <p:nvPr/>
        </p:nvSpPr>
        <p:spPr>
          <a:xfrm>
            <a:off x="15899589" y="5510423"/>
            <a:ext cx="2353714"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0.4</a:t>
            </a:r>
          </a:p>
        </p:txBody>
      </p:sp>
      <p:sp>
        <p:nvSpPr>
          <p:cNvPr id="991" name="0.2"/>
          <p:cNvSpPr txBox="1"/>
          <p:nvPr/>
        </p:nvSpPr>
        <p:spPr>
          <a:xfrm>
            <a:off x="21003331" y="5511794"/>
            <a:ext cx="2353714"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0.2</a:t>
            </a:r>
          </a:p>
        </p:txBody>
      </p:sp>
      <p:sp>
        <p:nvSpPr>
          <p:cNvPr id="992" name="0"/>
          <p:cNvSpPr txBox="1"/>
          <p:nvPr/>
        </p:nvSpPr>
        <p:spPr>
          <a:xfrm>
            <a:off x="18596517" y="8723047"/>
            <a:ext cx="2353714"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a:t>
            </a:r>
          </a:p>
        </p:txBody>
      </p:sp>
      <p:sp>
        <p:nvSpPr>
          <p:cNvPr id="993" name="Some Simulation in R…"/>
          <p:cNvSpPr txBox="1"/>
          <p:nvPr/>
        </p:nvSpPr>
        <p:spPr>
          <a:xfrm>
            <a:off x="367208" y="3266647"/>
            <a:ext cx="5402371"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Some Simulation in R…</a:t>
            </a:r>
          </a:p>
        </p:txBody>
      </p:sp>
      <p:sp>
        <p:nvSpPr>
          <p:cNvPr id="994" name="Generate exogenous noise/variation"/>
          <p:cNvSpPr txBox="1"/>
          <p:nvPr/>
        </p:nvSpPr>
        <p:spPr>
          <a:xfrm>
            <a:off x="6199282" y="4532121"/>
            <a:ext cx="5402371"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exogenous noise/variation</a:t>
            </a:r>
          </a:p>
        </p:txBody>
      </p:sp>
      <p:sp>
        <p:nvSpPr>
          <p:cNvPr id="995" name="Generate data (linear) according to graph"/>
          <p:cNvSpPr txBox="1"/>
          <p:nvPr/>
        </p:nvSpPr>
        <p:spPr>
          <a:xfrm>
            <a:off x="5799332" y="6818528"/>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data (linear) according to graph</a:t>
            </a:r>
          </a:p>
        </p:txBody>
      </p:sp>
      <p:sp>
        <p:nvSpPr>
          <p:cNvPr id="996" name="Run linear model with only BS and MH variables"/>
          <p:cNvSpPr txBox="1"/>
          <p:nvPr/>
        </p:nvSpPr>
        <p:spPr>
          <a:xfrm>
            <a:off x="5545332" y="8648052"/>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Run linear model with only BS and MH variables</a:t>
            </a:r>
          </a:p>
        </p:txBody>
      </p:sp>
      <p:sp>
        <p:nvSpPr>
          <p:cNvPr id="997" name="Run linear model with AC as well"/>
          <p:cNvSpPr txBox="1"/>
          <p:nvPr/>
        </p:nvSpPr>
        <p:spPr>
          <a:xfrm>
            <a:off x="5977132" y="10423702"/>
            <a:ext cx="67102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Run linear model with AC as well</a:t>
            </a:r>
          </a:p>
        </p:txBody>
      </p:sp>
      <p:sp>
        <p:nvSpPr>
          <p:cNvPr id="998" name="Rectangle"/>
          <p:cNvSpPr/>
          <p:nvPr/>
        </p:nvSpPr>
        <p:spPr>
          <a:xfrm>
            <a:off x="484088" y="4013200"/>
            <a:ext cx="5168611" cy="7602836"/>
          </a:xfrm>
          <a:prstGeom prst="rect">
            <a:avLst/>
          </a:prstGeom>
          <a:ln w="50800">
            <a:solidFill>
              <a:srgbClr val="929292"/>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999" name="Line"/>
          <p:cNvSpPr/>
          <p:nvPr/>
        </p:nvSpPr>
        <p:spPr>
          <a:xfrm flipH="1">
            <a:off x="4954286" y="5110372"/>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1000" name="Line"/>
          <p:cNvSpPr/>
          <p:nvPr/>
        </p:nvSpPr>
        <p:spPr>
          <a:xfrm flipH="1">
            <a:off x="4954286" y="7189153"/>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1001" name="Line"/>
          <p:cNvSpPr/>
          <p:nvPr/>
        </p:nvSpPr>
        <p:spPr>
          <a:xfrm flipH="1">
            <a:off x="4954286" y="9077629"/>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1002" name="Line"/>
          <p:cNvSpPr/>
          <p:nvPr/>
        </p:nvSpPr>
        <p:spPr>
          <a:xfrm flipH="1">
            <a:off x="4954286" y="10728629"/>
            <a:ext cx="887912" cy="1"/>
          </a:xfrm>
          <a:prstGeom prst="line">
            <a:avLst/>
          </a:prstGeom>
          <a:ln w="25400">
            <a:solidFill>
              <a:srgbClr val="000000"/>
            </a:solidFill>
            <a:miter lim="400000"/>
            <a:tailEnd type="triangle"/>
          </a:ln>
        </p:spPr>
        <p:txBody>
          <a:bodyPr lIns="50800" tIns="50800" rIns="50800" bIns="50800" anchor="ctr"/>
          <a:lstStyle/>
          <a:p>
            <a:pPr/>
          </a:p>
        </p:txBody>
      </p:sp>
      <p:pic>
        <p:nvPicPr>
          <p:cNvPr id="1003" name="Line Line" descr="Line Line"/>
          <p:cNvPicPr>
            <a:picLocks noChangeAspect="0"/>
          </p:cNvPicPr>
          <p:nvPr/>
        </p:nvPicPr>
        <p:blipFill>
          <a:blip r:embed="rId2">
            <a:extLst/>
          </a:blip>
          <a:stretch>
            <a:fillRect/>
          </a:stretch>
        </p:blipFill>
        <p:spPr>
          <a:xfrm rot="10800000">
            <a:off x="16535046" y="9268909"/>
            <a:ext cx="4798067" cy="405070"/>
          </a:xfrm>
          <a:prstGeom prst="rect">
            <a:avLst/>
          </a:prstGeom>
        </p:spPr>
      </p:pic>
      <p:sp>
        <p:nvSpPr>
          <p:cNvPr id="1005" name="Coefficients:…"/>
          <p:cNvSpPr txBox="1"/>
          <p:nvPr/>
        </p:nvSpPr>
        <p:spPr>
          <a:xfrm>
            <a:off x="13078634" y="3998945"/>
            <a:ext cx="11662280" cy="2196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Coefficients:</a:t>
            </a:r>
          </a:p>
          <a:p>
            <a:pPr algn="l">
              <a:defRPr sz="3500"/>
            </a:pPr>
            <a:r>
              <a:t>            Estimate Std. Error t value Pr(&gt;|t|)    </a:t>
            </a:r>
          </a:p>
          <a:p>
            <a:pPr algn="l">
              <a:defRPr sz="3500"/>
            </a:pPr>
            <a:r>
              <a:t>(Intercept) 0.004849   0.004141   1.171    0.242    </a:t>
            </a:r>
          </a:p>
          <a:p>
            <a:pPr algn="l">
              <a:defRPr sz="3500"/>
            </a:pPr>
            <a:r>
              <a:t>BS          </a:t>
            </a:r>
            <a:r>
              <a:rPr b="1"/>
              <a:t>0.062347</a:t>
            </a:r>
            <a:r>
              <a:t>   0.003826  16.296   </a:t>
            </a:r>
            <a:r>
              <a:rPr b="1"/>
              <a:t>&lt;2e-16 ***</a:t>
            </a:r>
          </a:p>
        </p:txBody>
      </p:sp>
      <p:sp>
        <p:nvSpPr>
          <p:cNvPr id="1006" name="Coefficients:…"/>
          <p:cNvSpPr txBox="1"/>
          <p:nvPr/>
        </p:nvSpPr>
        <p:spPr>
          <a:xfrm>
            <a:off x="12906375" y="7523081"/>
            <a:ext cx="13063843" cy="27180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Coefficients:</a:t>
            </a:r>
          </a:p>
          <a:p>
            <a:pPr algn="l">
              <a:defRPr sz="3500"/>
            </a:pPr>
            <a:r>
              <a:t>             Estimate Std. Error t value Pr(&gt;|t|)    </a:t>
            </a:r>
          </a:p>
          <a:p>
            <a:pPr algn="l">
              <a:defRPr sz="3500"/>
            </a:pPr>
            <a:r>
              <a:t>(Intercept)  0.003984   0.004071   0.979    0.328    </a:t>
            </a:r>
          </a:p>
          <a:p>
            <a:pPr algn="l">
              <a:defRPr sz="3500"/>
            </a:pPr>
            <a:r>
              <a:rPr b="1"/>
              <a:t>BS</a:t>
            </a:r>
            <a:r>
              <a:t>          </a:t>
            </a:r>
            <a:r>
              <a:rPr b="1"/>
              <a:t>-0.005451</a:t>
            </a:r>
            <a:r>
              <a:t>   0.004044  -1.348    0.178    </a:t>
            </a:r>
          </a:p>
          <a:p>
            <a:pPr algn="l">
              <a:defRPr sz="3500"/>
            </a:pPr>
            <a:r>
              <a:t>AC           0.200390   0.004391  45.636   &lt;2e-16 ***</a:t>
            </a:r>
          </a:p>
        </p:txBody>
      </p:sp>
      <p:sp>
        <p:nvSpPr>
          <p:cNvPr id="1007" name="Uac = rnorm(60000)…"/>
          <p:cNvSpPr txBox="1"/>
          <p:nvPr/>
        </p:nvSpPr>
        <p:spPr>
          <a:xfrm>
            <a:off x="458688" y="4385490"/>
            <a:ext cx="5219411" cy="68582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Uac = rnorm(60000)</a:t>
            </a:r>
          </a:p>
          <a:p>
            <a:pPr algn="l">
              <a:defRPr sz="3500"/>
            </a:pPr>
            <a:r>
              <a:t>Ubs = rnorm(60000)</a:t>
            </a:r>
          </a:p>
          <a:p>
            <a:pPr algn="l">
              <a:defRPr sz="3500"/>
            </a:pPr>
            <a:r>
              <a:t>Umh = rnorm(60000)</a:t>
            </a:r>
          </a:p>
          <a:p>
            <a:pPr algn="l">
              <a:defRPr sz="3500"/>
            </a:pPr>
          </a:p>
          <a:p>
            <a:pPr algn="l">
              <a:defRPr sz="3500"/>
            </a:pPr>
            <a:r>
              <a:t>AC = Uac</a:t>
            </a:r>
          </a:p>
          <a:p>
            <a:pPr algn="l">
              <a:defRPr sz="3500"/>
            </a:pPr>
            <a:r>
              <a:t>BS = 0.4 * AC + Ubs </a:t>
            </a:r>
          </a:p>
          <a:p>
            <a:pPr algn="l">
              <a:defRPr sz="3500"/>
            </a:pPr>
            <a:r>
              <a:t>MH = 0.2 * AC + Umh </a:t>
            </a:r>
          </a:p>
          <a:p>
            <a:pPr algn="l">
              <a:defRPr sz="3500"/>
            </a:pPr>
          </a:p>
          <a:p>
            <a:pPr algn="l">
              <a:defRPr sz="3500"/>
            </a:pPr>
            <a:r>
              <a:t>mod = lm(MH ~ BS)</a:t>
            </a:r>
          </a:p>
          <a:p>
            <a:pPr algn="l">
              <a:defRPr sz="3500"/>
            </a:pPr>
            <a:r>
              <a:t>summary(mod)</a:t>
            </a:r>
          </a:p>
          <a:p>
            <a:pPr algn="l">
              <a:defRPr sz="3500"/>
            </a:pPr>
          </a:p>
          <a:p>
            <a:pPr algn="l">
              <a:defRPr sz="3500"/>
            </a:pPr>
            <a:r>
              <a:t>mod = lm(MH ~ BS + AC)</a:t>
            </a:r>
          </a:p>
          <a:p>
            <a:pPr algn="l">
              <a:defRPr sz="3500"/>
            </a:pPr>
            <a:r>
              <a:t>summary(mod)</a:t>
            </a:r>
          </a:p>
        </p:txBody>
      </p:sp>
      <p:sp>
        <p:nvSpPr>
          <p:cNvPr id="1008" name="Research Question:…"/>
          <p:cNvSpPr txBox="1"/>
          <p:nvPr/>
        </p:nvSpPr>
        <p:spPr>
          <a:xfrm>
            <a:off x="6631082" y="2479076"/>
            <a:ext cx="5402371" cy="1331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000">
                <a:solidFill>
                  <a:schemeClr val="accent2">
                    <a:hueOff val="-202083"/>
                    <a:satOff val="17755"/>
                    <a:lumOff val="-16089"/>
                  </a:schemeClr>
                </a:solidFill>
              </a:defRPr>
            </a:pPr>
            <a:r>
              <a:t>Research Question:</a:t>
            </a:r>
          </a:p>
          <a:p>
            <a:pPr>
              <a:defRPr b="1" sz="4000">
                <a:solidFill>
                  <a:schemeClr val="accent2">
                    <a:hueOff val="-202083"/>
                    <a:satOff val="17755"/>
                    <a:lumOff val="-16089"/>
                  </a:schemeClr>
                </a:solidFill>
              </a:defRPr>
            </a:pPr>
            <a:r>
              <a:t>BS -&gt; MH</a:t>
            </a:r>
          </a:p>
        </p:txBody>
      </p:sp>
      <p:pic>
        <p:nvPicPr>
          <p:cNvPr id="1009" name="Screenshot 2022-09-20 at 10.13.51.png" descr="Screenshot 2022-09-20 at 10.13.51.png"/>
          <p:cNvPicPr>
            <a:picLocks noChangeAspect="1"/>
          </p:cNvPicPr>
          <p:nvPr/>
        </p:nvPicPr>
        <p:blipFill>
          <a:blip r:embed="rId3">
            <a:extLst/>
          </a:blip>
          <a:stretch>
            <a:fillRect/>
          </a:stretch>
        </p:blipFill>
        <p:spPr>
          <a:xfrm>
            <a:off x="21460569" y="10381809"/>
            <a:ext cx="1439236" cy="1435101"/>
          </a:xfrm>
          <a:prstGeom prst="rect">
            <a:avLst/>
          </a:prstGeom>
          <a:ln w="12700">
            <a:miter lim="400000"/>
          </a:ln>
        </p:spPr>
      </p:pic>
      <p:pic>
        <p:nvPicPr>
          <p:cNvPr id="1010" name="Screenshot 2022-09-20 at 10.15.02.png" descr="Screenshot 2022-09-20 at 10.15.02.png"/>
          <p:cNvPicPr>
            <a:picLocks noChangeAspect="1"/>
          </p:cNvPicPr>
          <p:nvPr/>
        </p:nvPicPr>
        <p:blipFill>
          <a:blip r:embed="rId4">
            <a:extLst/>
          </a:blip>
          <a:stretch>
            <a:fillRect/>
          </a:stretch>
        </p:blipFill>
        <p:spPr>
          <a:xfrm>
            <a:off x="22205422" y="3942133"/>
            <a:ext cx="1132554" cy="929925"/>
          </a:xfrm>
          <a:prstGeom prst="rect">
            <a:avLst/>
          </a:prstGeom>
          <a:ln w="12700">
            <a:miter lim="400000"/>
          </a:ln>
        </p:spPr>
      </p:pic>
      <p:pic>
        <p:nvPicPr>
          <p:cNvPr id="1011" name="R_logo.svg.png" descr="R_logo.svg.png"/>
          <p:cNvPicPr>
            <a:picLocks noChangeAspect="1"/>
          </p:cNvPicPr>
          <p:nvPr/>
        </p:nvPicPr>
        <p:blipFill>
          <a:blip r:embed="rId5">
            <a:extLst/>
          </a:blip>
          <a:stretch>
            <a:fillRect/>
          </a:stretch>
        </p:blipFill>
        <p:spPr>
          <a:xfrm>
            <a:off x="21304045" y="479523"/>
            <a:ext cx="2095269" cy="1623545"/>
          </a:xfrm>
          <a:prstGeom prst="rect">
            <a:avLst/>
          </a:prstGeom>
          <a:ln w="12700">
            <a:miter lim="400000"/>
          </a:ln>
        </p:spPr>
      </p:pic>
      <p:sp>
        <p:nvSpPr>
          <p:cNvPr id="1012" name="1B"/>
          <p:cNvSpPr txBox="1"/>
          <p:nvPr/>
        </p:nvSpPr>
        <p:spPr>
          <a:xfrm>
            <a:off x="22173674" y="11959407"/>
            <a:ext cx="21971001"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1B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9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9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995"/>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0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996"/>
                                        </p:tgtEl>
                                        <p:attrNameLst>
                                          <p:attrName>style.visibility</p:attrName>
                                        </p:attrNameLst>
                                      </p:cBhvr>
                                      <p:to>
                                        <p:strVal val="visible"/>
                                      </p:to>
                                    </p:set>
                                  </p:childTnLst>
                                </p:cTn>
                              </p:par>
                            </p:childTnLst>
                          </p:cTn>
                        </p:par>
                        <p:par>
                          <p:cTn id="21" fill="hold">
                            <p:stCondLst>
                              <p:cond delay="0"/>
                            </p:stCondLst>
                            <p:childTnLst>
                              <p:par>
                                <p:cTn id="22" presetClass="exit" nodeType="afterEffect" presetSubtype="0" presetID="1" grpId="6" fill="hold">
                                  <p:stCondLst>
                                    <p:cond delay="0"/>
                                  </p:stCondLst>
                                  <p:iterate type="el" backwards="0">
                                    <p:tmAbs val="0"/>
                                  </p:iterate>
                                  <p:childTnLst>
                                    <p:set>
                                      <p:cBhvr>
                                        <p:cTn id="23" fill="hold">
                                          <p:stCondLst>
                                            <p:cond delay="0"/>
                                          </p:stCondLst>
                                        </p:cTn>
                                        <p:tgtEl>
                                          <p:spTgt spid="991"/>
                                        </p:tgtEl>
                                        <p:attrNameLst>
                                          <p:attrName>style.visibility</p:attrName>
                                        </p:attrNameLst>
                                      </p:cBhvr>
                                      <p:to>
                                        <p:strVal val="hidden"/>
                                      </p:to>
                                    </p:set>
                                  </p:childTnLst>
                                </p:cTn>
                              </p:par>
                            </p:childTnLst>
                          </p:cTn>
                        </p:par>
                        <p:par>
                          <p:cTn id="24" fill="hold">
                            <p:stCondLst>
                              <p:cond delay="0"/>
                            </p:stCondLst>
                            <p:childTnLst>
                              <p:par>
                                <p:cTn id="25" presetClass="exit" nodeType="afterEffect" presetSubtype="0" presetID="1" grpId="7" fill="hold">
                                  <p:stCondLst>
                                    <p:cond delay="0"/>
                                  </p:stCondLst>
                                  <p:iterate type="el" backwards="0">
                                    <p:tmAbs val="0"/>
                                  </p:iterate>
                                  <p:childTnLst>
                                    <p:set>
                                      <p:cBhvr>
                                        <p:cTn id="26" fill="hold">
                                          <p:stCondLst>
                                            <p:cond delay="0"/>
                                          </p:stCondLst>
                                        </p:cTn>
                                        <p:tgtEl>
                                          <p:spTgt spid="987"/>
                                        </p:tgtEl>
                                        <p:attrNameLst>
                                          <p:attrName>style.visibility</p:attrName>
                                        </p:attrNameLst>
                                      </p:cBhvr>
                                      <p:to>
                                        <p:strVal val="hidden"/>
                                      </p:to>
                                    </p:set>
                                  </p:childTnLst>
                                </p:cTn>
                              </p:par>
                            </p:childTnLst>
                          </p:cTn>
                        </p:par>
                        <p:par>
                          <p:cTn id="27" fill="hold">
                            <p:stCondLst>
                              <p:cond delay="0"/>
                            </p:stCondLst>
                            <p:childTnLst>
                              <p:par>
                                <p:cTn id="28" presetClass="exit" nodeType="afterEffect" presetSubtype="0" presetID="1" grpId="8" fill="hold">
                                  <p:stCondLst>
                                    <p:cond delay="0"/>
                                  </p:stCondLst>
                                  <p:iterate type="el" backwards="0">
                                    <p:tmAbs val="0"/>
                                  </p:iterate>
                                  <p:childTnLst>
                                    <p:set>
                                      <p:cBhvr>
                                        <p:cTn id="29" fill="hold">
                                          <p:stCondLst>
                                            <p:cond delay="0"/>
                                          </p:stCondLst>
                                        </p:cTn>
                                        <p:tgtEl>
                                          <p:spTgt spid="989"/>
                                        </p:tgtEl>
                                        <p:attrNameLst>
                                          <p:attrName>style.visibility</p:attrName>
                                        </p:attrNameLst>
                                      </p:cBhvr>
                                      <p:to>
                                        <p:strVal val="hidden"/>
                                      </p:to>
                                    </p:set>
                                  </p:childTnLst>
                                </p:cTn>
                              </p:par>
                            </p:childTnLst>
                          </p:cTn>
                        </p:par>
                        <p:par>
                          <p:cTn id="30" fill="hold">
                            <p:stCondLst>
                              <p:cond delay="0"/>
                            </p:stCondLst>
                            <p:childTnLst>
                              <p:par>
                                <p:cTn id="31" presetClass="exit" nodeType="afterEffect" presetSubtype="0" presetID="1" grpId="9" fill="hold">
                                  <p:stCondLst>
                                    <p:cond delay="0"/>
                                  </p:stCondLst>
                                  <p:iterate type="el" backwards="0">
                                    <p:tmAbs val="0"/>
                                  </p:iterate>
                                  <p:childTnLst>
                                    <p:set>
                                      <p:cBhvr>
                                        <p:cTn id="32" fill="hold">
                                          <p:stCondLst>
                                            <p:cond delay="0"/>
                                          </p:stCondLst>
                                        </p:cTn>
                                        <p:tgtEl>
                                          <p:spTgt spid="990"/>
                                        </p:tgtEl>
                                        <p:attrNameLst>
                                          <p:attrName>style.visibility</p:attrName>
                                        </p:attrNameLst>
                                      </p:cBhvr>
                                      <p:to>
                                        <p:strVal val="hidden"/>
                                      </p:to>
                                    </p:set>
                                  </p:childTnLst>
                                </p:cTn>
                              </p:par>
                            </p:childTnLst>
                          </p:cTn>
                        </p:par>
                        <p:par>
                          <p:cTn id="33" fill="hold">
                            <p:stCondLst>
                              <p:cond delay="0"/>
                            </p:stCondLst>
                            <p:childTnLst>
                              <p:par>
                                <p:cTn id="34" presetClass="exit" nodeType="afterEffect" presetSubtype="0" presetID="1" grpId="10" fill="hold">
                                  <p:stCondLst>
                                    <p:cond delay="0"/>
                                  </p:stCondLst>
                                  <p:iterate type="el" backwards="0">
                                    <p:tmAbs val="0"/>
                                  </p:iterate>
                                  <p:childTnLst>
                                    <p:set>
                                      <p:cBhvr>
                                        <p:cTn id="35" fill="hold">
                                          <p:stCondLst>
                                            <p:cond delay="0"/>
                                          </p:stCondLst>
                                        </p:cTn>
                                        <p:tgtEl>
                                          <p:spTgt spid="992"/>
                                        </p:tgtEl>
                                        <p:attrNameLst>
                                          <p:attrName>style.visibility</p:attrName>
                                        </p:attrNameLst>
                                      </p:cBhvr>
                                      <p:to>
                                        <p:strVal val="hidden"/>
                                      </p:to>
                                    </p:set>
                                  </p:childTnLst>
                                </p:cTn>
                              </p:par>
                            </p:childTnLst>
                          </p:cTn>
                        </p:par>
                        <p:par>
                          <p:cTn id="36" fill="hold">
                            <p:stCondLst>
                              <p:cond delay="0"/>
                            </p:stCondLst>
                            <p:childTnLst>
                              <p:par>
                                <p:cTn id="37" presetClass="exit" nodeType="afterEffect" presetSubtype="0" presetID="1" grpId="11" fill="hold">
                                  <p:stCondLst>
                                    <p:cond delay="0"/>
                                  </p:stCondLst>
                                  <p:iterate type="el" backwards="0">
                                    <p:tmAbs val="0"/>
                                  </p:iterate>
                                  <p:childTnLst>
                                    <p:set>
                                      <p:cBhvr>
                                        <p:cTn id="38" fill="hold">
                                          <p:stCondLst>
                                            <p:cond delay="0"/>
                                          </p:stCondLst>
                                        </p:cTn>
                                        <p:tgtEl>
                                          <p:spTgt spid="985"/>
                                        </p:tgtEl>
                                        <p:attrNameLst>
                                          <p:attrName>style.visibility</p:attrName>
                                        </p:attrNameLst>
                                      </p:cBhvr>
                                      <p:to>
                                        <p:strVal val="hidden"/>
                                      </p:to>
                                    </p:set>
                                  </p:childTnLst>
                                </p:cTn>
                              </p:par>
                            </p:childTnLst>
                          </p:cTn>
                        </p:par>
                        <p:par>
                          <p:cTn id="39" fill="hold">
                            <p:stCondLst>
                              <p:cond delay="0"/>
                            </p:stCondLst>
                            <p:childTnLst>
                              <p:par>
                                <p:cTn id="40" presetClass="exit" nodeType="afterEffect" presetSubtype="0" presetID="1" grpId="12" fill="hold">
                                  <p:stCondLst>
                                    <p:cond delay="0"/>
                                  </p:stCondLst>
                                  <p:iterate type="el" backwards="0">
                                    <p:tmAbs val="0"/>
                                  </p:iterate>
                                  <p:childTnLst>
                                    <p:set>
                                      <p:cBhvr>
                                        <p:cTn id="41" fill="hold">
                                          <p:stCondLst>
                                            <p:cond delay="0"/>
                                          </p:stCondLst>
                                        </p:cTn>
                                        <p:tgtEl>
                                          <p:spTgt spid="988"/>
                                        </p:tgtEl>
                                        <p:attrNameLst>
                                          <p:attrName>style.visibility</p:attrName>
                                        </p:attrNameLst>
                                      </p:cBhvr>
                                      <p:to>
                                        <p:strVal val="hidden"/>
                                      </p:to>
                                    </p:set>
                                  </p:childTnLst>
                                </p:cTn>
                              </p:par>
                            </p:childTnLst>
                          </p:cTn>
                        </p:par>
                        <p:par>
                          <p:cTn id="42" fill="hold">
                            <p:stCondLst>
                              <p:cond delay="0"/>
                            </p:stCondLst>
                            <p:childTnLst>
                              <p:par>
                                <p:cTn id="43" presetClass="exit" nodeType="afterEffect" presetSubtype="0" presetID="1" grpId="13" fill="hold">
                                  <p:stCondLst>
                                    <p:cond delay="0"/>
                                  </p:stCondLst>
                                  <p:iterate type="el" backwards="0">
                                    <p:tmAbs val="0"/>
                                  </p:iterate>
                                  <p:childTnLst>
                                    <p:set>
                                      <p:cBhvr>
                                        <p:cTn id="44" fill="hold">
                                          <p:stCondLst>
                                            <p:cond delay="0"/>
                                          </p:stCondLst>
                                        </p:cTn>
                                        <p:tgtEl>
                                          <p:spTgt spid="1003"/>
                                        </p:tgtEl>
                                        <p:attrNameLst>
                                          <p:attrName>style.visibility</p:attrName>
                                        </p:attrNameLst>
                                      </p:cBhvr>
                                      <p:to>
                                        <p:strVal val="hidden"/>
                                      </p:to>
                                    </p:set>
                                  </p:childTnLst>
                                </p:cTn>
                              </p:par>
                            </p:childTnLst>
                          </p:cTn>
                        </p:par>
                        <p:par>
                          <p:cTn id="45" fill="hold">
                            <p:stCondLst>
                              <p:cond delay="0"/>
                            </p:stCondLst>
                            <p:childTnLst>
                              <p:par>
                                <p:cTn id="46" presetClass="exit" nodeType="afterEffect" presetSubtype="0" presetID="1" grpId="14" fill="hold">
                                  <p:stCondLst>
                                    <p:cond delay="0"/>
                                  </p:stCondLst>
                                  <p:iterate type="el" backwards="0">
                                    <p:tmAbs val="0"/>
                                  </p:iterate>
                                  <p:childTnLst>
                                    <p:set>
                                      <p:cBhvr>
                                        <p:cTn id="47" fill="hold">
                                          <p:stCondLst>
                                            <p:cond delay="0"/>
                                          </p:stCondLst>
                                        </p:cTn>
                                        <p:tgtEl>
                                          <p:spTgt spid="986"/>
                                        </p:tgtEl>
                                        <p:attrNameLst>
                                          <p:attrName>style.visibility</p:attrName>
                                        </p:attrNameLst>
                                      </p:cBhvr>
                                      <p:to>
                                        <p:strVal val="hidden"/>
                                      </p:to>
                                    </p:set>
                                  </p:childTnLst>
                                </p:cTn>
                              </p:par>
                            </p:childTnLst>
                          </p:cTn>
                        </p:par>
                        <p:par>
                          <p:cTn id="48" fill="hold">
                            <p:stCondLst>
                              <p:cond delay="0"/>
                            </p:stCondLst>
                            <p:childTnLst>
                              <p:par>
                                <p:cTn id="49" presetClass="entr" nodeType="afterEffect" presetSubtype="0" presetID="1" grpId="15" fill="hold">
                                  <p:stCondLst>
                                    <p:cond delay="0"/>
                                  </p:stCondLst>
                                  <p:iterate type="el" backwards="0">
                                    <p:tmAbs val="0"/>
                                  </p:iterate>
                                  <p:childTnLst>
                                    <p:set>
                                      <p:cBhvr>
                                        <p:cTn id="50" fill="hold"/>
                                        <p:tgtEl>
                                          <p:spTgt spid="1001"/>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6" fill="hold">
                                  <p:stCondLst>
                                    <p:cond delay="0"/>
                                  </p:stCondLst>
                                  <p:iterate type="el" backwards="0">
                                    <p:tmAbs val="0"/>
                                  </p:iterate>
                                  <p:childTnLst>
                                    <p:set>
                                      <p:cBhvr>
                                        <p:cTn id="53" fill="hold"/>
                                        <p:tgtEl>
                                          <p:spTgt spid="1010"/>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7" fill="hold">
                                  <p:stCondLst>
                                    <p:cond delay="0"/>
                                  </p:stCondLst>
                                  <p:iterate type="el" backwards="0">
                                    <p:tmAbs val="0"/>
                                  </p:iterate>
                                  <p:childTnLst>
                                    <p:set>
                                      <p:cBhvr>
                                        <p:cTn id="56" fill="hold"/>
                                        <p:tgtEl>
                                          <p:spTgt spid="100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8" fill="hold">
                                  <p:stCondLst>
                                    <p:cond delay="0"/>
                                  </p:stCondLst>
                                  <p:iterate type="el" backwards="0">
                                    <p:tmAbs val="0"/>
                                  </p:iterate>
                                  <p:childTnLst>
                                    <p:set>
                                      <p:cBhvr>
                                        <p:cTn id="60" fill="hold"/>
                                        <p:tgtEl>
                                          <p:spTgt spid="997"/>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9" fill="hold">
                                  <p:stCondLst>
                                    <p:cond delay="0"/>
                                  </p:stCondLst>
                                  <p:iterate type="el" backwards="0">
                                    <p:tmAbs val="0"/>
                                  </p:iterate>
                                  <p:childTnLst>
                                    <p:set>
                                      <p:cBhvr>
                                        <p:cTn id="63" fill="hold"/>
                                        <p:tgtEl>
                                          <p:spTgt spid="1002"/>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20" fill="hold">
                                  <p:stCondLst>
                                    <p:cond delay="0"/>
                                  </p:stCondLst>
                                  <p:iterate type="el" backwards="0">
                                    <p:tmAbs val="0"/>
                                  </p:iterate>
                                  <p:childTnLst>
                                    <p:set>
                                      <p:cBhvr>
                                        <p:cTn id="66" fill="hold"/>
                                        <p:tgtEl>
                                          <p:spTgt spid="1006"/>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1" fill="hold">
                                  <p:stCondLst>
                                    <p:cond delay="0"/>
                                  </p:stCondLst>
                                  <p:iterate type="el" backwards="0">
                                    <p:tmAbs val="0"/>
                                  </p:iterate>
                                  <p:childTnLst>
                                    <p:set>
                                      <p:cBhvr>
                                        <p:cTn id="69" fill="hold"/>
                                        <p:tgtEl>
                                          <p:spTgt spid="10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0" grpId="9"/>
      <p:bldP build="whole" bldLvl="1" animBg="1" rev="0" advAuto="0" spid="1001" grpId="15"/>
      <p:bldP build="whole" bldLvl="1" animBg="1" rev="0" advAuto="0" spid="989" grpId="8"/>
      <p:bldP build="whole" bldLvl="1" animBg="1" rev="0" advAuto="0" spid="1002" grpId="19"/>
      <p:bldP build="whole" bldLvl="1" animBg="1" rev="0" advAuto="0" spid="987" grpId="7"/>
      <p:bldP build="whole" bldLvl="1" animBg="1" rev="0" advAuto="0" spid="1010" grpId="16"/>
      <p:bldP build="whole" bldLvl="1" animBg="1" rev="0" advAuto="0" spid="1003" grpId="13"/>
      <p:bldP build="whole" bldLvl="1" animBg="1" rev="0" advAuto="0" spid="1005" grpId="17"/>
      <p:bldP build="whole" bldLvl="1" animBg="1" rev="0" advAuto="0" spid="988" grpId="12"/>
      <p:bldP build="whole" bldLvl="1" animBg="1" rev="0" advAuto="0" spid="986" grpId="14"/>
      <p:bldP build="whole" bldLvl="1" animBg="1" rev="0" advAuto="0" spid="996" grpId="5"/>
      <p:bldP build="whole" bldLvl="1" animBg="1" rev="0" advAuto="0" spid="997" grpId="18"/>
      <p:bldP build="whole" bldLvl="1" animBg="1" rev="0" advAuto="0" spid="994" grpId="2"/>
      <p:bldP build="whole" bldLvl="1" animBg="1" rev="0" advAuto="0" spid="985" grpId="11"/>
      <p:bldP build="whole" bldLvl="1" animBg="1" rev="0" advAuto="0" spid="999" grpId="1"/>
      <p:bldP build="whole" bldLvl="1" animBg="1" rev="0" advAuto="0" spid="1000" grpId="4"/>
      <p:bldP build="whole" bldLvl="1" animBg="1" rev="0" advAuto="0" spid="1006" grpId="20"/>
      <p:bldP build="whole" bldLvl="1" animBg="1" rev="0" advAuto="0" spid="991" grpId="6"/>
      <p:bldP build="whole" bldLvl="1" animBg="1" rev="0" advAuto="0" spid="992" grpId="10"/>
      <p:bldP build="whole" bldLvl="1" animBg="1" rev="0" advAuto="0" spid="995" grpId="3"/>
      <p:bldP build="whole" bldLvl="1" animBg="1" rev="0" advAuto="0" spid="1009" grpId="21"/>
    </p:bldLst>
  </p:timing>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4" name="DAGs - RULE 2 (fork)"/>
          <p:cNvSpPr txBox="1"/>
          <p:nvPr>
            <p:ph type="title"/>
          </p:nvPr>
        </p:nvSpPr>
        <p:spPr>
          <a:xfrm>
            <a:off x="990073" y="759575"/>
            <a:ext cx="21971001" cy="1435101"/>
          </a:xfrm>
          <a:prstGeom prst="rect">
            <a:avLst/>
          </a:prstGeom>
        </p:spPr>
        <p:txBody>
          <a:bodyPr/>
          <a:lstStyle/>
          <a:p>
            <a:pPr/>
            <a:r>
              <a:t>DAGs - RULE 2</a:t>
            </a:r>
            <a:r>
              <a:rPr b="0"/>
              <a:t> (fork)</a:t>
            </a:r>
          </a:p>
        </p:txBody>
      </p:sp>
      <p:sp>
        <p:nvSpPr>
          <p:cNvPr id="1015" name="Bed with Shoes…"/>
          <p:cNvSpPr txBox="1"/>
          <p:nvPr/>
        </p:nvSpPr>
        <p:spPr>
          <a:xfrm>
            <a:off x="14465104" y="8274546"/>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Bed with Shoes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(BS)</a:t>
            </a:r>
          </a:p>
        </p:txBody>
      </p:sp>
      <p:sp>
        <p:nvSpPr>
          <p:cNvPr id="1016" name="Morning Headache (MH)"/>
          <p:cNvSpPr txBox="1"/>
          <p:nvPr/>
        </p:nvSpPr>
        <p:spPr>
          <a:xfrm>
            <a:off x="21348272" y="8274546"/>
            <a:ext cx="3285278"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Morning Headache (MH)</a:t>
            </a:r>
          </a:p>
        </p:txBody>
      </p:sp>
      <p:sp>
        <p:nvSpPr>
          <p:cNvPr id="1017" name="Alcohol Consumption (AC)"/>
          <p:cNvSpPr txBox="1"/>
          <p:nvPr/>
        </p:nvSpPr>
        <p:spPr>
          <a:xfrm>
            <a:off x="16823676" y="2387153"/>
            <a:ext cx="4172196"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Alcohol Consumption (AC)</a:t>
            </a:r>
          </a:p>
        </p:txBody>
      </p:sp>
      <p:sp>
        <p:nvSpPr>
          <p:cNvPr id="1018" name="Line"/>
          <p:cNvSpPr/>
          <p:nvPr/>
        </p:nvSpPr>
        <p:spPr>
          <a:xfrm flipH="1">
            <a:off x="15509092" y="4725284"/>
            <a:ext cx="2773939" cy="3513230"/>
          </a:xfrm>
          <a:prstGeom prst="line">
            <a:avLst/>
          </a:prstGeom>
          <a:ln w="38100">
            <a:solidFill>
              <a:srgbClr val="000000"/>
            </a:solidFill>
            <a:miter lim="400000"/>
            <a:tailEnd type="triangle"/>
          </a:ln>
        </p:spPr>
        <p:txBody>
          <a:bodyPr lIns="50800" tIns="50800" rIns="50800" bIns="50800" anchor="ctr"/>
          <a:lstStyle/>
          <a:p>
            <a:pPr/>
          </a:p>
        </p:txBody>
      </p:sp>
      <p:sp>
        <p:nvSpPr>
          <p:cNvPr id="1019" name="Line"/>
          <p:cNvSpPr/>
          <p:nvPr/>
        </p:nvSpPr>
        <p:spPr>
          <a:xfrm>
            <a:off x="19490937" y="4779462"/>
            <a:ext cx="2338071" cy="3403941"/>
          </a:xfrm>
          <a:prstGeom prst="line">
            <a:avLst/>
          </a:prstGeom>
          <a:ln w="38100">
            <a:solidFill>
              <a:srgbClr val="000000"/>
            </a:solidFill>
            <a:miter lim="400000"/>
            <a:tailEnd type="triangle"/>
          </a:ln>
        </p:spPr>
        <p:txBody>
          <a:bodyPr lIns="50800" tIns="50800" rIns="50800" bIns="50800" anchor="ctr"/>
          <a:lstStyle/>
          <a:p>
            <a:pPr/>
          </a:p>
        </p:txBody>
      </p:sp>
      <p:sp>
        <p:nvSpPr>
          <p:cNvPr id="1020" name="0.4"/>
          <p:cNvSpPr txBox="1"/>
          <p:nvPr/>
        </p:nvSpPr>
        <p:spPr>
          <a:xfrm>
            <a:off x="15899589" y="5510423"/>
            <a:ext cx="2353714"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0.4</a:t>
            </a:r>
          </a:p>
        </p:txBody>
      </p:sp>
      <p:sp>
        <p:nvSpPr>
          <p:cNvPr id="1021" name="0.2"/>
          <p:cNvSpPr txBox="1"/>
          <p:nvPr/>
        </p:nvSpPr>
        <p:spPr>
          <a:xfrm>
            <a:off x="21003331" y="5511794"/>
            <a:ext cx="2353714"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0.2</a:t>
            </a:r>
          </a:p>
        </p:txBody>
      </p:sp>
      <p:sp>
        <p:nvSpPr>
          <p:cNvPr id="1022" name="0"/>
          <p:cNvSpPr txBox="1"/>
          <p:nvPr/>
        </p:nvSpPr>
        <p:spPr>
          <a:xfrm>
            <a:off x="18596517" y="8723047"/>
            <a:ext cx="2353714"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a:t>
            </a:r>
          </a:p>
        </p:txBody>
      </p:sp>
      <p:sp>
        <p:nvSpPr>
          <p:cNvPr id="1023" name="Some Simulation in R…"/>
          <p:cNvSpPr txBox="1"/>
          <p:nvPr/>
        </p:nvSpPr>
        <p:spPr>
          <a:xfrm>
            <a:off x="367208" y="3266647"/>
            <a:ext cx="5402371"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Some Simulation in R…</a:t>
            </a:r>
          </a:p>
        </p:txBody>
      </p:sp>
      <p:pic>
        <p:nvPicPr>
          <p:cNvPr id="1024" name="Line Line" descr="Line Line"/>
          <p:cNvPicPr>
            <a:picLocks noChangeAspect="0"/>
          </p:cNvPicPr>
          <p:nvPr/>
        </p:nvPicPr>
        <p:blipFill>
          <a:blip r:embed="rId2">
            <a:extLst/>
          </a:blip>
          <a:stretch>
            <a:fillRect/>
          </a:stretch>
        </p:blipFill>
        <p:spPr>
          <a:xfrm rot="10800000">
            <a:off x="16535046" y="9268909"/>
            <a:ext cx="4798067" cy="405070"/>
          </a:xfrm>
          <a:prstGeom prst="rect">
            <a:avLst/>
          </a:prstGeom>
        </p:spPr>
      </p:pic>
      <p:sp>
        <p:nvSpPr>
          <p:cNvPr id="1026" name="Research Question:…"/>
          <p:cNvSpPr txBox="1"/>
          <p:nvPr/>
        </p:nvSpPr>
        <p:spPr>
          <a:xfrm>
            <a:off x="6631082" y="2479076"/>
            <a:ext cx="5402371" cy="1331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000">
                <a:solidFill>
                  <a:schemeClr val="accent2">
                    <a:hueOff val="-202083"/>
                    <a:satOff val="17755"/>
                    <a:lumOff val="-16089"/>
                  </a:schemeClr>
                </a:solidFill>
              </a:defRPr>
            </a:pPr>
            <a:r>
              <a:t>Research Question:</a:t>
            </a:r>
          </a:p>
          <a:p>
            <a:pPr>
              <a:defRPr b="1" sz="4000">
                <a:solidFill>
                  <a:schemeClr val="accent2">
                    <a:hueOff val="-202083"/>
                    <a:satOff val="17755"/>
                    <a:lumOff val="-16089"/>
                  </a:schemeClr>
                </a:solidFill>
              </a:defRPr>
            </a:pPr>
            <a:r>
              <a:t>BS -&gt; MH</a:t>
            </a:r>
          </a:p>
        </p:txBody>
      </p:sp>
      <p:pic>
        <p:nvPicPr>
          <p:cNvPr id="1027" name="R_logo.svg.png" descr="R_logo.svg.png"/>
          <p:cNvPicPr>
            <a:picLocks noChangeAspect="1"/>
          </p:cNvPicPr>
          <p:nvPr/>
        </p:nvPicPr>
        <p:blipFill>
          <a:blip r:embed="rId3">
            <a:extLst/>
          </a:blip>
          <a:stretch>
            <a:fillRect/>
          </a:stretch>
        </p:blipFill>
        <p:spPr>
          <a:xfrm>
            <a:off x="21304045" y="479523"/>
            <a:ext cx="2095269" cy="1623545"/>
          </a:xfrm>
          <a:prstGeom prst="rect">
            <a:avLst/>
          </a:prstGeom>
          <a:ln w="12700">
            <a:miter lim="400000"/>
          </a:ln>
        </p:spPr>
      </p:pic>
      <p:sp>
        <p:nvSpPr>
          <p:cNvPr id="1028" name="1B"/>
          <p:cNvSpPr txBox="1"/>
          <p:nvPr/>
        </p:nvSpPr>
        <p:spPr>
          <a:xfrm>
            <a:off x="22173674" y="11959407"/>
            <a:ext cx="21971001"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1B</a:t>
            </a:r>
          </a:p>
        </p:txBody>
      </p:sp>
      <p:sp>
        <p:nvSpPr>
          <p:cNvPr id="1029" name="Once again, we can create new data, setting BS to 1 and to 0, and using the predict(mod, newdata=..) function, we can generate predictions and come to the same result"/>
          <p:cNvSpPr txBox="1"/>
          <p:nvPr/>
        </p:nvSpPr>
        <p:spPr>
          <a:xfrm>
            <a:off x="1271682" y="7057426"/>
            <a:ext cx="9685843" cy="31983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4000">
                <a:solidFill>
                  <a:schemeClr val="accent2">
                    <a:hueOff val="-202083"/>
                    <a:satOff val="17755"/>
                    <a:lumOff val="-16089"/>
                  </a:schemeClr>
                </a:solidFill>
              </a:defRPr>
            </a:lvl1pPr>
          </a:lstStyle>
          <a:p>
            <a:pPr/>
            <a:r>
              <a:t>Once again, we can create new data, setting BS to 1 and to 0, and using the predict(mod, newdata=..) function, we can generate predictions and come to the same result</a:t>
            </a:r>
          </a:p>
        </p:txBody>
      </p:sp>
    </p:spTree>
  </p:cSld>
  <p:clrMapOvr>
    <a:masterClrMapping/>
  </p:clrMapOvr>
  <p:transition xmlns:p14="http://schemas.microsoft.com/office/powerpoint/2010/main" spd="med" advClick="1"/>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31" name="Screenshot 2022-09-20 at 09.09.05.png" descr="Screenshot 2022-09-20 at 09.09.05.png"/>
          <p:cNvPicPr>
            <a:picLocks noChangeAspect="1"/>
          </p:cNvPicPr>
          <p:nvPr/>
        </p:nvPicPr>
        <p:blipFill>
          <a:blip r:embed="rId2">
            <a:extLst/>
          </a:blip>
          <a:stretch>
            <a:fillRect/>
          </a:stretch>
        </p:blipFill>
        <p:spPr>
          <a:xfrm>
            <a:off x="6788943" y="9427994"/>
            <a:ext cx="9144001" cy="1435101"/>
          </a:xfrm>
          <a:prstGeom prst="rect">
            <a:avLst/>
          </a:prstGeom>
          <a:ln w="12700">
            <a:miter lim="400000"/>
          </a:ln>
        </p:spPr>
      </p:pic>
      <p:sp>
        <p:nvSpPr>
          <p:cNvPr id="1032" name="DAGs - RULE 2 (fork)"/>
          <p:cNvSpPr txBox="1"/>
          <p:nvPr>
            <p:ph type="title"/>
          </p:nvPr>
        </p:nvSpPr>
        <p:spPr>
          <a:xfrm>
            <a:off x="990073" y="759575"/>
            <a:ext cx="21971001" cy="1435101"/>
          </a:xfrm>
          <a:prstGeom prst="rect">
            <a:avLst/>
          </a:prstGeom>
        </p:spPr>
        <p:txBody>
          <a:bodyPr/>
          <a:lstStyle/>
          <a:p>
            <a:pPr/>
            <a:r>
              <a:t>DAGs - RULE 2</a:t>
            </a:r>
            <a:r>
              <a:rPr b="0"/>
              <a:t> (fork)</a:t>
            </a:r>
          </a:p>
        </p:txBody>
      </p:sp>
      <p:sp>
        <p:nvSpPr>
          <p:cNvPr id="1033" name="In the world, statistical dependence exists between A, B, and C"/>
          <p:cNvSpPr txBox="1"/>
          <p:nvPr/>
        </p:nvSpPr>
        <p:spPr>
          <a:xfrm>
            <a:off x="4783332" y="2688868"/>
            <a:ext cx="1481733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In the world, statistical dependence exists between A, B, and C</a:t>
            </a:r>
          </a:p>
        </p:txBody>
      </p:sp>
      <p:sp>
        <p:nvSpPr>
          <p:cNvPr id="1034" name="Conditioning on B makes A statistically independent of C"/>
          <p:cNvSpPr txBox="1"/>
          <p:nvPr/>
        </p:nvSpPr>
        <p:spPr>
          <a:xfrm>
            <a:off x="4566906" y="8083129"/>
            <a:ext cx="14817337"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Conditioning on B makes A statistically independent of C</a:t>
            </a:r>
          </a:p>
        </p:txBody>
      </p:sp>
      <p:sp>
        <p:nvSpPr>
          <p:cNvPr id="1035" name="Rectangle"/>
          <p:cNvSpPr/>
          <p:nvPr/>
        </p:nvSpPr>
        <p:spPr>
          <a:xfrm>
            <a:off x="12095107" y="9814101"/>
            <a:ext cx="600186" cy="764487"/>
          </a:xfrm>
          <a:prstGeom prst="rect">
            <a:avLst/>
          </a:prstGeom>
          <a:ln w="1016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36" name="Line"/>
          <p:cNvSpPr/>
          <p:nvPr/>
        </p:nvSpPr>
        <p:spPr>
          <a:xfrm flipV="1">
            <a:off x="12328570" y="8910442"/>
            <a:ext cx="1" cy="866086"/>
          </a:xfrm>
          <a:prstGeom prst="line">
            <a:avLst/>
          </a:prstGeom>
          <a:ln w="88900">
            <a:solidFill>
              <a:srgbClr val="000000"/>
            </a:solidFill>
            <a:miter lim="400000"/>
          </a:ln>
        </p:spPr>
        <p:txBody>
          <a:bodyPr lIns="50800" tIns="50800" rIns="50800" bIns="50800" anchor="ctr"/>
          <a:lstStyle/>
          <a:p>
            <a:pPr/>
          </a:p>
        </p:txBody>
      </p:sp>
      <p:sp>
        <p:nvSpPr>
          <p:cNvPr id="1037" name="Line"/>
          <p:cNvSpPr/>
          <p:nvPr/>
        </p:nvSpPr>
        <p:spPr>
          <a:xfrm flipH="1" flipV="1">
            <a:off x="12566842" y="8910342"/>
            <a:ext cx="6054" cy="866285"/>
          </a:xfrm>
          <a:prstGeom prst="line">
            <a:avLst/>
          </a:prstGeom>
          <a:ln w="88900">
            <a:solidFill>
              <a:srgbClr val="000000"/>
            </a:solidFill>
            <a:miter lim="400000"/>
          </a:ln>
        </p:spPr>
        <p:txBody>
          <a:bodyPr lIns="50800" tIns="50800" rIns="50800" bIns="50800" anchor="ctr"/>
          <a:lstStyle/>
          <a:p>
            <a:pPr/>
          </a:p>
        </p:txBody>
      </p:sp>
      <p:sp>
        <p:nvSpPr>
          <p:cNvPr id="1038" name="C"/>
          <p:cNvSpPr txBox="1"/>
          <p:nvPr/>
        </p:nvSpPr>
        <p:spPr>
          <a:xfrm>
            <a:off x="11336532" y="5193010"/>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1039" name="Image" descr="Image"/>
          <p:cNvPicPr>
            <a:picLocks noChangeAspect="1"/>
          </p:cNvPicPr>
          <p:nvPr/>
        </p:nvPicPr>
        <p:blipFill>
          <a:blip r:embed="rId3">
            <a:extLst/>
          </a:blip>
          <a:stretch>
            <a:fillRect/>
          </a:stretch>
        </p:blipFill>
        <p:spPr>
          <a:xfrm>
            <a:off x="12039600" y="5222517"/>
            <a:ext cx="701785" cy="626594"/>
          </a:xfrm>
          <a:prstGeom prst="rect">
            <a:avLst/>
          </a:prstGeom>
          <a:ln w="12700">
            <a:miter lim="400000"/>
          </a:ln>
        </p:spPr>
      </p:pic>
      <p:sp>
        <p:nvSpPr>
          <p:cNvPr id="1040" name="A"/>
          <p:cNvSpPr txBox="1"/>
          <p:nvPr/>
        </p:nvSpPr>
        <p:spPr>
          <a:xfrm>
            <a:off x="12792478" y="5193010"/>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sp>
        <p:nvSpPr>
          <p:cNvPr id="1041" name="C"/>
          <p:cNvSpPr txBox="1"/>
          <p:nvPr/>
        </p:nvSpPr>
        <p:spPr>
          <a:xfrm>
            <a:off x="11336532" y="6140953"/>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1042" name="Image" descr="Image"/>
          <p:cNvPicPr>
            <a:picLocks noChangeAspect="1"/>
          </p:cNvPicPr>
          <p:nvPr/>
        </p:nvPicPr>
        <p:blipFill>
          <a:blip r:embed="rId3">
            <a:extLst/>
          </a:blip>
          <a:stretch>
            <a:fillRect/>
          </a:stretch>
        </p:blipFill>
        <p:spPr>
          <a:xfrm>
            <a:off x="12039600" y="6170460"/>
            <a:ext cx="701785" cy="626594"/>
          </a:xfrm>
          <a:prstGeom prst="rect">
            <a:avLst/>
          </a:prstGeom>
          <a:ln w="12700">
            <a:miter lim="400000"/>
          </a:ln>
        </p:spPr>
      </p:pic>
      <p:sp>
        <p:nvSpPr>
          <p:cNvPr id="1043" name="B"/>
          <p:cNvSpPr txBox="1"/>
          <p:nvPr/>
        </p:nvSpPr>
        <p:spPr>
          <a:xfrm>
            <a:off x="12792478" y="6140953"/>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1044" name="A"/>
          <p:cNvSpPr txBox="1"/>
          <p:nvPr/>
        </p:nvSpPr>
        <p:spPr>
          <a:xfrm>
            <a:off x="11336532" y="7051521"/>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pic>
        <p:nvPicPr>
          <p:cNvPr id="1045" name="Image" descr="Image"/>
          <p:cNvPicPr>
            <a:picLocks noChangeAspect="1"/>
          </p:cNvPicPr>
          <p:nvPr/>
        </p:nvPicPr>
        <p:blipFill>
          <a:blip r:embed="rId3">
            <a:extLst/>
          </a:blip>
          <a:stretch>
            <a:fillRect/>
          </a:stretch>
        </p:blipFill>
        <p:spPr>
          <a:xfrm>
            <a:off x="12039600" y="7081028"/>
            <a:ext cx="701785" cy="626594"/>
          </a:xfrm>
          <a:prstGeom prst="rect">
            <a:avLst/>
          </a:prstGeom>
          <a:ln w="12700">
            <a:miter lim="400000"/>
          </a:ln>
        </p:spPr>
      </p:pic>
      <p:sp>
        <p:nvSpPr>
          <p:cNvPr id="1046" name="B"/>
          <p:cNvSpPr txBox="1"/>
          <p:nvPr/>
        </p:nvSpPr>
        <p:spPr>
          <a:xfrm>
            <a:off x="12792478" y="7051521"/>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1047" name="Statements:"/>
          <p:cNvSpPr txBox="1"/>
          <p:nvPr/>
        </p:nvSpPr>
        <p:spPr>
          <a:xfrm>
            <a:off x="7297932" y="6247110"/>
            <a:ext cx="3540927"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Statements:</a:t>
            </a:r>
          </a:p>
        </p:txBody>
      </p:sp>
      <p:sp>
        <p:nvSpPr>
          <p:cNvPr id="1048" name="C"/>
          <p:cNvSpPr txBox="1"/>
          <p:nvPr/>
        </p:nvSpPr>
        <p:spPr>
          <a:xfrm>
            <a:off x="11561212" y="10934351"/>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sp>
        <p:nvSpPr>
          <p:cNvPr id="1049" name="A | B"/>
          <p:cNvSpPr txBox="1"/>
          <p:nvPr/>
        </p:nvSpPr>
        <p:spPr>
          <a:xfrm>
            <a:off x="12864758" y="10934351"/>
            <a:ext cx="1588601"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 B </a:t>
            </a:r>
          </a:p>
        </p:txBody>
      </p:sp>
      <p:sp>
        <p:nvSpPr>
          <p:cNvPr id="1050" name="C"/>
          <p:cNvSpPr txBox="1"/>
          <p:nvPr/>
        </p:nvSpPr>
        <p:spPr>
          <a:xfrm>
            <a:off x="11561212" y="11882294"/>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1051" name="Image" descr="Image"/>
          <p:cNvPicPr>
            <a:picLocks noChangeAspect="1"/>
          </p:cNvPicPr>
          <p:nvPr/>
        </p:nvPicPr>
        <p:blipFill>
          <a:blip r:embed="rId3">
            <a:extLst/>
          </a:blip>
          <a:stretch>
            <a:fillRect/>
          </a:stretch>
        </p:blipFill>
        <p:spPr>
          <a:xfrm>
            <a:off x="12264280" y="11911801"/>
            <a:ext cx="701786" cy="626594"/>
          </a:xfrm>
          <a:prstGeom prst="rect">
            <a:avLst/>
          </a:prstGeom>
          <a:ln w="12700">
            <a:miter lim="400000"/>
          </a:ln>
        </p:spPr>
      </p:pic>
      <p:sp>
        <p:nvSpPr>
          <p:cNvPr id="1052" name="B"/>
          <p:cNvSpPr txBox="1"/>
          <p:nvPr/>
        </p:nvSpPr>
        <p:spPr>
          <a:xfrm>
            <a:off x="13017158" y="11882294"/>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1053" name="A"/>
          <p:cNvSpPr txBox="1"/>
          <p:nvPr/>
        </p:nvSpPr>
        <p:spPr>
          <a:xfrm>
            <a:off x="11561212" y="12792863"/>
            <a:ext cx="65197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pic>
        <p:nvPicPr>
          <p:cNvPr id="1054" name="Image" descr="Image"/>
          <p:cNvPicPr>
            <a:picLocks noChangeAspect="1"/>
          </p:cNvPicPr>
          <p:nvPr/>
        </p:nvPicPr>
        <p:blipFill>
          <a:blip r:embed="rId3">
            <a:extLst/>
          </a:blip>
          <a:stretch>
            <a:fillRect/>
          </a:stretch>
        </p:blipFill>
        <p:spPr>
          <a:xfrm>
            <a:off x="12264280" y="12822370"/>
            <a:ext cx="701786" cy="626594"/>
          </a:xfrm>
          <a:prstGeom prst="rect">
            <a:avLst/>
          </a:prstGeom>
          <a:ln w="12700">
            <a:miter lim="400000"/>
          </a:ln>
        </p:spPr>
      </p:pic>
      <p:sp>
        <p:nvSpPr>
          <p:cNvPr id="1055" name="B"/>
          <p:cNvSpPr txBox="1"/>
          <p:nvPr/>
        </p:nvSpPr>
        <p:spPr>
          <a:xfrm>
            <a:off x="13017158" y="12792863"/>
            <a:ext cx="65197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1056" name="Statements:"/>
          <p:cNvSpPr txBox="1"/>
          <p:nvPr/>
        </p:nvSpPr>
        <p:spPr>
          <a:xfrm>
            <a:off x="7522612" y="11988452"/>
            <a:ext cx="3540928"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Statements:</a:t>
            </a:r>
          </a:p>
        </p:txBody>
      </p:sp>
      <p:pic>
        <p:nvPicPr>
          <p:cNvPr id="1057" name="Image" descr="Image"/>
          <p:cNvPicPr>
            <a:picLocks noChangeAspect="1"/>
          </p:cNvPicPr>
          <p:nvPr/>
        </p:nvPicPr>
        <p:blipFill>
          <a:blip r:embed="rId4">
            <a:extLst/>
          </a:blip>
          <a:stretch>
            <a:fillRect/>
          </a:stretch>
        </p:blipFill>
        <p:spPr>
          <a:xfrm>
            <a:off x="12197708" y="10951955"/>
            <a:ext cx="744322" cy="608991"/>
          </a:xfrm>
          <a:prstGeom prst="rect">
            <a:avLst/>
          </a:prstGeom>
          <a:ln w="12700">
            <a:miter lim="400000"/>
          </a:ln>
        </p:spPr>
      </p:pic>
      <p:sp>
        <p:nvSpPr>
          <p:cNvPr id="1058" name="Rectangle"/>
          <p:cNvSpPr/>
          <p:nvPr/>
        </p:nvSpPr>
        <p:spPr>
          <a:xfrm>
            <a:off x="11587108" y="10820952"/>
            <a:ext cx="2799865" cy="878191"/>
          </a:xfrm>
          <a:prstGeom prst="rect">
            <a:avLst/>
          </a:prstGeom>
          <a:ln w="1016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059" name="Screenshot 2022-09-20 at 09.09.05.png" descr="Screenshot 2022-09-20 at 09.09.05.png"/>
          <p:cNvPicPr>
            <a:picLocks noChangeAspect="1"/>
          </p:cNvPicPr>
          <p:nvPr/>
        </p:nvPicPr>
        <p:blipFill>
          <a:blip r:embed="rId2">
            <a:extLst/>
          </a:blip>
          <a:stretch>
            <a:fillRect/>
          </a:stretch>
        </p:blipFill>
        <p:spPr>
          <a:xfrm>
            <a:off x="6915943" y="3555546"/>
            <a:ext cx="9144001" cy="1435101"/>
          </a:xfrm>
          <a:prstGeom prst="rect">
            <a:avLst/>
          </a:prstGeom>
          <a:ln w="12700">
            <a:miter lim="400000"/>
          </a:ln>
        </p:spPr>
      </p:pic>
      <p:pic>
        <p:nvPicPr>
          <p:cNvPr id="1060" name="Screenshot 2022-05-28 at 21.43.02.png" descr="Screenshot 2022-05-28 at 21.43.02.png"/>
          <p:cNvPicPr>
            <a:picLocks noChangeAspect="1"/>
          </p:cNvPicPr>
          <p:nvPr/>
        </p:nvPicPr>
        <p:blipFill>
          <a:blip r:embed="rId5">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2" name="Reflection"/>
          <p:cNvSpPr txBox="1"/>
          <p:nvPr>
            <p:ph type="title"/>
          </p:nvPr>
        </p:nvSpPr>
        <p:spPr>
          <a:xfrm>
            <a:off x="1206498" y="757661"/>
            <a:ext cx="21971004" cy="4648201"/>
          </a:xfrm>
          <a:prstGeom prst="rect">
            <a:avLst/>
          </a:prstGeom>
        </p:spPr>
        <p:txBody>
          <a:bodyPr/>
          <a:lstStyle/>
          <a:p>
            <a:pPr/>
            <a:r>
              <a:t>Reflection</a:t>
            </a:r>
          </a:p>
        </p:txBody>
      </p:sp>
      <p:sp>
        <p:nvSpPr>
          <p:cNvPr id="1063" name="Notice that the rules for fork and chain were essentially the same, even though they have very different causal implications"/>
          <p:cNvSpPr txBox="1"/>
          <p:nvPr/>
        </p:nvSpPr>
        <p:spPr>
          <a:xfrm>
            <a:off x="4147934" y="5395775"/>
            <a:ext cx="15529788" cy="1180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solidFill>
                  <a:srgbClr val="FFFFFF"/>
                </a:solidFill>
              </a:defRPr>
            </a:lvl1pPr>
          </a:lstStyle>
          <a:p>
            <a:pPr/>
            <a:r>
              <a:t>Notice that the rules for fork and chain were essentially the same, even though they have very different causal implications</a:t>
            </a:r>
          </a:p>
        </p:txBody>
      </p:sp>
      <p:sp>
        <p:nvSpPr>
          <p:cNvPr id="1064" name="Chain: A -&gt; B -&gt; C…"/>
          <p:cNvSpPr txBox="1"/>
          <p:nvPr/>
        </p:nvSpPr>
        <p:spPr>
          <a:xfrm>
            <a:off x="4147934" y="7009643"/>
            <a:ext cx="15529788" cy="17270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500">
                <a:solidFill>
                  <a:srgbClr val="FFFFFF"/>
                </a:solidFill>
              </a:defRPr>
            </a:pPr>
            <a:r>
              <a:t>Chain: A -&gt; B -&gt; C</a:t>
            </a:r>
          </a:p>
          <a:p>
            <a:pPr>
              <a:defRPr b="1" sz="3500">
                <a:solidFill>
                  <a:srgbClr val="FFFFFF"/>
                </a:solidFill>
              </a:defRPr>
            </a:pPr>
          </a:p>
          <a:p>
            <a:pPr>
              <a:defRPr b="1" sz="3500">
                <a:solidFill>
                  <a:srgbClr val="FFFFFF"/>
                </a:solidFill>
              </a:defRPr>
            </a:pPr>
            <a:r>
              <a:t>Fork:   A &lt;- B -&gt; C</a:t>
            </a:r>
          </a:p>
        </p:txBody>
      </p:sp>
      <p:sp>
        <p:nvSpPr>
          <p:cNvPr id="1065" name="Playing with the directions of arrows in mediation models is likely to not have an effect -&gt; if you don’t know which way the arrows go… your theory probably isn’t very convincing anyway!"/>
          <p:cNvSpPr txBox="1"/>
          <p:nvPr/>
        </p:nvSpPr>
        <p:spPr>
          <a:xfrm>
            <a:off x="4147934" y="9169610"/>
            <a:ext cx="15529788" cy="17270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solidFill>
                  <a:srgbClr val="FFFFFF"/>
                </a:solidFill>
              </a:defRPr>
            </a:lvl1pPr>
          </a:lstStyle>
          <a:p>
            <a:pPr/>
            <a:r>
              <a:t>Playing with the directions of arrows in mediation models is likely to not have an effect -&gt; if you don’t know which way the arrows go… your theory probably isn’t very convincing anyway!</a:t>
            </a:r>
          </a:p>
        </p:txBody>
      </p:sp>
    </p:spTree>
  </p:cSld>
  <p:clrMapOvr>
    <a:masterClrMapping/>
  </p:clrMapOvr>
  <p:transition xmlns:p14="http://schemas.microsoft.com/office/powerpoint/2010/main" spd="med" advClick="1"/>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7" name="Reflection"/>
          <p:cNvSpPr txBox="1"/>
          <p:nvPr>
            <p:ph type="title"/>
          </p:nvPr>
        </p:nvSpPr>
        <p:spPr>
          <a:xfrm>
            <a:off x="1206498" y="757661"/>
            <a:ext cx="21971004" cy="4648201"/>
          </a:xfrm>
          <a:prstGeom prst="rect">
            <a:avLst/>
          </a:prstGeom>
        </p:spPr>
        <p:txBody>
          <a:bodyPr/>
          <a:lstStyle/>
          <a:p>
            <a:pPr/>
            <a:r>
              <a:t>Reflection</a:t>
            </a:r>
          </a:p>
        </p:txBody>
      </p:sp>
      <p:sp>
        <p:nvSpPr>
          <p:cNvPr id="1068" name="Notice also that the control variables are there to get us unbiased estimation of the thing we care about……"/>
          <p:cNvSpPr txBox="1"/>
          <p:nvPr/>
        </p:nvSpPr>
        <p:spPr>
          <a:xfrm>
            <a:off x="4926302" y="6158154"/>
            <a:ext cx="15529787" cy="364139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500">
                <a:solidFill>
                  <a:srgbClr val="FFFFFF"/>
                </a:solidFill>
              </a:defRPr>
            </a:pPr>
            <a:r>
              <a:t>Notice also that the control variables are there to get us unbiased estimation of the thing we care about…</a:t>
            </a:r>
          </a:p>
          <a:p>
            <a:pPr>
              <a:defRPr b="1" sz="3500">
                <a:solidFill>
                  <a:srgbClr val="FFFFFF"/>
                </a:solidFill>
              </a:defRPr>
            </a:pPr>
          </a:p>
          <a:p>
            <a:pPr>
              <a:defRPr b="1" sz="3500">
                <a:solidFill>
                  <a:srgbClr val="FFFFFF"/>
                </a:solidFill>
              </a:defRPr>
            </a:pPr>
          </a:p>
          <a:p>
            <a:pPr>
              <a:defRPr b="1" sz="4400" u="sng">
                <a:solidFill>
                  <a:srgbClr val="FFFFFF"/>
                </a:solidFill>
              </a:defRPr>
            </a:pPr>
            <a:r>
              <a:t>We should not be interpreting the coefficients on the control variables themselves!</a:t>
            </a:r>
          </a:p>
        </p:txBody>
      </p:sp>
    </p:spTree>
  </p:cSld>
  <p:clrMapOvr>
    <a:masterClrMapping/>
  </p:clrMapOvr>
  <p:transition xmlns:p14="http://schemas.microsoft.com/office/powerpoint/2010/main" spd="med" advClick="1"/>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70" name="Screenshot 2022-09-20 at 09.26.13.png" descr="Screenshot 2022-09-20 at 09.26.13.png"/>
          <p:cNvPicPr>
            <a:picLocks noChangeAspect="1"/>
          </p:cNvPicPr>
          <p:nvPr/>
        </p:nvPicPr>
        <p:blipFill>
          <a:blip r:embed="rId2">
            <a:extLst/>
          </a:blip>
          <a:stretch>
            <a:fillRect/>
          </a:stretch>
        </p:blipFill>
        <p:spPr>
          <a:xfrm>
            <a:off x="6404669" y="8987944"/>
            <a:ext cx="9347201" cy="1676401"/>
          </a:xfrm>
          <a:prstGeom prst="rect">
            <a:avLst/>
          </a:prstGeom>
          <a:ln w="12700">
            <a:miter lim="400000"/>
          </a:ln>
        </p:spPr>
      </p:pic>
      <p:sp>
        <p:nvSpPr>
          <p:cNvPr id="1071" name="DAGs - RULE 3 (collider + descendants)"/>
          <p:cNvSpPr txBox="1"/>
          <p:nvPr>
            <p:ph type="title"/>
          </p:nvPr>
        </p:nvSpPr>
        <p:spPr>
          <a:xfrm>
            <a:off x="990073" y="759575"/>
            <a:ext cx="21971001" cy="1435101"/>
          </a:xfrm>
          <a:prstGeom prst="rect">
            <a:avLst/>
          </a:prstGeom>
        </p:spPr>
        <p:txBody>
          <a:bodyPr/>
          <a:lstStyle/>
          <a:p>
            <a:pPr/>
            <a:r>
              <a:t>DAGs - RULE 3 </a:t>
            </a:r>
            <a:r>
              <a:rPr b="0"/>
              <a:t>(collider + descendants)</a:t>
            </a:r>
          </a:p>
        </p:txBody>
      </p:sp>
      <p:sp>
        <p:nvSpPr>
          <p:cNvPr id="1072" name="In the world, statistical dependence does not exist between A and C"/>
          <p:cNvSpPr txBox="1"/>
          <p:nvPr/>
        </p:nvSpPr>
        <p:spPr>
          <a:xfrm>
            <a:off x="4599227" y="2688868"/>
            <a:ext cx="1545868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3500"/>
            </a:pPr>
            <a:r>
              <a:t>In the world, statistical dependence </a:t>
            </a:r>
            <a:r>
              <a:rPr b="0" u="sng"/>
              <a:t>does not</a:t>
            </a:r>
            <a:r>
              <a:rPr b="0"/>
              <a:t> </a:t>
            </a:r>
            <a:r>
              <a:t>exist between A and C</a:t>
            </a:r>
          </a:p>
        </p:txBody>
      </p:sp>
      <p:sp>
        <p:nvSpPr>
          <p:cNvPr id="1073" name="Conditioning on B makes A statistically dependent on C"/>
          <p:cNvSpPr txBox="1"/>
          <p:nvPr/>
        </p:nvSpPr>
        <p:spPr>
          <a:xfrm>
            <a:off x="4566906" y="8083129"/>
            <a:ext cx="14817337"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Conditioning on B makes A statistically dependent on C</a:t>
            </a:r>
          </a:p>
        </p:txBody>
      </p:sp>
      <p:sp>
        <p:nvSpPr>
          <p:cNvPr id="1074" name="Rectangle"/>
          <p:cNvSpPr/>
          <p:nvPr/>
        </p:nvSpPr>
        <p:spPr>
          <a:xfrm>
            <a:off x="12095107" y="9814101"/>
            <a:ext cx="600186" cy="764487"/>
          </a:xfrm>
          <a:prstGeom prst="rect">
            <a:avLst/>
          </a:prstGeom>
          <a:ln w="1016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75" name="C"/>
          <p:cNvSpPr txBox="1"/>
          <p:nvPr/>
        </p:nvSpPr>
        <p:spPr>
          <a:xfrm>
            <a:off x="11336532" y="5193010"/>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sp>
        <p:nvSpPr>
          <p:cNvPr id="1076" name="A"/>
          <p:cNvSpPr txBox="1"/>
          <p:nvPr/>
        </p:nvSpPr>
        <p:spPr>
          <a:xfrm>
            <a:off x="12792478" y="5193010"/>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sp>
        <p:nvSpPr>
          <p:cNvPr id="1077" name="C"/>
          <p:cNvSpPr txBox="1"/>
          <p:nvPr/>
        </p:nvSpPr>
        <p:spPr>
          <a:xfrm>
            <a:off x="11336532" y="6140953"/>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1078" name="Image" descr="Image"/>
          <p:cNvPicPr>
            <a:picLocks noChangeAspect="1"/>
          </p:cNvPicPr>
          <p:nvPr/>
        </p:nvPicPr>
        <p:blipFill>
          <a:blip r:embed="rId3">
            <a:extLst/>
          </a:blip>
          <a:stretch>
            <a:fillRect/>
          </a:stretch>
        </p:blipFill>
        <p:spPr>
          <a:xfrm>
            <a:off x="12039600" y="6170460"/>
            <a:ext cx="701785" cy="626594"/>
          </a:xfrm>
          <a:prstGeom prst="rect">
            <a:avLst/>
          </a:prstGeom>
          <a:ln w="12700">
            <a:miter lim="400000"/>
          </a:ln>
        </p:spPr>
      </p:pic>
      <p:sp>
        <p:nvSpPr>
          <p:cNvPr id="1079" name="B"/>
          <p:cNvSpPr txBox="1"/>
          <p:nvPr/>
        </p:nvSpPr>
        <p:spPr>
          <a:xfrm>
            <a:off x="12792478" y="6140953"/>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1080" name="A"/>
          <p:cNvSpPr txBox="1"/>
          <p:nvPr/>
        </p:nvSpPr>
        <p:spPr>
          <a:xfrm>
            <a:off x="11336532" y="7051521"/>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pic>
        <p:nvPicPr>
          <p:cNvPr id="1081" name="Image" descr="Image"/>
          <p:cNvPicPr>
            <a:picLocks noChangeAspect="1"/>
          </p:cNvPicPr>
          <p:nvPr/>
        </p:nvPicPr>
        <p:blipFill>
          <a:blip r:embed="rId3">
            <a:extLst/>
          </a:blip>
          <a:stretch>
            <a:fillRect/>
          </a:stretch>
        </p:blipFill>
        <p:spPr>
          <a:xfrm>
            <a:off x="12039600" y="7081028"/>
            <a:ext cx="701785" cy="626594"/>
          </a:xfrm>
          <a:prstGeom prst="rect">
            <a:avLst/>
          </a:prstGeom>
          <a:ln w="12700">
            <a:miter lim="400000"/>
          </a:ln>
        </p:spPr>
      </p:pic>
      <p:sp>
        <p:nvSpPr>
          <p:cNvPr id="1082" name="B"/>
          <p:cNvSpPr txBox="1"/>
          <p:nvPr/>
        </p:nvSpPr>
        <p:spPr>
          <a:xfrm>
            <a:off x="12792478" y="7051521"/>
            <a:ext cx="651975"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1083" name="Statements:"/>
          <p:cNvSpPr txBox="1"/>
          <p:nvPr/>
        </p:nvSpPr>
        <p:spPr>
          <a:xfrm>
            <a:off x="7297932" y="6247110"/>
            <a:ext cx="3540927"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Statements:</a:t>
            </a:r>
          </a:p>
        </p:txBody>
      </p:sp>
      <p:sp>
        <p:nvSpPr>
          <p:cNvPr id="1084" name="C"/>
          <p:cNvSpPr txBox="1"/>
          <p:nvPr/>
        </p:nvSpPr>
        <p:spPr>
          <a:xfrm>
            <a:off x="11561212" y="10934351"/>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sp>
        <p:nvSpPr>
          <p:cNvPr id="1085" name="A | B"/>
          <p:cNvSpPr txBox="1"/>
          <p:nvPr/>
        </p:nvSpPr>
        <p:spPr>
          <a:xfrm>
            <a:off x="12864758" y="10934351"/>
            <a:ext cx="1588601"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 B </a:t>
            </a:r>
          </a:p>
        </p:txBody>
      </p:sp>
      <p:sp>
        <p:nvSpPr>
          <p:cNvPr id="1086" name="C"/>
          <p:cNvSpPr txBox="1"/>
          <p:nvPr/>
        </p:nvSpPr>
        <p:spPr>
          <a:xfrm>
            <a:off x="11561212" y="11882294"/>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C </a:t>
            </a:r>
          </a:p>
        </p:txBody>
      </p:sp>
      <p:pic>
        <p:nvPicPr>
          <p:cNvPr id="1087" name="Image" descr="Image"/>
          <p:cNvPicPr>
            <a:picLocks noChangeAspect="1"/>
          </p:cNvPicPr>
          <p:nvPr/>
        </p:nvPicPr>
        <p:blipFill>
          <a:blip r:embed="rId3">
            <a:extLst/>
          </a:blip>
          <a:stretch>
            <a:fillRect/>
          </a:stretch>
        </p:blipFill>
        <p:spPr>
          <a:xfrm>
            <a:off x="12264280" y="11911801"/>
            <a:ext cx="701786" cy="626594"/>
          </a:xfrm>
          <a:prstGeom prst="rect">
            <a:avLst/>
          </a:prstGeom>
          <a:ln w="12700">
            <a:miter lim="400000"/>
          </a:ln>
        </p:spPr>
      </p:pic>
      <p:sp>
        <p:nvSpPr>
          <p:cNvPr id="1088" name="B"/>
          <p:cNvSpPr txBox="1"/>
          <p:nvPr/>
        </p:nvSpPr>
        <p:spPr>
          <a:xfrm>
            <a:off x="13017158" y="11882294"/>
            <a:ext cx="651976"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1089" name="A"/>
          <p:cNvSpPr txBox="1"/>
          <p:nvPr/>
        </p:nvSpPr>
        <p:spPr>
          <a:xfrm>
            <a:off x="11561212" y="12792863"/>
            <a:ext cx="65197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A </a:t>
            </a:r>
          </a:p>
        </p:txBody>
      </p:sp>
      <p:pic>
        <p:nvPicPr>
          <p:cNvPr id="1090" name="Image" descr="Image"/>
          <p:cNvPicPr>
            <a:picLocks noChangeAspect="1"/>
          </p:cNvPicPr>
          <p:nvPr/>
        </p:nvPicPr>
        <p:blipFill>
          <a:blip r:embed="rId3">
            <a:extLst/>
          </a:blip>
          <a:stretch>
            <a:fillRect/>
          </a:stretch>
        </p:blipFill>
        <p:spPr>
          <a:xfrm>
            <a:off x="12264280" y="12822370"/>
            <a:ext cx="701786" cy="626594"/>
          </a:xfrm>
          <a:prstGeom prst="rect">
            <a:avLst/>
          </a:prstGeom>
          <a:ln w="12700">
            <a:miter lim="400000"/>
          </a:ln>
        </p:spPr>
      </p:pic>
      <p:sp>
        <p:nvSpPr>
          <p:cNvPr id="1091" name="B"/>
          <p:cNvSpPr txBox="1"/>
          <p:nvPr/>
        </p:nvSpPr>
        <p:spPr>
          <a:xfrm>
            <a:off x="13017158" y="12792863"/>
            <a:ext cx="651976" cy="6348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B </a:t>
            </a:r>
          </a:p>
        </p:txBody>
      </p:sp>
      <p:sp>
        <p:nvSpPr>
          <p:cNvPr id="1092" name="Statements:"/>
          <p:cNvSpPr txBox="1"/>
          <p:nvPr/>
        </p:nvSpPr>
        <p:spPr>
          <a:xfrm>
            <a:off x="7522612" y="11988452"/>
            <a:ext cx="3540928"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Statements:</a:t>
            </a:r>
          </a:p>
        </p:txBody>
      </p:sp>
      <p:sp>
        <p:nvSpPr>
          <p:cNvPr id="1093" name="Rectangle"/>
          <p:cNvSpPr/>
          <p:nvPr/>
        </p:nvSpPr>
        <p:spPr>
          <a:xfrm>
            <a:off x="11587108" y="10820952"/>
            <a:ext cx="2799865" cy="878191"/>
          </a:xfrm>
          <a:prstGeom prst="rect">
            <a:avLst/>
          </a:prstGeom>
          <a:ln w="101600">
            <a:solidFill>
              <a:schemeClr val="accent3"/>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094" name="Screenshot 2022-09-20 at 09.26.13.png" descr="Screenshot 2022-09-20 at 09.26.13.png"/>
          <p:cNvPicPr>
            <a:picLocks noChangeAspect="1"/>
          </p:cNvPicPr>
          <p:nvPr/>
        </p:nvPicPr>
        <p:blipFill>
          <a:blip r:embed="rId2">
            <a:extLst/>
          </a:blip>
          <a:stretch>
            <a:fillRect/>
          </a:stretch>
        </p:blipFill>
        <p:spPr>
          <a:xfrm>
            <a:off x="6404669" y="3344367"/>
            <a:ext cx="9347201" cy="1676401"/>
          </a:xfrm>
          <a:prstGeom prst="rect">
            <a:avLst/>
          </a:prstGeom>
          <a:ln w="12700">
            <a:miter lim="400000"/>
          </a:ln>
        </p:spPr>
      </p:pic>
      <p:sp>
        <p:nvSpPr>
          <p:cNvPr id="1095" name="Rectangle"/>
          <p:cNvSpPr/>
          <p:nvPr/>
        </p:nvSpPr>
        <p:spPr>
          <a:xfrm>
            <a:off x="12119771" y="8877515"/>
            <a:ext cx="204036" cy="88694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96" name="Rectangle"/>
          <p:cNvSpPr/>
          <p:nvPr/>
        </p:nvSpPr>
        <p:spPr>
          <a:xfrm>
            <a:off x="12408275" y="8877515"/>
            <a:ext cx="204035" cy="88694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097" name="-"/>
          <p:cNvSpPr txBox="1"/>
          <p:nvPr/>
        </p:nvSpPr>
        <p:spPr>
          <a:xfrm>
            <a:off x="11906454" y="8963627"/>
            <a:ext cx="1091959" cy="9326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5400">
                <a:solidFill>
                  <a:srgbClr val="000000"/>
                </a:solidFill>
              </a:defRPr>
            </a:lvl1pPr>
          </a:lstStyle>
          <a:p>
            <a:pPr/>
            <a:r>
              <a:t>-</a:t>
            </a:r>
          </a:p>
        </p:txBody>
      </p:sp>
      <p:pic>
        <p:nvPicPr>
          <p:cNvPr id="1098" name="Image" descr="Image"/>
          <p:cNvPicPr>
            <a:picLocks noChangeAspect="1"/>
          </p:cNvPicPr>
          <p:nvPr/>
        </p:nvPicPr>
        <p:blipFill>
          <a:blip r:embed="rId4">
            <a:extLst/>
          </a:blip>
          <a:stretch>
            <a:fillRect/>
          </a:stretch>
        </p:blipFill>
        <p:spPr>
          <a:xfrm>
            <a:off x="12023039" y="5194738"/>
            <a:ext cx="744322" cy="608991"/>
          </a:xfrm>
          <a:prstGeom prst="rect">
            <a:avLst/>
          </a:prstGeom>
          <a:ln w="12700">
            <a:miter lim="400000"/>
          </a:ln>
        </p:spPr>
      </p:pic>
      <p:pic>
        <p:nvPicPr>
          <p:cNvPr id="1099" name="Image" descr="Image"/>
          <p:cNvPicPr>
            <a:picLocks noChangeAspect="1"/>
          </p:cNvPicPr>
          <p:nvPr/>
        </p:nvPicPr>
        <p:blipFill>
          <a:blip r:embed="rId3">
            <a:extLst/>
          </a:blip>
          <a:stretch>
            <a:fillRect/>
          </a:stretch>
        </p:blipFill>
        <p:spPr>
          <a:xfrm>
            <a:off x="12264280" y="10946751"/>
            <a:ext cx="701786" cy="626594"/>
          </a:xfrm>
          <a:prstGeom prst="rect">
            <a:avLst/>
          </a:prstGeom>
          <a:ln w="12700">
            <a:miter lim="400000"/>
          </a:ln>
        </p:spPr>
      </p:pic>
      <p:sp>
        <p:nvSpPr>
          <p:cNvPr id="1100" name="Rectangle"/>
          <p:cNvSpPr/>
          <p:nvPr/>
        </p:nvSpPr>
        <p:spPr>
          <a:xfrm>
            <a:off x="10995267" y="5060138"/>
            <a:ext cx="2799865" cy="878191"/>
          </a:xfrm>
          <a:prstGeom prst="rect">
            <a:avLst/>
          </a:prstGeom>
          <a:ln w="1016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01" name="Rectangle"/>
          <p:cNvSpPr/>
          <p:nvPr/>
        </p:nvSpPr>
        <p:spPr>
          <a:xfrm>
            <a:off x="11943213" y="3254747"/>
            <a:ext cx="903973" cy="878191"/>
          </a:xfrm>
          <a:prstGeom prst="rect">
            <a:avLst/>
          </a:prstGeom>
          <a:ln w="1016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1102" name="Screenshot 2022-05-28 at 21.43.02.png" descr="Screenshot 2022-05-28 at 21.43.02.png"/>
          <p:cNvPicPr>
            <a:picLocks noChangeAspect="1"/>
          </p:cNvPicPr>
          <p:nvPr/>
        </p:nvPicPr>
        <p:blipFill>
          <a:blip r:embed="rId5">
            <a:alphaModFix amt="17267"/>
            <a:extLst/>
          </a:blip>
          <a:stretch>
            <a:fillRect/>
          </a:stretch>
        </p:blipFill>
        <p:spPr>
          <a:xfrm>
            <a:off x="16994985" y="-5379507"/>
            <a:ext cx="14475284" cy="1106805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8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8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075"/>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076"/>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1077"/>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079"/>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1080"/>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1098"/>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1100"/>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1078"/>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1081"/>
                                        </p:tgtEl>
                                        <p:attrNameLst>
                                          <p:attrName>style.visibility</p:attrName>
                                        </p:attrNameLst>
                                      </p:cBhvr>
                                      <p:to>
                                        <p:strVal val="visible"/>
                                      </p:to>
                                    </p:set>
                                  </p:childTnLst>
                                </p:cTn>
                              </p:par>
                            </p:childTnLst>
                          </p:cTn>
                        </p:par>
                        <p:par>
                          <p:cTn id="37" fill="hold">
                            <p:stCondLst>
                              <p:cond delay="0"/>
                            </p:stCondLst>
                            <p:childTnLst>
                              <p:par>
                                <p:cTn id="38" presetClass="entr" nodeType="afterEffect" presetSubtype="0" presetID="1" grpId="12" fill="hold">
                                  <p:stCondLst>
                                    <p:cond delay="0"/>
                                  </p:stCondLst>
                                  <p:iterate type="el" backwards="0">
                                    <p:tmAbs val="0"/>
                                  </p:iterate>
                                  <p:childTnLst>
                                    <p:set>
                                      <p:cBhvr>
                                        <p:cTn id="39" fill="hold"/>
                                        <p:tgtEl>
                                          <p:spTgt spid="110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3" fill="hold">
                                  <p:stCondLst>
                                    <p:cond delay="0"/>
                                  </p:stCondLst>
                                  <p:iterate type="el" backwards="0">
                                    <p:tmAbs val="0"/>
                                  </p:iterate>
                                  <p:childTnLst>
                                    <p:set>
                                      <p:cBhvr>
                                        <p:cTn id="43" fill="hold"/>
                                        <p:tgtEl>
                                          <p:spTgt spid="1086"/>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4" fill="hold">
                                  <p:stCondLst>
                                    <p:cond delay="0"/>
                                  </p:stCondLst>
                                  <p:iterate type="el" backwards="0">
                                    <p:tmAbs val="0"/>
                                  </p:iterate>
                                  <p:childTnLst>
                                    <p:set>
                                      <p:cBhvr>
                                        <p:cTn id="46" fill="hold"/>
                                        <p:tgtEl>
                                          <p:spTgt spid="1089"/>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5" fill="hold">
                                  <p:stCondLst>
                                    <p:cond delay="0"/>
                                  </p:stCondLst>
                                  <p:iterate type="el" backwards="0">
                                    <p:tmAbs val="0"/>
                                  </p:iterate>
                                  <p:childTnLst>
                                    <p:set>
                                      <p:cBhvr>
                                        <p:cTn id="49" fill="hold"/>
                                        <p:tgtEl>
                                          <p:spTgt spid="1073"/>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6" fill="hold">
                                  <p:stCondLst>
                                    <p:cond delay="0"/>
                                  </p:stCondLst>
                                  <p:iterate type="el" backwards="0">
                                    <p:tmAbs val="0"/>
                                  </p:iterate>
                                  <p:childTnLst>
                                    <p:set>
                                      <p:cBhvr>
                                        <p:cTn id="52" fill="hold"/>
                                        <p:tgtEl>
                                          <p:spTgt spid="1084"/>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7" fill="hold">
                                  <p:stCondLst>
                                    <p:cond delay="0"/>
                                  </p:stCondLst>
                                  <p:iterate type="el" backwards="0">
                                    <p:tmAbs val="0"/>
                                  </p:iterate>
                                  <p:childTnLst>
                                    <p:set>
                                      <p:cBhvr>
                                        <p:cTn id="55" fill="hold"/>
                                        <p:tgtEl>
                                          <p:spTgt spid="1085"/>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8" fill="hold">
                                  <p:stCondLst>
                                    <p:cond delay="0"/>
                                  </p:stCondLst>
                                  <p:iterate type="el" backwards="0">
                                    <p:tmAbs val="0"/>
                                  </p:iterate>
                                  <p:childTnLst>
                                    <p:set>
                                      <p:cBhvr>
                                        <p:cTn id="58" fill="hold"/>
                                        <p:tgtEl>
                                          <p:spTgt spid="1088"/>
                                        </p:tgtEl>
                                        <p:attrNameLst>
                                          <p:attrName>style.visibility</p:attrName>
                                        </p:attrNameLst>
                                      </p:cBhvr>
                                      <p:to>
                                        <p:strVal val="visible"/>
                                      </p:to>
                                    </p:set>
                                  </p:childTnLst>
                                </p:cTn>
                              </p:par>
                            </p:childTnLst>
                          </p:cTn>
                        </p:par>
                        <p:par>
                          <p:cTn id="59" fill="hold">
                            <p:stCondLst>
                              <p:cond delay="0"/>
                            </p:stCondLst>
                            <p:childTnLst>
                              <p:par>
                                <p:cTn id="60" presetClass="entr" nodeType="afterEffect" presetSubtype="0" presetID="1" grpId="19" fill="hold">
                                  <p:stCondLst>
                                    <p:cond delay="0"/>
                                  </p:stCondLst>
                                  <p:iterate type="el" backwards="0">
                                    <p:tmAbs val="0"/>
                                  </p:iterate>
                                  <p:childTnLst>
                                    <p:set>
                                      <p:cBhvr>
                                        <p:cTn id="61" fill="hold"/>
                                        <p:tgtEl>
                                          <p:spTgt spid="1091"/>
                                        </p:tgtEl>
                                        <p:attrNameLst>
                                          <p:attrName>style.visibility</p:attrName>
                                        </p:attrNameLst>
                                      </p:cBhvr>
                                      <p:to>
                                        <p:strVal val="visible"/>
                                      </p:to>
                                    </p:set>
                                  </p:childTnLst>
                                </p:cTn>
                              </p:par>
                            </p:childTnLst>
                          </p:cTn>
                        </p:par>
                        <p:par>
                          <p:cTn id="62" fill="hold">
                            <p:stCondLst>
                              <p:cond delay="0"/>
                            </p:stCondLst>
                            <p:childTnLst>
                              <p:par>
                                <p:cTn id="63" presetClass="entr" nodeType="afterEffect" presetSubtype="0" presetID="1" grpId="20" fill="hold">
                                  <p:stCondLst>
                                    <p:cond delay="0"/>
                                  </p:stCondLst>
                                  <p:iterate type="el" backwards="0">
                                    <p:tmAbs val="0"/>
                                  </p:iterate>
                                  <p:childTnLst>
                                    <p:set>
                                      <p:cBhvr>
                                        <p:cTn id="64" fill="hold"/>
                                        <p:tgtEl>
                                          <p:spTgt spid="1092"/>
                                        </p:tgtEl>
                                        <p:attrNameLst>
                                          <p:attrName>style.visibility</p:attrName>
                                        </p:attrNameLst>
                                      </p:cBhvr>
                                      <p:to>
                                        <p:strVal val="visible"/>
                                      </p:to>
                                    </p:set>
                                  </p:childTnLst>
                                </p:cTn>
                              </p:par>
                            </p:childTnLst>
                          </p:cTn>
                        </p:par>
                        <p:par>
                          <p:cTn id="65" fill="hold">
                            <p:stCondLst>
                              <p:cond delay="0"/>
                            </p:stCondLst>
                            <p:childTnLst>
                              <p:par>
                                <p:cTn id="66" presetClass="entr" nodeType="afterEffect" presetSubtype="0" presetID="1" grpId="21" fill="hold">
                                  <p:stCondLst>
                                    <p:cond delay="0"/>
                                  </p:stCondLst>
                                  <p:iterate type="el" backwards="0">
                                    <p:tmAbs val="0"/>
                                  </p:iterate>
                                  <p:childTnLst>
                                    <p:set>
                                      <p:cBhvr>
                                        <p:cTn id="67" fill="hold"/>
                                        <p:tgtEl>
                                          <p:spTgt spid="1097"/>
                                        </p:tgtEl>
                                        <p:attrNameLst>
                                          <p:attrName>style.visibility</p:attrName>
                                        </p:attrNameLst>
                                      </p:cBhvr>
                                      <p:to>
                                        <p:strVal val="visible"/>
                                      </p:to>
                                    </p:set>
                                  </p:childTnLst>
                                </p:cTn>
                              </p:par>
                            </p:childTnLst>
                          </p:cTn>
                        </p:par>
                        <p:par>
                          <p:cTn id="68" fill="hold">
                            <p:stCondLst>
                              <p:cond delay="0"/>
                            </p:stCondLst>
                            <p:childTnLst>
                              <p:par>
                                <p:cTn id="69" presetClass="entr" nodeType="afterEffect" presetSubtype="0" presetID="1" grpId="22" fill="hold">
                                  <p:stCondLst>
                                    <p:cond delay="0"/>
                                  </p:stCondLst>
                                  <p:iterate type="el" backwards="0">
                                    <p:tmAbs val="0"/>
                                  </p:iterate>
                                  <p:childTnLst>
                                    <p:set>
                                      <p:cBhvr>
                                        <p:cTn id="70" fill="hold"/>
                                        <p:tgtEl>
                                          <p:spTgt spid="1093"/>
                                        </p:tgtEl>
                                        <p:attrNameLst>
                                          <p:attrName>style.visibility</p:attrName>
                                        </p:attrNameLst>
                                      </p:cBhvr>
                                      <p:to>
                                        <p:strVal val="visible"/>
                                      </p:to>
                                    </p:set>
                                  </p:childTnLst>
                                </p:cTn>
                              </p:par>
                            </p:childTnLst>
                          </p:cTn>
                        </p:par>
                        <p:par>
                          <p:cTn id="71" fill="hold">
                            <p:stCondLst>
                              <p:cond delay="0"/>
                            </p:stCondLst>
                            <p:childTnLst>
                              <p:par>
                                <p:cTn id="72" presetClass="entr" nodeType="afterEffect" presetSubtype="0" presetID="1" grpId="23" fill="hold">
                                  <p:stCondLst>
                                    <p:cond delay="0"/>
                                  </p:stCondLst>
                                  <p:iterate type="el" backwards="0">
                                    <p:tmAbs val="0"/>
                                  </p:iterate>
                                  <p:childTnLst>
                                    <p:set>
                                      <p:cBhvr>
                                        <p:cTn id="73" fill="hold"/>
                                        <p:tgtEl>
                                          <p:spTgt spid="1074"/>
                                        </p:tgtEl>
                                        <p:attrNameLst>
                                          <p:attrName>style.visibility</p:attrName>
                                        </p:attrNameLst>
                                      </p:cBhvr>
                                      <p:to>
                                        <p:strVal val="visible"/>
                                      </p:to>
                                    </p:set>
                                  </p:childTnLst>
                                </p:cTn>
                              </p:par>
                            </p:childTnLst>
                          </p:cTn>
                        </p:par>
                        <p:par>
                          <p:cTn id="74" fill="hold">
                            <p:stCondLst>
                              <p:cond delay="0"/>
                            </p:stCondLst>
                            <p:childTnLst>
                              <p:par>
                                <p:cTn id="75" presetClass="entr" nodeType="afterEffect" presetSubtype="0" presetID="1" grpId="24" fill="hold">
                                  <p:stCondLst>
                                    <p:cond delay="0"/>
                                  </p:stCondLst>
                                  <p:iterate type="el" backwards="0">
                                    <p:tmAbs val="0"/>
                                  </p:iterate>
                                  <p:childTnLst>
                                    <p:set>
                                      <p:cBhvr>
                                        <p:cTn id="76" fill="hold"/>
                                        <p:tgtEl>
                                          <p:spTgt spid="1099"/>
                                        </p:tgtEl>
                                        <p:attrNameLst>
                                          <p:attrName>style.visibility</p:attrName>
                                        </p:attrNameLst>
                                      </p:cBhvr>
                                      <p:to>
                                        <p:strVal val="visible"/>
                                      </p:to>
                                    </p:set>
                                  </p:childTnLst>
                                </p:cTn>
                              </p:par>
                            </p:childTnLst>
                          </p:cTn>
                        </p:par>
                        <p:par>
                          <p:cTn id="77" fill="hold">
                            <p:stCondLst>
                              <p:cond delay="0"/>
                            </p:stCondLst>
                            <p:childTnLst>
                              <p:par>
                                <p:cTn id="78" presetClass="entr" nodeType="afterEffect" presetSubtype="0" presetID="1" grpId="25" fill="hold">
                                  <p:stCondLst>
                                    <p:cond delay="0"/>
                                  </p:stCondLst>
                                  <p:iterate type="el" backwards="0">
                                    <p:tmAbs val="0"/>
                                  </p:iterate>
                                  <p:childTnLst>
                                    <p:set>
                                      <p:cBhvr>
                                        <p:cTn id="79" fill="hold"/>
                                        <p:tgtEl>
                                          <p:spTgt spid="1087"/>
                                        </p:tgtEl>
                                        <p:attrNameLst>
                                          <p:attrName>style.visibility</p:attrName>
                                        </p:attrNameLst>
                                      </p:cBhvr>
                                      <p:to>
                                        <p:strVal val="visible"/>
                                      </p:to>
                                    </p:set>
                                  </p:childTnLst>
                                </p:cTn>
                              </p:par>
                            </p:childTnLst>
                          </p:cTn>
                        </p:par>
                        <p:par>
                          <p:cTn id="80" fill="hold">
                            <p:stCondLst>
                              <p:cond delay="0"/>
                            </p:stCondLst>
                            <p:childTnLst>
                              <p:par>
                                <p:cTn id="81" presetClass="entr" nodeType="afterEffect" presetSubtype="0" presetID="1" grpId="26" fill="hold">
                                  <p:stCondLst>
                                    <p:cond delay="0"/>
                                  </p:stCondLst>
                                  <p:iterate type="el" backwards="0">
                                    <p:tmAbs val="0"/>
                                  </p:iterate>
                                  <p:childTnLst>
                                    <p:set>
                                      <p:cBhvr>
                                        <p:cTn id="82" fill="hold"/>
                                        <p:tgtEl>
                                          <p:spTgt spid="1090"/>
                                        </p:tgtEl>
                                        <p:attrNameLst>
                                          <p:attrName>style.visibility</p:attrName>
                                        </p:attrNameLst>
                                      </p:cBhvr>
                                      <p:to>
                                        <p:strVal val="visible"/>
                                      </p:to>
                                    </p:set>
                                  </p:childTnLst>
                                </p:cTn>
                              </p:par>
                            </p:childTnLst>
                          </p:cTn>
                        </p:par>
                        <p:par>
                          <p:cTn id="83" fill="hold">
                            <p:stCondLst>
                              <p:cond delay="0"/>
                            </p:stCondLst>
                            <p:childTnLst>
                              <p:par>
                                <p:cTn id="84" presetClass="entr" nodeType="afterEffect" presetSubtype="0" presetID="1" grpId="27" fill="hold">
                                  <p:stCondLst>
                                    <p:cond delay="0"/>
                                  </p:stCondLst>
                                  <p:iterate type="el" backwards="0">
                                    <p:tmAbs val="0"/>
                                  </p:iterate>
                                  <p:childTnLst>
                                    <p:set>
                                      <p:cBhvr>
                                        <p:cTn id="85" fill="hold"/>
                                        <p:tgtEl>
                                          <p:spTgt spid="10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99" grpId="24"/>
      <p:bldP build="whole" bldLvl="1" animBg="1" rev="0" advAuto="0" spid="1097" grpId="21"/>
      <p:bldP build="whole" bldLvl="1" animBg="1" rev="0" advAuto="0" spid="1074" grpId="23"/>
      <p:bldP build="whole" bldLvl="1" animBg="1" rev="0" advAuto="0" spid="1083" grpId="1"/>
      <p:bldP build="whole" bldLvl="1" animBg="1" rev="0" advAuto="0" spid="1092" grpId="20"/>
      <p:bldP build="whole" bldLvl="1" animBg="1" rev="0" advAuto="0" spid="1089" grpId="14"/>
      <p:bldP build="whole" bldLvl="1" animBg="1" rev="0" advAuto="0" spid="1082" grpId="2"/>
      <p:bldP build="whole" bldLvl="1" animBg="1" rev="0" advAuto="0" spid="1091" grpId="19"/>
      <p:bldP build="whole" bldLvl="1" animBg="1" rev="0" advAuto="0" spid="1073" grpId="15"/>
      <p:bldP build="whole" bldLvl="1" animBg="1" rev="0" advAuto="0" spid="1086" grpId="13"/>
      <p:bldP build="whole" bldLvl="1" animBg="1" rev="0" advAuto="0" spid="1088" grpId="18"/>
      <p:bldP build="whole" bldLvl="1" animBg="1" rev="0" advAuto="0" spid="1093" grpId="22"/>
      <p:bldP build="whole" bldLvl="1" animBg="1" rev="0" advAuto="0" spid="1080" grpId="7"/>
      <p:bldP build="whole" bldLvl="1" animBg="1" rev="0" advAuto="0" spid="1079" grpId="6"/>
      <p:bldP build="whole" bldLvl="1" animBg="1" rev="0" advAuto="0" spid="1085" grpId="17"/>
      <p:bldP build="whole" bldLvl="1" animBg="1" rev="0" advAuto="0" spid="1084" grpId="16"/>
      <p:bldP build="whole" bldLvl="1" animBg="1" rev="0" advAuto="0" spid="1077" grpId="5"/>
      <p:bldP build="whole" bldLvl="1" animBg="1" rev="0" advAuto="0" spid="1100" grpId="9"/>
      <p:bldP build="whole" bldLvl="1" animBg="1" rev="0" advAuto="0" spid="1101" grpId="12"/>
      <p:bldP build="whole" bldLvl="1" animBg="1" rev="0" advAuto="0" spid="1078" grpId="10"/>
      <p:bldP build="whole" bldLvl="1" animBg="1" rev="0" advAuto="0" spid="1075" grpId="3"/>
      <p:bldP build="whole" bldLvl="1" animBg="1" rev="0" advAuto="0" spid="1098" grpId="8"/>
      <p:bldP build="whole" bldLvl="1" animBg="1" rev="0" advAuto="0" spid="1076" grpId="4"/>
      <p:bldP build="whole" bldLvl="1" animBg="1" rev="0" advAuto="0" spid="1087" grpId="25"/>
      <p:bldP build="whole" bldLvl="1" animBg="1" rev="0" advAuto="0" spid="1081" grpId="11"/>
      <p:bldP build="whole" bldLvl="1" animBg="1" rev="0" advAuto="0" spid="1090" grpId="26"/>
      <p:bldP build="whole" bldLvl="1" animBg="1" rev="0" advAuto="0" spid="1070" grpId="27"/>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4" name="DAGs - RULE 3 (collider)"/>
          <p:cNvSpPr txBox="1"/>
          <p:nvPr>
            <p:ph type="title"/>
          </p:nvPr>
        </p:nvSpPr>
        <p:spPr>
          <a:xfrm>
            <a:off x="990073" y="759575"/>
            <a:ext cx="21971001" cy="1435101"/>
          </a:xfrm>
          <a:prstGeom prst="rect">
            <a:avLst/>
          </a:prstGeom>
        </p:spPr>
        <p:txBody>
          <a:bodyPr/>
          <a:lstStyle/>
          <a:p>
            <a:pPr/>
            <a:r>
              <a:t>DAGs - RULE 3 </a:t>
            </a:r>
            <a:r>
              <a:rPr b="0"/>
              <a:t>(collider)</a:t>
            </a:r>
          </a:p>
        </p:txBody>
      </p:sp>
      <p:sp>
        <p:nvSpPr>
          <p:cNvPr id="1105" name="Good Looks…"/>
          <p:cNvSpPr txBox="1"/>
          <p:nvPr/>
        </p:nvSpPr>
        <p:spPr>
          <a:xfrm>
            <a:off x="14465104" y="8274546"/>
            <a:ext cx="2353714"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Good Looks</a:t>
            </a:r>
          </a:p>
          <a:p>
            <a: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pPr>
            <a:r>
              <a:t>(GL)</a:t>
            </a:r>
          </a:p>
        </p:txBody>
      </p:sp>
      <p:sp>
        <p:nvSpPr>
          <p:cNvPr id="1106" name="Acting Talent (AS)"/>
          <p:cNvSpPr txBox="1"/>
          <p:nvPr/>
        </p:nvSpPr>
        <p:spPr>
          <a:xfrm>
            <a:off x="21036925" y="8555318"/>
            <a:ext cx="3285278" cy="18322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Acting Talent (AS)</a:t>
            </a:r>
          </a:p>
        </p:txBody>
      </p:sp>
      <p:sp>
        <p:nvSpPr>
          <p:cNvPr id="1107" name="Success in Hollywood (SH)"/>
          <p:cNvSpPr txBox="1"/>
          <p:nvPr/>
        </p:nvSpPr>
        <p:spPr>
          <a:xfrm>
            <a:off x="16823676" y="2387153"/>
            <a:ext cx="4172196" cy="23937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Success in Hollywood (SH)</a:t>
            </a:r>
          </a:p>
        </p:txBody>
      </p:sp>
      <p:sp>
        <p:nvSpPr>
          <p:cNvPr id="1108" name="Line"/>
          <p:cNvSpPr/>
          <p:nvPr/>
        </p:nvSpPr>
        <p:spPr>
          <a:xfrm flipH="1">
            <a:off x="15509092" y="4725284"/>
            <a:ext cx="2773939" cy="3513230"/>
          </a:xfrm>
          <a:prstGeom prst="line">
            <a:avLst/>
          </a:prstGeom>
          <a:ln w="38100">
            <a:solidFill>
              <a:srgbClr val="000000"/>
            </a:solidFill>
            <a:miter lim="400000"/>
            <a:headEnd type="triangle"/>
          </a:ln>
        </p:spPr>
        <p:txBody>
          <a:bodyPr lIns="50800" tIns="50800" rIns="50800" bIns="50800" anchor="ctr"/>
          <a:lstStyle/>
          <a:p>
            <a:pPr/>
          </a:p>
        </p:txBody>
      </p:sp>
      <p:sp>
        <p:nvSpPr>
          <p:cNvPr id="1109" name="Line"/>
          <p:cNvSpPr/>
          <p:nvPr/>
        </p:nvSpPr>
        <p:spPr>
          <a:xfrm>
            <a:off x="19490937" y="4779462"/>
            <a:ext cx="2338071" cy="3403941"/>
          </a:xfrm>
          <a:prstGeom prst="line">
            <a:avLst/>
          </a:prstGeom>
          <a:ln w="38100">
            <a:solidFill>
              <a:srgbClr val="000000"/>
            </a:solidFill>
            <a:miter lim="400000"/>
            <a:headEnd type="triangle"/>
          </a:ln>
        </p:spPr>
        <p:txBody>
          <a:bodyPr lIns="50800" tIns="50800" rIns="50800" bIns="50800" anchor="ctr"/>
          <a:lstStyle/>
          <a:p>
            <a:pPr/>
          </a:p>
        </p:txBody>
      </p:sp>
      <p:sp>
        <p:nvSpPr>
          <p:cNvPr id="1110" name="0.4"/>
          <p:cNvSpPr txBox="1"/>
          <p:nvPr/>
        </p:nvSpPr>
        <p:spPr>
          <a:xfrm>
            <a:off x="15899589" y="5510423"/>
            <a:ext cx="2353714" cy="127070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0.4</a:t>
            </a:r>
          </a:p>
        </p:txBody>
      </p:sp>
      <p:sp>
        <p:nvSpPr>
          <p:cNvPr id="1111" name="0.3"/>
          <p:cNvSpPr txBox="1"/>
          <p:nvPr/>
        </p:nvSpPr>
        <p:spPr>
          <a:xfrm>
            <a:off x="21003331" y="5511794"/>
            <a:ext cx="2353714" cy="709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0.3</a:t>
            </a:r>
          </a:p>
        </p:txBody>
      </p:sp>
      <p:sp>
        <p:nvSpPr>
          <p:cNvPr id="1112" name="0"/>
          <p:cNvSpPr txBox="1"/>
          <p:nvPr/>
        </p:nvSpPr>
        <p:spPr>
          <a:xfrm>
            <a:off x="18596517" y="8723047"/>
            <a:ext cx="2353714" cy="70916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638923" indent="-469900" algn="l">
              <a:lnSpc>
                <a:spcPct val="90000"/>
              </a:lnSpc>
              <a:defRPr spc="-79" sz="4000">
                <a:solidFill>
                  <a:schemeClr val="accent1">
                    <a:hueOff val="114395"/>
                    <a:lumOff val="-24975"/>
                  </a:schemeClr>
                </a:solidFill>
                <a:latin typeface="Helvetica Neue Medium"/>
                <a:ea typeface="Helvetica Neue Medium"/>
                <a:cs typeface="Helvetica Neue Medium"/>
                <a:sym typeface="Helvetica Neue Medium"/>
              </a:defRPr>
            </a:lvl1pPr>
          </a:lstStyle>
          <a:p>
            <a:pPr/>
            <a:r>
              <a:t>0</a:t>
            </a:r>
          </a:p>
        </p:txBody>
      </p:sp>
      <p:sp>
        <p:nvSpPr>
          <p:cNvPr id="1113" name="Some Simulation in R…"/>
          <p:cNvSpPr txBox="1"/>
          <p:nvPr/>
        </p:nvSpPr>
        <p:spPr>
          <a:xfrm>
            <a:off x="367208" y="3266647"/>
            <a:ext cx="5402371" cy="63480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500"/>
            </a:lvl1pPr>
          </a:lstStyle>
          <a:p>
            <a:pPr/>
            <a:r>
              <a:t>Some Simulation in R…</a:t>
            </a:r>
          </a:p>
        </p:txBody>
      </p:sp>
      <p:sp>
        <p:nvSpPr>
          <p:cNvPr id="1114" name="Generate exogenous noise/variation"/>
          <p:cNvSpPr txBox="1"/>
          <p:nvPr/>
        </p:nvSpPr>
        <p:spPr>
          <a:xfrm>
            <a:off x="5669993" y="4545095"/>
            <a:ext cx="5402370"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exogenous noise/variation</a:t>
            </a:r>
          </a:p>
        </p:txBody>
      </p:sp>
      <p:sp>
        <p:nvSpPr>
          <p:cNvPr id="1115" name="Generate data (linear) according to graph"/>
          <p:cNvSpPr txBox="1"/>
          <p:nvPr/>
        </p:nvSpPr>
        <p:spPr>
          <a:xfrm>
            <a:off x="5799332" y="6818528"/>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Generate data (linear) according to graph</a:t>
            </a:r>
          </a:p>
        </p:txBody>
      </p:sp>
      <p:sp>
        <p:nvSpPr>
          <p:cNvPr id="1116" name="Run linear model with only GL and AS variables"/>
          <p:cNvSpPr txBox="1"/>
          <p:nvPr/>
        </p:nvSpPr>
        <p:spPr>
          <a:xfrm>
            <a:off x="5545332" y="8648052"/>
            <a:ext cx="6710272" cy="11305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Run linear model with only GL and AS variables</a:t>
            </a:r>
          </a:p>
        </p:txBody>
      </p:sp>
      <p:sp>
        <p:nvSpPr>
          <p:cNvPr id="1117" name="Run linear model with SH as well"/>
          <p:cNvSpPr txBox="1"/>
          <p:nvPr/>
        </p:nvSpPr>
        <p:spPr>
          <a:xfrm>
            <a:off x="5977132" y="10713103"/>
            <a:ext cx="6710272" cy="6098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500"/>
            </a:lvl1pPr>
          </a:lstStyle>
          <a:p>
            <a:pPr/>
            <a:r>
              <a:t>Run linear model with SH as well</a:t>
            </a:r>
          </a:p>
        </p:txBody>
      </p:sp>
      <p:sp>
        <p:nvSpPr>
          <p:cNvPr id="1118" name="Rectangle"/>
          <p:cNvSpPr/>
          <p:nvPr/>
        </p:nvSpPr>
        <p:spPr>
          <a:xfrm>
            <a:off x="426038" y="4013200"/>
            <a:ext cx="5168611" cy="7602836"/>
          </a:xfrm>
          <a:prstGeom prst="rect">
            <a:avLst/>
          </a:prstGeom>
          <a:ln w="50800">
            <a:solidFill>
              <a:srgbClr val="929292"/>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1119" name="Line"/>
          <p:cNvSpPr/>
          <p:nvPr/>
        </p:nvSpPr>
        <p:spPr>
          <a:xfrm flipH="1">
            <a:off x="4954286" y="5110372"/>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1120" name="Line"/>
          <p:cNvSpPr/>
          <p:nvPr/>
        </p:nvSpPr>
        <p:spPr>
          <a:xfrm flipH="1">
            <a:off x="4954286" y="7189153"/>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1121" name="Line"/>
          <p:cNvSpPr/>
          <p:nvPr/>
        </p:nvSpPr>
        <p:spPr>
          <a:xfrm flipH="1">
            <a:off x="4954286" y="9077629"/>
            <a:ext cx="887912" cy="1"/>
          </a:xfrm>
          <a:prstGeom prst="line">
            <a:avLst/>
          </a:prstGeom>
          <a:ln w="25400">
            <a:solidFill>
              <a:srgbClr val="000000"/>
            </a:solidFill>
            <a:miter lim="400000"/>
            <a:tailEnd type="triangle"/>
          </a:ln>
        </p:spPr>
        <p:txBody>
          <a:bodyPr lIns="50800" tIns="50800" rIns="50800" bIns="50800" anchor="ctr"/>
          <a:lstStyle/>
          <a:p>
            <a:pPr/>
          </a:p>
        </p:txBody>
      </p:sp>
      <p:sp>
        <p:nvSpPr>
          <p:cNvPr id="1122" name="Line"/>
          <p:cNvSpPr/>
          <p:nvPr/>
        </p:nvSpPr>
        <p:spPr>
          <a:xfrm flipH="1">
            <a:off x="5172229" y="11018030"/>
            <a:ext cx="887912" cy="1"/>
          </a:xfrm>
          <a:prstGeom prst="line">
            <a:avLst/>
          </a:prstGeom>
          <a:ln w="25400">
            <a:solidFill>
              <a:srgbClr val="000000"/>
            </a:solidFill>
            <a:miter lim="400000"/>
            <a:tailEnd type="triangle"/>
          </a:ln>
        </p:spPr>
        <p:txBody>
          <a:bodyPr lIns="50800" tIns="50800" rIns="50800" bIns="50800" anchor="ctr"/>
          <a:lstStyle/>
          <a:p>
            <a:pPr/>
          </a:p>
        </p:txBody>
      </p:sp>
      <p:pic>
        <p:nvPicPr>
          <p:cNvPr id="1123" name="Line Line" descr="Line Line"/>
          <p:cNvPicPr>
            <a:picLocks noChangeAspect="0"/>
          </p:cNvPicPr>
          <p:nvPr/>
        </p:nvPicPr>
        <p:blipFill>
          <a:blip r:embed="rId2">
            <a:extLst/>
          </a:blip>
          <a:stretch>
            <a:fillRect/>
          </a:stretch>
        </p:blipFill>
        <p:spPr>
          <a:xfrm rot="10800000">
            <a:off x="16535046" y="9268909"/>
            <a:ext cx="4798067" cy="405070"/>
          </a:xfrm>
          <a:prstGeom prst="rect">
            <a:avLst/>
          </a:prstGeom>
        </p:spPr>
      </p:pic>
      <p:sp>
        <p:nvSpPr>
          <p:cNvPr id="1125" name="Research Question:…"/>
          <p:cNvSpPr txBox="1"/>
          <p:nvPr/>
        </p:nvSpPr>
        <p:spPr>
          <a:xfrm>
            <a:off x="6631082" y="2479076"/>
            <a:ext cx="5402371" cy="13314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b="1" sz="4000">
                <a:solidFill>
                  <a:schemeClr val="accent2">
                    <a:hueOff val="-202083"/>
                    <a:satOff val="17755"/>
                    <a:lumOff val="-16089"/>
                  </a:schemeClr>
                </a:solidFill>
              </a:defRPr>
            </a:pPr>
            <a:r>
              <a:t>Research Question:</a:t>
            </a:r>
          </a:p>
          <a:p>
            <a:pPr>
              <a:defRPr b="1" sz="4000">
                <a:solidFill>
                  <a:schemeClr val="accent2">
                    <a:hueOff val="-202083"/>
                    <a:satOff val="17755"/>
                    <a:lumOff val="-16089"/>
                  </a:schemeClr>
                </a:solidFill>
              </a:defRPr>
            </a:pPr>
            <a:r>
              <a:t>GL -&gt; AS</a:t>
            </a:r>
          </a:p>
        </p:txBody>
      </p:sp>
      <p:sp>
        <p:nvSpPr>
          <p:cNvPr id="1126" name="Ugl = rnorm(60000)…"/>
          <p:cNvSpPr txBox="1"/>
          <p:nvPr/>
        </p:nvSpPr>
        <p:spPr>
          <a:xfrm>
            <a:off x="517591" y="4125140"/>
            <a:ext cx="5101604" cy="7378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Ugl = rnorm(60000)</a:t>
            </a:r>
          </a:p>
          <a:p>
            <a:pPr algn="l">
              <a:defRPr sz="3500"/>
            </a:pPr>
            <a:r>
              <a:t>Ush = rnorm(60000)</a:t>
            </a:r>
          </a:p>
          <a:p>
            <a:pPr algn="l">
              <a:defRPr sz="3500"/>
            </a:pPr>
            <a:r>
              <a:t>Uas = rnorm(60000)</a:t>
            </a:r>
          </a:p>
          <a:p>
            <a:pPr algn="l">
              <a:defRPr sz="3500"/>
            </a:pPr>
          </a:p>
          <a:p>
            <a:pPr algn="l">
              <a:defRPr sz="3500"/>
            </a:pPr>
            <a:r>
              <a:t>GL = Ugl</a:t>
            </a:r>
          </a:p>
          <a:p>
            <a:pPr algn="l">
              <a:defRPr sz="3500"/>
            </a:pPr>
            <a:r>
              <a:t>AS = Uas</a:t>
            </a:r>
          </a:p>
          <a:p>
            <a:pPr algn="l">
              <a:defRPr sz="3500"/>
            </a:pPr>
            <a:r>
              <a:t>SH = 0.4 * GL + 0.3 * AS </a:t>
            </a:r>
          </a:p>
          <a:p>
            <a:pPr algn="l">
              <a:defRPr sz="3500"/>
            </a:pPr>
            <a:r>
              <a:t>   + Ush </a:t>
            </a:r>
          </a:p>
          <a:p>
            <a:pPr algn="l">
              <a:defRPr sz="3500"/>
            </a:pPr>
          </a:p>
          <a:p>
            <a:pPr algn="l">
              <a:defRPr sz="3500"/>
            </a:pPr>
            <a:r>
              <a:t>mod = lm(AS ~ GL)</a:t>
            </a:r>
          </a:p>
          <a:p>
            <a:pPr algn="l">
              <a:defRPr sz="3500"/>
            </a:pPr>
            <a:r>
              <a:t>summary(mod)</a:t>
            </a:r>
          </a:p>
          <a:p>
            <a:pPr algn="l">
              <a:defRPr sz="3500"/>
            </a:pPr>
          </a:p>
          <a:p>
            <a:pPr algn="l">
              <a:defRPr sz="3500"/>
            </a:pPr>
            <a:r>
              <a:t>mod = lm(AS ~ GL + SH)</a:t>
            </a:r>
          </a:p>
          <a:p>
            <a:pPr algn="l">
              <a:defRPr sz="3500"/>
            </a:pPr>
            <a:r>
              <a:t>summary(mod)</a:t>
            </a:r>
          </a:p>
        </p:txBody>
      </p:sp>
      <p:sp>
        <p:nvSpPr>
          <p:cNvPr id="1127" name="Coefficients:…"/>
          <p:cNvSpPr txBox="1"/>
          <p:nvPr/>
        </p:nvSpPr>
        <p:spPr>
          <a:xfrm>
            <a:off x="12894957" y="3574108"/>
            <a:ext cx="12288004" cy="219690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Coefficients:</a:t>
            </a:r>
          </a:p>
          <a:p>
            <a:pPr algn="l">
              <a:defRPr sz="3500"/>
            </a:pPr>
            <a:r>
              <a:t>            Estimate Std. Error t value Pr(&gt;|t|)</a:t>
            </a:r>
          </a:p>
          <a:p>
            <a:pPr algn="l">
              <a:defRPr sz="3500"/>
            </a:pPr>
            <a:r>
              <a:t>(Intercept) 0.002535   0.004103   0.618    0.537</a:t>
            </a:r>
          </a:p>
          <a:p>
            <a:pPr algn="l">
              <a:defRPr sz="3500"/>
            </a:pPr>
            <a:r>
              <a:rPr b="1"/>
              <a:t>GL          0.006287 </a:t>
            </a:r>
            <a:r>
              <a:t>  0.004084   1.539    0.124</a:t>
            </a:r>
          </a:p>
        </p:txBody>
      </p:sp>
      <p:pic>
        <p:nvPicPr>
          <p:cNvPr id="1128" name="Screenshot 2022-09-20 at 10.13.51.png" descr="Screenshot 2022-09-20 at 10.13.51.png"/>
          <p:cNvPicPr>
            <a:picLocks noChangeAspect="1"/>
          </p:cNvPicPr>
          <p:nvPr/>
        </p:nvPicPr>
        <p:blipFill>
          <a:blip r:embed="rId3">
            <a:extLst/>
          </a:blip>
          <a:stretch>
            <a:fillRect/>
          </a:stretch>
        </p:blipFill>
        <p:spPr>
          <a:xfrm>
            <a:off x="21460570" y="2983231"/>
            <a:ext cx="1439237" cy="1435101"/>
          </a:xfrm>
          <a:prstGeom prst="rect">
            <a:avLst/>
          </a:prstGeom>
          <a:ln w="12700">
            <a:miter lim="400000"/>
          </a:ln>
        </p:spPr>
      </p:pic>
      <p:pic>
        <p:nvPicPr>
          <p:cNvPr id="1129" name="Screenshot 2022-09-20 at 10.15.02.png" descr="Screenshot 2022-09-20 at 10.15.02.png"/>
          <p:cNvPicPr>
            <a:picLocks noChangeAspect="1"/>
          </p:cNvPicPr>
          <p:nvPr/>
        </p:nvPicPr>
        <p:blipFill>
          <a:blip r:embed="rId4">
            <a:extLst/>
          </a:blip>
          <a:stretch>
            <a:fillRect/>
          </a:stretch>
        </p:blipFill>
        <p:spPr>
          <a:xfrm>
            <a:off x="22113287" y="10748700"/>
            <a:ext cx="1132554" cy="929925"/>
          </a:xfrm>
          <a:prstGeom prst="rect">
            <a:avLst/>
          </a:prstGeom>
          <a:ln w="12700">
            <a:miter lim="400000"/>
          </a:ln>
        </p:spPr>
      </p:pic>
      <p:sp>
        <p:nvSpPr>
          <p:cNvPr id="1130" name="Coefficients:…"/>
          <p:cNvSpPr txBox="1"/>
          <p:nvPr/>
        </p:nvSpPr>
        <p:spPr>
          <a:xfrm>
            <a:off x="12894957" y="7854302"/>
            <a:ext cx="12288004" cy="27180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3500"/>
            </a:pPr>
            <a:r>
              <a:t>Coefficients:</a:t>
            </a:r>
          </a:p>
          <a:p>
            <a:pPr algn="l">
              <a:defRPr sz="3500"/>
            </a:pPr>
            <a:r>
              <a:t>             Estimate Std. Error t value Pr(&gt;|t|)    </a:t>
            </a:r>
          </a:p>
          <a:p>
            <a:pPr algn="l">
              <a:defRPr sz="3500"/>
            </a:pPr>
            <a:r>
              <a:t>(Intercept)  0.002608   0.003934   0.663    0.507    </a:t>
            </a:r>
          </a:p>
          <a:p>
            <a:pPr algn="l">
              <a:defRPr sz="3500"/>
            </a:pPr>
            <a:r>
              <a:rPr b="1"/>
              <a:t>GL          -0.104297 </a:t>
            </a:r>
            <a:r>
              <a:t>  0.004204 -24.811   &lt;2e-16 ***</a:t>
            </a:r>
          </a:p>
          <a:p>
            <a:pPr algn="l">
              <a:defRPr sz="3500"/>
            </a:pPr>
            <a:r>
              <a:t>SH           0.273234   0.003773  72.423   &lt;2e-16 ***</a:t>
            </a:r>
          </a:p>
        </p:txBody>
      </p:sp>
      <p:pic>
        <p:nvPicPr>
          <p:cNvPr id="1131" name="R_logo.svg.png" descr="R_logo.svg.png"/>
          <p:cNvPicPr>
            <a:picLocks noChangeAspect="1"/>
          </p:cNvPicPr>
          <p:nvPr/>
        </p:nvPicPr>
        <p:blipFill>
          <a:blip r:embed="rId5">
            <a:extLst/>
          </a:blip>
          <a:stretch>
            <a:fillRect/>
          </a:stretch>
        </p:blipFill>
        <p:spPr>
          <a:xfrm>
            <a:off x="21304045" y="479523"/>
            <a:ext cx="2095269" cy="1623545"/>
          </a:xfrm>
          <a:prstGeom prst="rect">
            <a:avLst/>
          </a:prstGeom>
          <a:ln w="12700">
            <a:miter lim="400000"/>
          </a:ln>
        </p:spPr>
      </p:pic>
      <p:sp>
        <p:nvSpPr>
          <p:cNvPr id="1132" name="1C"/>
          <p:cNvSpPr txBox="1"/>
          <p:nvPr/>
        </p:nvSpPr>
        <p:spPr>
          <a:xfrm>
            <a:off x="22478474" y="12205698"/>
            <a:ext cx="21971001" cy="143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b="1" spc="-170" sz="8500">
                <a:solidFill>
                  <a:schemeClr val="accent1">
                    <a:hueOff val="114395"/>
                    <a:lumOff val="-24975"/>
                  </a:schemeClr>
                </a:solidFill>
              </a:defRPr>
            </a:lvl1pPr>
          </a:lstStyle>
          <a:p>
            <a:pPr/>
            <a:r>
              <a:t>1C</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1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1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115"/>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1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116"/>
                                        </p:tgtEl>
                                        <p:attrNameLst>
                                          <p:attrName>style.visibility</p:attrName>
                                        </p:attrNameLst>
                                      </p:cBhvr>
                                      <p:to>
                                        <p:strVal val="visible"/>
                                      </p:to>
                                    </p:set>
                                  </p:childTnLst>
                                </p:cTn>
                              </p:par>
                            </p:childTnLst>
                          </p:cTn>
                        </p:par>
                        <p:par>
                          <p:cTn id="21" fill="hold">
                            <p:stCondLst>
                              <p:cond delay="0"/>
                            </p:stCondLst>
                            <p:childTnLst>
                              <p:par>
                                <p:cTn id="22" presetClass="exit" nodeType="afterEffect" presetSubtype="0" presetID="1" grpId="6" fill="hold">
                                  <p:stCondLst>
                                    <p:cond delay="0"/>
                                  </p:stCondLst>
                                  <p:iterate type="el" backwards="0">
                                    <p:tmAbs val="0"/>
                                  </p:iterate>
                                  <p:childTnLst>
                                    <p:set>
                                      <p:cBhvr>
                                        <p:cTn id="23" fill="hold">
                                          <p:stCondLst>
                                            <p:cond delay="0"/>
                                          </p:stCondLst>
                                        </p:cTn>
                                        <p:tgtEl>
                                          <p:spTgt spid="1111"/>
                                        </p:tgtEl>
                                        <p:attrNameLst>
                                          <p:attrName>style.visibility</p:attrName>
                                        </p:attrNameLst>
                                      </p:cBhvr>
                                      <p:to>
                                        <p:strVal val="hidden"/>
                                      </p:to>
                                    </p:set>
                                  </p:childTnLst>
                                </p:cTn>
                              </p:par>
                            </p:childTnLst>
                          </p:cTn>
                        </p:par>
                        <p:par>
                          <p:cTn id="24" fill="hold">
                            <p:stCondLst>
                              <p:cond delay="0"/>
                            </p:stCondLst>
                            <p:childTnLst>
                              <p:par>
                                <p:cTn id="25" presetClass="exit" nodeType="afterEffect" presetSubtype="0" presetID="1" grpId="7" fill="hold">
                                  <p:stCondLst>
                                    <p:cond delay="0"/>
                                  </p:stCondLst>
                                  <p:iterate type="el" backwards="0">
                                    <p:tmAbs val="0"/>
                                  </p:iterate>
                                  <p:childTnLst>
                                    <p:set>
                                      <p:cBhvr>
                                        <p:cTn id="26" fill="hold">
                                          <p:stCondLst>
                                            <p:cond delay="0"/>
                                          </p:stCondLst>
                                        </p:cTn>
                                        <p:tgtEl>
                                          <p:spTgt spid="1107"/>
                                        </p:tgtEl>
                                        <p:attrNameLst>
                                          <p:attrName>style.visibility</p:attrName>
                                        </p:attrNameLst>
                                      </p:cBhvr>
                                      <p:to>
                                        <p:strVal val="hidden"/>
                                      </p:to>
                                    </p:set>
                                  </p:childTnLst>
                                </p:cTn>
                              </p:par>
                            </p:childTnLst>
                          </p:cTn>
                        </p:par>
                        <p:par>
                          <p:cTn id="27" fill="hold">
                            <p:stCondLst>
                              <p:cond delay="0"/>
                            </p:stCondLst>
                            <p:childTnLst>
                              <p:par>
                                <p:cTn id="28" presetClass="exit" nodeType="afterEffect" presetSubtype="0" presetID="1" grpId="8" fill="hold">
                                  <p:stCondLst>
                                    <p:cond delay="0"/>
                                  </p:stCondLst>
                                  <p:iterate type="el" backwards="0">
                                    <p:tmAbs val="0"/>
                                  </p:iterate>
                                  <p:childTnLst>
                                    <p:set>
                                      <p:cBhvr>
                                        <p:cTn id="29" fill="hold">
                                          <p:stCondLst>
                                            <p:cond delay="0"/>
                                          </p:stCondLst>
                                        </p:cTn>
                                        <p:tgtEl>
                                          <p:spTgt spid="1109"/>
                                        </p:tgtEl>
                                        <p:attrNameLst>
                                          <p:attrName>style.visibility</p:attrName>
                                        </p:attrNameLst>
                                      </p:cBhvr>
                                      <p:to>
                                        <p:strVal val="hidden"/>
                                      </p:to>
                                    </p:set>
                                  </p:childTnLst>
                                </p:cTn>
                              </p:par>
                            </p:childTnLst>
                          </p:cTn>
                        </p:par>
                        <p:par>
                          <p:cTn id="30" fill="hold">
                            <p:stCondLst>
                              <p:cond delay="0"/>
                            </p:stCondLst>
                            <p:childTnLst>
                              <p:par>
                                <p:cTn id="31" presetClass="exit" nodeType="afterEffect" presetSubtype="0" presetID="1" grpId="9" fill="hold">
                                  <p:stCondLst>
                                    <p:cond delay="0"/>
                                  </p:stCondLst>
                                  <p:iterate type="el" backwards="0">
                                    <p:tmAbs val="0"/>
                                  </p:iterate>
                                  <p:childTnLst>
                                    <p:set>
                                      <p:cBhvr>
                                        <p:cTn id="32" fill="hold">
                                          <p:stCondLst>
                                            <p:cond delay="0"/>
                                          </p:stCondLst>
                                        </p:cTn>
                                        <p:tgtEl>
                                          <p:spTgt spid="1110"/>
                                        </p:tgtEl>
                                        <p:attrNameLst>
                                          <p:attrName>style.visibility</p:attrName>
                                        </p:attrNameLst>
                                      </p:cBhvr>
                                      <p:to>
                                        <p:strVal val="hidden"/>
                                      </p:to>
                                    </p:set>
                                  </p:childTnLst>
                                </p:cTn>
                              </p:par>
                            </p:childTnLst>
                          </p:cTn>
                        </p:par>
                        <p:par>
                          <p:cTn id="33" fill="hold">
                            <p:stCondLst>
                              <p:cond delay="0"/>
                            </p:stCondLst>
                            <p:childTnLst>
                              <p:par>
                                <p:cTn id="34" presetClass="exit" nodeType="afterEffect" presetSubtype="0" presetID="1" grpId="10" fill="hold">
                                  <p:stCondLst>
                                    <p:cond delay="0"/>
                                  </p:stCondLst>
                                  <p:iterate type="el" backwards="0">
                                    <p:tmAbs val="0"/>
                                  </p:iterate>
                                  <p:childTnLst>
                                    <p:set>
                                      <p:cBhvr>
                                        <p:cTn id="35" fill="hold">
                                          <p:stCondLst>
                                            <p:cond delay="0"/>
                                          </p:stCondLst>
                                        </p:cTn>
                                        <p:tgtEl>
                                          <p:spTgt spid="1112"/>
                                        </p:tgtEl>
                                        <p:attrNameLst>
                                          <p:attrName>style.visibility</p:attrName>
                                        </p:attrNameLst>
                                      </p:cBhvr>
                                      <p:to>
                                        <p:strVal val="hidden"/>
                                      </p:to>
                                    </p:set>
                                  </p:childTnLst>
                                </p:cTn>
                              </p:par>
                            </p:childTnLst>
                          </p:cTn>
                        </p:par>
                        <p:par>
                          <p:cTn id="36" fill="hold">
                            <p:stCondLst>
                              <p:cond delay="0"/>
                            </p:stCondLst>
                            <p:childTnLst>
                              <p:par>
                                <p:cTn id="37" presetClass="exit" nodeType="afterEffect" presetSubtype="0" presetID="1" grpId="11" fill="hold">
                                  <p:stCondLst>
                                    <p:cond delay="0"/>
                                  </p:stCondLst>
                                  <p:iterate type="el" backwards="0">
                                    <p:tmAbs val="0"/>
                                  </p:iterate>
                                  <p:childTnLst>
                                    <p:set>
                                      <p:cBhvr>
                                        <p:cTn id="38" fill="hold">
                                          <p:stCondLst>
                                            <p:cond delay="0"/>
                                          </p:stCondLst>
                                        </p:cTn>
                                        <p:tgtEl>
                                          <p:spTgt spid="1105"/>
                                        </p:tgtEl>
                                        <p:attrNameLst>
                                          <p:attrName>style.visibility</p:attrName>
                                        </p:attrNameLst>
                                      </p:cBhvr>
                                      <p:to>
                                        <p:strVal val="hidden"/>
                                      </p:to>
                                    </p:set>
                                  </p:childTnLst>
                                </p:cTn>
                              </p:par>
                            </p:childTnLst>
                          </p:cTn>
                        </p:par>
                        <p:par>
                          <p:cTn id="39" fill="hold">
                            <p:stCondLst>
                              <p:cond delay="0"/>
                            </p:stCondLst>
                            <p:childTnLst>
                              <p:par>
                                <p:cTn id="40" presetClass="exit" nodeType="afterEffect" presetSubtype="0" presetID="1" grpId="12" fill="hold">
                                  <p:stCondLst>
                                    <p:cond delay="0"/>
                                  </p:stCondLst>
                                  <p:iterate type="el" backwards="0">
                                    <p:tmAbs val="0"/>
                                  </p:iterate>
                                  <p:childTnLst>
                                    <p:set>
                                      <p:cBhvr>
                                        <p:cTn id="41" fill="hold">
                                          <p:stCondLst>
                                            <p:cond delay="0"/>
                                          </p:stCondLst>
                                        </p:cTn>
                                        <p:tgtEl>
                                          <p:spTgt spid="1108"/>
                                        </p:tgtEl>
                                        <p:attrNameLst>
                                          <p:attrName>style.visibility</p:attrName>
                                        </p:attrNameLst>
                                      </p:cBhvr>
                                      <p:to>
                                        <p:strVal val="hidden"/>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1127"/>
                                        </p:tgtEl>
                                        <p:attrNameLst>
                                          <p:attrName>style.visibility</p:attrName>
                                        </p:attrNameLst>
                                      </p:cBhvr>
                                      <p:to>
                                        <p:strVal val="visible"/>
                                      </p:to>
                                    </p:set>
                                  </p:childTnLst>
                                </p:cTn>
                              </p:par>
                            </p:childTnLst>
                          </p:cTn>
                        </p:par>
                        <p:par>
                          <p:cTn id="45" fill="hold">
                            <p:stCondLst>
                              <p:cond delay="0"/>
                            </p:stCondLst>
                            <p:childTnLst>
                              <p:par>
                                <p:cTn id="46" presetClass="exit" nodeType="afterEffect" presetSubtype="0" presetID="1" grpId="14" fill="hold">
                                  <p:stCondLst>
                                    <p:cond delay="0"/>
                                  </p:stCondLst>
                                  <p:iterate type="el" backwards="0">
                                    <p:tmAbs val="0"/>
                                  </p:iterate>
                                  <p:childTnLst>
                                    <p:set>
                                      <p:cBhvr>
                                        <p:cTn id="47" fill="hold">
                                          <p:stCondLst>
                                            <p:cond delay="0"/>
                                          </p:stCondLst>
                                        </p:cTn>
                                        <p:tgtEl>
                                          <p:spTgt spid="1123"/>
                                        </p:tgtEl>
                                        <p:attrNameLst>
                                          <p:attrName>style.visibility</p:attrName>
                                        </p:attrNameLst>
                                      </p:cBhvr>
                                      <p:to>
                                        <p:strVal val="hidden"/>
                                      </p:to>
                                    </p:set>
                                  </p:childTnLst>
                                </p:cTn>
                              </p:par>
                            </p:childTnLst>
                          </p:cTn>
                        </p:par>
                        <p:par>
                          <p:cTn id="48" fill="hold">
                            <p:stCondLst>
                              <p:cond delay="0"/>
                            </p:stCondLst>
                            <p:childTnLst>
                              <p:par>
                                <p:cTn id="49" presetClass="entr" nodeType="afterEffect" presetSubtype="0" presetID="1" grpId="15" fill="hold">
                                  <p:stCondLst>
                                    <p:cond delay="0"/>
                                  </p:stCondLst>
                                  <p:iterate type="el" backwards="0">
                                    <p:tmAbs val="0"/>
                                  </p:iterate>
                                  <p:childTnLst>
                                    <p:set>
                                      <p:cBhvr>
                                        <p:cTn id="50" fill="hold"/>
                                        <p:tgtEl>
                                          <p:spTgt spid="1128"/>
                                        </p:tgtEl>
                                        <p:attrNameLst>
                                          <p:attrName>style.visibility</p:attrName>
                                        </p:attrNameLst>
                                      </p:cBhvr>
                                      <p:to>
                                        <p:strVal val="visible"/>
                                      </p:to>
                                    </p:set>
                                  </p:childTnLst>
                                </p:cTn>
                              </p:par>
                            </p:childTnLst>
                          </p:cTn>
                        </p:par>
                        <p:par>
                          <p:cTn id="51" fill="hold">
                            <p:stCondLst>
                              <p:cond delay="0"/>
                            </p:stCondLst>
                            <p:childTnLst>
                              <p:par>
                                <p:cTn id="52" presetClass="exit" nodeType="afterEffect" presetSubtype="0" presetID="1" grpId="16" fill="hold">
                                  <p:stCondLst>
                                    <p:cond delay="0"/>
                                  </p:stCondLst>
                                  <p:iterate type="el" backwards="0">
                                    <p:tmAbs val="0"/>
                                  </p:iterate>
                                  <p:childTnLst>
                                    <p:set>
                                      <p:cBhvr>
                                        <p:cTn id="53" fill="hold">
                                          <p:stCondLst>
                                            <p:cond delay="0"/>
                                          </p:stCondLst>
                                        </p:cTn>
                                        <p:tgtEl>
                                          <p:spTgt spid="1106"/>
                                        </p:tgtEl>
                                        <p:attrNameLst>
                                          <p:attrName>style.visibility</p:attrName>
                                        </p:attrNameLst>
                                      </p:cBhvr>
                                      <p:to>
                                        <p:strVal val="hidden"/>
                                      </p:to>
                                    </p:set>
                                  </p:childTnLst>
                                </p:cTn>
                              </p:par>
                            </p:childTnLst>
                          </p:cTn>
                        </p:par>
                        <p:par>
                          <p:cTn id="54" fill="hold">
                            <p:stCondLst>
                              <p:cond delay="0"/>
                            </p:stCondLst>
                            <p:childTnLst>
                              <p:par>
                                <p:cTn id="55" presetClass="entr" nodeType="afterEffect" presetSubtype="0" presetID="1" grpId="17" fill="hold">
                                  <p:stCondLst>
                                    <p:cond delay="0"/>
                                  </p:stCondLst>
                                  <p:iterate type="el" backwards="0">
                                    <p:tmAbs val="0"/>
                                  </p:iterate>
                                  <p:childTnLst>
                                    <p:set>
                                      <p:cBhvr>
                                        <p:cTn id="56" fill="hold"/>
                                        <p:tgtEl>
                                          <p:spTgt spid="11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8" fill="hold">
                                  <p:stCondLst>
                                    <p:cond delay="0"/>
                                  </p:stCondLst>
                                  <p:iterate type="el" backwards="0">
                                    <p:tmAbs val="0"/>
                                  </p:iterate>
                                  <p:childTnLst>
                                    <p:set>
                                      <p:cBhvr>
                                        <p:cTn id="60" fill="hold"/>
                                        <p:tgtEl>
                                          <p:spTgt spid="1117"/>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9" fill="hold">
                                  <p:stCondLst>
                                    <p:cond delay="0"/>
                                  </p:stCondLst>
                                  <p:iterate type="el" backwards="0">
                                    <p:tmAbs val="0"/>
                                  </p:iterate>
                                  <p:childTnLst>
                                    <p:set>
                                      <p:cBhvr>
                                        <p:cTn id="63" fill="hold"/>
                                        <p:tgtEl>
                                          <p:spTgt spid="1122"/>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20" fill="hold">
                                  <p:stCondLst>
                                    <p:cond delay="0"/>
                                  </p:stCondLst>
                                  <p:iterate type="el" backwards="0">
                                    <p:tmAbs val="0"/>
                                  </p:iterate>
                                  <p:childTnLst>
                                    <p:set>
                                      <p:cBhvr>
                                        <p:cTn id="66" fill="hold"/>
                                        <p:tgtEl>
                                          <p:spTgt spid="1130"/>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1" fill="hold">
                                  <p:stCondLst>
                                    <p:cond delay="0"/>
                                  </p:stCondLst>
                                  <p:iterate type="el" backwards="0">
                                    <p:tmAbs val="0"/>
                                  </p:iterate>
                                  <p:childTnLst>
                                    <p:set>
                                      <p:cBhvr>
                                        <p:cTn id="69" fill="hold"/>
                                        <p:tgtEl>
                                          <p:spTgt spid="11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08" grpId="12"/>
      <p:bldP build="whole" bldLvl="1" animBg="1" rev="0" advAuto="0" spid="1123" grpId="14"/>
      <p:bldP build="whole" bldLvl="1" animBg="1" rev="0" advAuto="0" spid="1116" grpId="5"/>
      <p:bldP build="whole" bldLvl="1" animBg="1" rev="0" advAuto="0" spid="1105" grpId="11"/>
      <p:bldP build="whole" bldLvl="1" animBg="1" rev="0" advAuto="0" spid="1106" grpId="16"/>
      <p:bldP build="whole" bldLvl="1" animBg="1" rev="0" advAuto="0" spid="1117" grpId="18"/>
      <p:bldP build="whole" bldLvl="1" animBg="1" rev="0" advAuto="0" spid="1114" grpId="2"/>
      <p:bldP build="whole" bldLvl="1" animBg="1" rev="0" advAuto="0" spid="1127" grpId="13"/>
      <p:bldP build="whole" bldLvl="1" animBg="1" rev="0" advAuto="0" spid="1129" grpId="21"/>
      <p:bldP build="whole" bldLvl="1" animBg="1" rev="0" advAuto="0" spid="1128" grpId="15"/>
      <p:bldP build="whole" bldLvl="1" animBg="1" rev="0" advAuto="0" spid="1119" grpId="1"/>
      <p:bldP build="whole" bldLvl="1" animBg="1" rev="0" advAuto="0" spid="1115" grpId="3"/>
      <p:bldP build="whole" bldLvl="1" animBg="1" rev="0" advAuto="0" spid="1111" grpId="6"/>
      <p:bldP build="whole" bldLvl="1" animBg="1" rev="0" advAuto="0" spid="1120" grpId="4"/>
      <p:bldP build="whole" bldLvl="1" animBg="1" rev="0" advAuto="0" spid="1112" grpId="10"/>
      <p:bldP build="whole" bldLvl="1" animBg="1" rev="0" advAuto="0" spid="1130" grpId="20"/>
      <p:bldP build="whole" bldLvl="1" animBg="1" rev="0" advAuto="0" spid="1110" grpId="9"/>
      <p:bldP build="whole" bldLvl="1" animBg="1" rev="0" advAuto="0" spid="1109" grpId="8"/>
      <p:bldP build="whole" bldLvl="1" animBg="1" rev="0" advAuto="0" spid="1121" grpId="17"/>
      <p:bldP build="whole" bldLvl="1" animBg="1" rev="0" advAuto="0" spid="1122" grpId="19"/>
      <p:bldP build="whole" bldLvl="1" animBg="1" rev="0" advAuto="0" spid="1107" grpId="7"/>
    </p:bldLst>
  </p:timing>
</p:sld>
</file>

<file path=ppt/theme/theme1.xml><?xml version="1.0" encoding="utf-8"?>
<a:theme xmlns:a="http://schemas.openxmlformats.org/drawingml/2006/main" xmlns:r="http://schemas.openxmlformats.org/officeDocument/2006/relationships" name="30_BasicColor">
  <a:themeElements>
    <a:clrScheme name="30_BasicColor">
      <a:dk1>
        <a:srgbClr val="5E5E5E"/>
      </a:dk1>
      <a:lt1>
        <a:srgbClr val="003462"/>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30_BasicColor">
  <a:themeElements>
    <a:clrScheme name="30_BasicColor">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30_BasicColor">
      <a:majorFont>
        <a:latin typeface="Helvetica Neue"/>
        <a:ea typeface="Helvetica Neue"/>
        <a:cs typeface="Helvetica Neue"/>
      </a:majorFont>
      <a:minorFont>
        <a:latin typeface="Helvetica Neue"/>
        <a:ea typeface="Helvetica Neue"/>
        <a:cs typeface="Helvetica Neue"/>
      </a:minorFont>
    </a:fontScheme>
    <a:fmtScheme name="30_BasicCol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